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23"/>
  </p:notesMasterIdLst>
  <p:handoutMasterIdLst>
    <p:handoutMasterId r:id="rId24"/>
  </p:handoutMasterIdLst>
  <p:sldIdLst>
    <p:sldId id="256" r:id="rId3"/>
    <p:sldId id="266" r:id="rId4"/>
    <p:sldId id="276" r:id="rId5"/>
    <p:sldId id="279" r:id="rId6"/>
    <p:sldId id="292" r:id="rId7"/>
    <p:sldId id="278" r:id="rId8"/>
    <p:sldId id="291" r:id="rId9"/>
    <p:sldId id="280" r:id="rId10"/>
    <p:sldId id="282" r:id="rId11"/>
    <p:sldId id="281" r:id="rId12"/>
    <p:sldId id="283" r:id="rId13"/>
    <p:sldId id="285" r:id="rId14"/>
    <p:sldId id="286" r:id="rId15"/>
    <p:sldId id="287" r:id="rId16"/>
    <p:sldId id="288" r:id="rId17"/>
    <p:sldId id="289" r:id="rId18"/>
    <p:sldId id="290" r:id="rId19"/>
    <p:sldId id="294" r:id="rId20"/>
    <p:sldId id="295" r:id="rId21"/>
    <p:sldId id="296"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6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BC89EF96-8CEA-46FF-86C4-4CE0E7609802}">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vertBarState="minimized" horzBarState="maximized">
    <p:restoredLeft sz="15987" autoAdjust="0"/>
    <p:restoredTop sz="94660"/>
  </p:normalViewPr>
  <p:slideViewPr>
    <p:cSldViewPr snapToGrid="0">
      <p:cViewPr varScale="1">
        <p:scale>
          <a:sx n="111" d="100"/>
          <a:sy n="111" d="100"/>
        </p:scale>
        <p:origin x="1152" y="90"/>
      </p:cViewPr>
      <p:guideLst>
        <p:guide pos="3840"/>
        <p:guide orient="horz" pos="2160"/>
      </p:guideLst>
    </p:cSldViewPr>
  </p:slideViewPr>
  <p:notesTextViewPr>
    <p:cViewPr>
      <p:scale>
        <a:sx n="1" d="1"/>
        <a:sy n="1" d="1"/>
      </p:scale>
      <p:origin x="0" y="0"/>
    </p:cViewPr>
  </p:notesTextViewPr>
  <p:notesViewPr>
    <p:cSldViewPr snapToGrid="0">
      <p:cViewPr varScale="1">
        <p:scale>
          <a:sx n="63" d="100"/>
          <a:sy n="63" d="100"/>
        </p:scale>
        <p:origin x="2838"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D9D2DDA-69D8-473F-A583-B6774B31A77B}" type="datetimeFigureOut">
              <a:rPr lang="en-US"/>
              <a:pPr/>
              <a:t>3/7/2018</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2392CCB-FF08-4D29-8DA3-E1FD86044808}" type="slidenum">
              <a:rPr/>
              <a:pPr/>
              <a:t>‹#›</a:t>
            </a:fld>
            <a:endParaRPr/>
          </a:p>
        </p:txBody>
      </p:sp>
    </p:spTree>
    <p:extLst>
      <p:ext uri="{BB962C8B-B14F-4D97-AF65-F5344CB8AC3E}">
        <p14:creationId xmlns:p14="http://schemas.microsoft.com/office/powerpoint/2010/main" val="16621533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1F6DFB-6833-46E4-B515-70E0D9178056}" type="datetimeFigureOut">
              <a:rPr lang="en-US"/>
              <a:pPr/>
              <a:t>3/7/2018</a:t>
            </a:fld>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400550"/>
            <a:ext cx="5486400" cy="3086100"/>
          </a:xfrm>
          <a:prstGeom prst="rect">
            <a:avLst/>
          </a:prstGeom>
        </p:spPr>
        <p:txBody>
          <a:bodyPr vert="horz" lIns="91440" tIns="45720" rIns="91440" bIns="45720" rtlCol="0"/>
          <a:lstStyle/>
          <a:p>
            <a:pPr lvl="0"/>
            <a:r>
              <a:t>Click to edit Master text styles</a:t>
            </a:r>
          </a:p>
          <a:p>
            <a:pPr lvl="1"/>
            <a:r>
              <a:t>Second level</a:t>
            </a:r>
          </a:p>
          <a:p>
            <a:pPr lvl="2"/>
            <a:r>
              <a:t>Third level</a:t>
            </a:r>
          </a:p>
          <a:p>
            <a:pPr lvl="3"/>
            <a:r>
              <a:t>Fourth level</a:t>
            </a:r>
          </a:p>
          <a:p>
            <a:pPr lvl="4"/>
            <a:r>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58706C7-F2C3-48B6-8A22-C484D800B5D4}" type="slidenum">
              <a:rPr/>
              <a:pPr/>
              <a:t>‹#›</a:t>
            </a:fld>
            <a:endParaRPr/>
          </a:p>
        </p:txBody>
      </p:sp>
    </p:spTree>
    <p:extLst>
      <p:ext uri="{BB962C8B-B14F-4D97-AF65-F5344CB8AC3E}">
        <p14:creationId xmlns:p14="http://schemas.microsoft.com/office/powerpoint/2010/main" val="5995068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 name="Rectangle 8"/>
          <p:cNvSpPr/>
          <p:nvPr/>
        </p:nvSpPr>
        <p:spPr>
          <a:xfrm>
            <a:off x="-1" y="1905000"/>
            <a:ext cx="12188826" cy="3200400"/>
          </a:xfrm>
          <a:prstGeom prst="rect">
            <a:avLst/>
          </a:prstGeom>
          <a:gradFill flip="none" rotWithShape="1">
            <a:gsLst>
              <a:gs pos="100000">
                <a:schemeClr val="accent1">
                  <a:alpha val="50000"/>
                </a:schemeClr>
              </a:gs>
              <a:gs pos="0">
                <a:schemeClr val="accent1">
                  <a:lumMod val="60000"/>
                  <a:lumOff val="40000"/>
                  <a:alpha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a:p>
        </p:txBody>
      </p:sp>
      <p:sp>
        <p:nvSpPr>
          <p:cNvPr id="10" name="Rectangle 9"/>
          <p:cNvSpPr/>
          <p:nvPr/>
        </p:nvSpPr>
        <p:spPr>
          <a:xfrm>
            <a:off x="-2" y="1795132"/>
            <a:ext cx="12188826" cy="73152"/>
          </a:xfrm>
          <a:prstGeom prst="rect">
            <a:avLst/>
          </a:prstGeom>
          <a:gradFill flip="none" rotWithShape="1">
            <a:gsLst>
              <a:gs pos="100000">
                <a:schemeClr val="accent1">
                  <a:alpha val="80000"/>
                </a:schemeClr>
              </a:gs>
              <a:gs pos="0">
                <a:schemeClr val="accent1">
                  <a:lumMod val="60000"/>
                  <a:lumOff val="40000"/>
                  <a:alpha val="8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a:p>
        </p:txBody>
      </p:sp>
      <p:sp>
        <p:nvSpPr>
          <p:cNvPr id="11" name="Rectangle 10"/>
          <p:cNvSpPr/>
          <p:nvPr/>
        </p:nvSpPr>
        <p:spPr>
          <a:xfrm>
            <a:off x="-2" y="5142116"/>
            <a:ext cx="12188826" cy="73152"/>
          </a:xfrm>
          <a:prstGeom prst="rect">
            <a:avLst/>
          </a:prstGeom>
          <a:gradFill flip="none" rotWithShape="1">
            <a:gsLst>
              <a:gs pos="100000">
                <a:schemeClr val="accent1">
                  <a:alpha val="80000"/>
                </a:schemeClr>
              </a:gs>
              <a:gs pos="0">
                <a:schemeClr val="accent1">
                  <a:lumMod val="60000"/>
                  <a:lumOff val="40000"/>
                  <a:alpha val="8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a:p>
        </p:txBody>
      </p:sp>
      <p:sp>
        <p:nvSpPr>
          <p:cNvPr id="2" name="Title 1"/>
          <p:cNvSpPr>
            <a:spLocks noGrp="1"/>
          </p:cNvSpPr>
          <p:nvPr>
            <p:ph type="ctrTitle"/>
          </p:nvPr>
        </p:nvSpPr>
        <p:spPr>
          <a:xfrm>
            <a:off x="1295400" y="2079812"/>
            <a:ext cx="9601200" cy="1724092"/>
          </a:xfrm>
        </p:spPr>
        <p:txBody>
          <a:bodyPr anchor="b"/>
          <a:lstStyle>
            <a:lvl1pPr algn="ctr">
              <a:defRPr sz="5400"/>
            </a:lvl1pPr>
          </a:lstStyle>
          <a:p>
            <a:r>
              <a:rPr lang="en-US"/>
              <a:t>Click to edit Master title style</a:t>
            </a:r>
            <a:endParaRPr/>
          </a:p>
        </p:txBody>
      </p:sp>
      <p:sp>
        <p:nvSpPr>
          <p:cNvPr id="3" name="Subtitle 2"/>
          <p:cNvSpPr>
            <a:spLocks noGrp="1"/>
          </p:cNvSpPr>
          <p:nvPr>
            <p:ph type="subTitle" idx="1"/>
          </p:nvPr>
        </p:nvSpPr>
        <p:spPr>
          <a:xfrm>
            <a:off x="1295400" y="3959352"/>
            <a:ext cx="9601200" cy="914400"/>
          </a:xfrm>
        </p:spPr>
        <p:txBody>
          <a:bodyPr>
            <a:normAutofit/>
          </a:bodyPr>
          <a:lstStyle>
            <a:lvl1pPr marL="0" indent="0" algn="ctr">
              <a:spcBef>
                <a:spcPts val="0"/>
              </a:spcBef>
              <a:buNone/>
              <a:defRPr sz="2000"/>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a:p>
        </p:txBody>
      </p:sp>
    </p:spTree>
    <p:extLst>
      <p:ext uri="{BB962C8B-B14F-4D97-AF65-F5344CB8AC3E}">
        <p14:creationId xmlns:p14="http://schemas.microsoft.com/office/powerpoint/2010/main" val="1985752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lvl5pPr>
              <a:defRPr/>
            </a:lvl5pPr>
            <a:lvl6pPr>
              <a:defRPr/>
            </a:lvl6pPr>
            <a:lvl7pPr>
              <a:defRPr/>
            </a:lvl7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FC749032-2A07-4AE8-BA90-74324CAE0C87}" type="slidenum">
              <a:rPr/>
              <a:pPr/>
              <a:t>‹#›</a:t>
            </a:fld>
            <a:endParaRPr/>
          </a:p>
        </p:txBody>
      </p:sp>
    </p:spTree>
    <p:extLst>
      <p:ext uri="{BB962C8B-B14F-4D97-AF65-F5344CB8AC3E}">
        <p14:creationId xmlns:p14="http://schemas.microsoft.com/office/powerpoint/2010/main" val="2735931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274638"/>
            <a:ext cx="2628900" cy="5897562"/>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838200" y="274638"/>
            <a:ext cx="7734300" cy="5897562"/>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FC749032-2A07-4AE8-BA90-74324CAE0C87}" type="slidenum">
              <a:rPr/>
              <a:pPr/>
              <a:t>‹#›</a:t>
            </a:fld>
            <a:endParaRPr/>
          </a:p>
        </p:txBody>
      </p:sp>
    </p:spTree>
    <p:extLst>
      <p:ext uri="{BB962C8B-B14F-4D97-AF65-F5344CB8AC3E}">
        <p14:creationId xmlns:p14="http://schemas.microsoft.com/office/powerpoint/2010/main" val="4230509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lvl5pPr>
              <a:defRPr/>
            </a:lvl5pPr>
            <a:lvl6pPr>
              <a:defRPr/>
            </a:lvl6pPr>
            <a:lvl7pPr>
              <a:defRPr/>
            </a:lvl7pPr>
            <a:lvl8pPr>
              <a:defRPr/>
            </a:lvl8pPr>
            <a:lvl9pPr>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10"/>
          </p:nvPr>
        </p:nvSpPr>
        <p:spPr/>
        <p:txBody>
          <a:bodyPr/>
          <a:lstStyle/>
          <a:p>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FC749032-2A07-4AE8-BA90-74324CAE0C87}" type="slidenum">
              <a:rPr/>
              <a:pPr/>
              <a:t>‹#›</a:t>
            </a:fld>
            <a:endParaRPr/>
          </a:p>
        </p:txBody>
      </p:sp>
      <p:sp>
        <p:nvSpPr>
          <p:cNvPr id="7" name="Slide Number Placeholder 1"/>
          <p:cNvSpPr txBox="1">
            <a:spLocks/>
          </p:cNvSpPr>
          <p:nvPr userDrawn="1"/>
        </p:nvSpPr>
        <p:spPr>
          <a:xfrm>
            <a:off x="11551920" y="6620256"/>
            <a:ext cx="640080" cy="237744"/>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fld id="{FC749032-2A07-4AE8-BA90-74324CAE0C87}" type="slidenum">
              <a:rPr kumimoji="0" lang="fr-LU" sz="9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r-LU" sz="9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4217319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gradFill rotWithShape="1">
          <a:gsLst>
            <a:gs pos="100000">
              <a:schemeClr val="accent1">
                <a:alpha val="80000"/>
              </a:schemeClr>
            </a:gs>
            <a:gs pos="0">
              <a:schemeClr val="accent1">
                <a:lumMod val="40000"/>
                <a:lumOff val="60000"/>
                <a:alpha val="8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95400" y="2130552"/>
            <a:ext cx="9601200" cy="2359152"/>
          </a:xfrm>
        </p:spPr>
        <p:txBody>
          <a:bodyPr anchor="b">
            <a:normAutofit/>
          </a:bodyPr>
          <a:lstStyle>
            <a:lvl1pPr algn="ctr">
              <a:defRPr sz="5400" b="1"/>
            </a:lvl1pPr>
          </a:lstStyle>
          <a:p>
            <a:r>
              <a:rPr lang="en-US"/>
              <a:t>Click to edit Master title style</a:t>
            </a:r>
            <a:endParaRPr/>
          </a:p>
        </p:txBody>
      </p:sp>
      <p:sp>
        <p:nvSpPr>
          <p:cNvPr id="3" name="Text Placeholder 2"/>
          <p:cNvSpPr>
            <a:spLocks noGrp="1"/>
          </p:cNvSpPr>
          <p:nvPr>
            <p:ph type="body" idx="1"/>
          </p:nvPr>
        </p:nvSpPr>
        <p:spPr>
          <a:xfrm>
            <a:off x="1295400" y="4572000"/>
            <a:ext cx="9601200" cy="841248"/>
          </a:xfrm>
        </p:spPr>
        <p:txBody>
          <a:bodyPr anchor="t"/>
          <a:lstStyle>
            <a:lvl1pPr marL="0" indent="0" algn="ctr">
              <a:spcBef>
                <a:spcPts val="0"/>
              </a:spcBef>
              <a:buNone/>
              <a:defRPr sz="2000">
                <a:solidFill>
                  <a:schemeClr val="tx1">
                    <a:lumMod val="90000"/>
                    <a:lumOff val="1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FC749032-2A07-4AE8-BA90-74324CAE0C87}" type="slidenum">
              <a:rPr/>
              <a:pPr/>
              <a:t>‹#›</a:t>
            </a:fld>
            <a:endParaRPr/>
          </a:p>
        </p:txBody>
      </p:sp>
    </p:spTree>
    <p:extLst>
      <p:ext uri="{BB962C8B-B14F-4D97-AF65-F5344CB8AC3E}">
        <p14:creationId xmlns:p14="http://schemas.microsoft.com/office/powerpoint/2010/main" val="31620335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134112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627888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4"/>
          <p:cNvSpPr>
            <a:spLocks noGrp="1"/>
          </p:cNvSpPr>
          <p:nvPr>
            <p:ph type="dt" sz="half" idx="10"/>
          </p:nvPr>
        </p:nvSpPr>
        <p:spPr/>
        <p:txBody>
          <a:bodyPr/>
          <a:lstStyle/>
          <a:p>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FC749032-2A07-4AE8-BA90-74324CAE0C87}" type="slidenum">
              <a:rPr/>
              <a:pPr/>
              <a:t>‹#›</a:t>
            </a:fld>
            <a:endParaRPr/>
          </a:p>
        </p:txBody>
      </p:sp>
    </p:spTree>
    <p:extLst>
      <p:ext uri="{BB962C8B-B14F-4D97-AF65-F5344CB8AC3E}">
        <p14:creationId xmlns:p14="http://schemas.microsoft.com/office/powerpoint/2010/main" val="3676357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Text Placeholder 2"/>
          <p:cNvSpPr>
            <a:spLocks noGrp="1"/>
          </p:cNvSpPr>
          <p:nvPr>
            <p:ph type="body" idx="1"/>
          </p:nvPr>
        </p:nvSpPr>
        <p:spPr>
          <a:xfrm>
            <a:off x="1341120" y="1837464"/>
            <a:ext cx="4572000" cy="766588"/>
          </a:xfrm>
        </p:spPr>
        <p:txBody>
          <a:bodyPr anchor="ctr">
            <a:normAutofit/>
          </a:bodyPr>
          <a:lstStyle>
            <a:lvl1pPr marL="0" indent="0">
              <a:spcBef>
                <a:spcPts val="0"/>
              </a:spcBef>
              <a:buNone/>
              <a:defRPr sz="22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341120" y="2740732"/>
            <a:ext cx="4572000" cy="3288847"/>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6278880" y="1837464"/>
            <a:ext cx="4572000" cy="766588"/>
          </a:xfrm>
        </p:spPr>
        <p:txBody>
          <a:bodyPr anchor="ctr">
            <a:normAutofit/>
          </a:bodyPr>
          <a:lstStyle>
            <a:lvl1pPr marL="0" indent="0">
              <a:spcBef>
                <a:spcPts val="0"/>
              </a:spcBef>
              <a:buNone/>
              <a:defRPr sz="22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78880" y="2740732"/>
            <a:ext cx="4572000" cy="3288847"/>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7" name="Date Placeholder 6"/>
          <p:cNvSpPr>
            <a:spLocks noGrp="1"/>
          </p:cNvSpPr>
          <p:nvPr>
            <p:ph type="dt" sz="half" idx="10"/>
          </p:nvPr>
        </p:nvSpPr>
        <p:spPr/>
        <p:txBody>
          <a:bodyPr/>
          <a:lstStyle/>
          <a:p>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FC749032-2A07-4AE8-BA90-74324CAE0C87}" type="slidenum">
              <a:rPr/>
              <a:pPr/>
              <a:t>‹#›</a:t>
            </a:fld>
            <a:endParaRPr/>
          </a:p>
        </p:txBody>
      </p:sp>
    </p:spTree>
    <p:extLst>
      <p:ext uri="{BB962C8B-B14F-4D97-AF65-F5344CB8AC3E}">
        <p14:creationId xmlns:p14="http://schemas.microsoft.com/office/powerpoint/2010/main" val="3254392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Date Placeholder 2"/>
          <p:cNvSpPr>
            <a:spLocks noGrp="1"/>
          </p:cNvSpPr>
          <p:nvPr>
            <p:ph type="dt" sz="half" idx="10"/>
          </p:nvPr>
        </p:nvSpPr>
        <p:spPr/>
        <p:txBody>
          <a:bodyPr/>
          <a:lstStyle/>
          <a:p>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FC749032-2A07-4AE8-BA90-74324CAE0C87}" type="slidenum">
              <a:rPr/>
              <a:pPr/>
              <a:t>‹#›</a:t>
            </a:fld>
            <a:endParaRPr/>
          </a:p>
        </p:txBody>
      </p:sp>
    </p:spTree>
    <p:extLst>
      <p:ext uri="{BB962C8B-B14F-4D97-AF65-F5344CB8AC3E}">
        <p14:creationId xmlns:p14="http://schemas.microsoft.com/office/powerpoint/2010/main" val="1412916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pSp>
        <p:nvGrpSpPr>
          <p:cNvPr id="5" name="Group 4"/>
          <p:cNvGrpSpPr/>
          <p:nvPr/>
        </p:nvGrpSpPr>
        <p:grpSpPr>
          <a:xfrm flipV="1">
            <a:off x="1585" y="0"/>
            <a:ext cx="12188827" cy="377952"/>
            <a:chOff x="-1" y="6480048"/>
            <a:chExt cx="12188827" cy="377952"/>
          </a:xfrm>
        </p:grpSpPr>
        <p:sp>
          <p:nvSpPr>
            <p:cNvPr id="6" name="Rectangle 5"/>
            <p:cNvSpPr/>
            <p:nvPr/>
          </p:nvSpPr>
          <p:spPr>
            <a:xfrm>
              <a:off x="0" y="6583680"/>
              <a:ext cx="12188826" cy="274320"/>
            </a:xfrm>
            <a:prstGeom prst="rect">
              <a:avLst/>
            </a:prstGeom>
            <a:gradFill flip="none" rotWithShape="1">
              <a:gsLst>
                <a:gs pos="100000">
                  <a:schemeClr val="accent1">
                    <a:alpha val="50000"/>
                  </a:schemeClr>
                </a:gs>
                <a:gs pos="0">
                  <a:schemeClr val="accent1">
                    <a:lumMod val="60000"/>
                    <a:lumOff val="40000"/>
                    <a:alpha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a:p>
          </p:txBody>
        </p:sp>
        <p:sp>
          <p:nvSpPr>
            <p:cNvPr id="7" name="Rectangle 6"/>
            <p:cNvSpPr/>
            <p:nvPr/>
          </p:nvSpPr>
          <p:spPr>
            <a:xfrm>
              <a:off x="-1" y="6480048"/>
              <a:ext cx="12188826" cy="73152"/>
            </a:xfrm>
            <a:prstGeom prst="rect">
              <a:avLst/>
            </a:prstGeom>
            <a:gradFill flip="none" rotWithShape="1">
              <a:gsLst>
                <a:gs pos="100000">
                  <a:schemeClr val="accent1">
                    <a:alpha val="80000"/>
                  </a:schemeClr>
                </a:gs>
                <a:gs pos="0">
                  <a:schemeClr val="accent1">
                    <a:lumMod val="60000"/>
                    <a:lumOff val="40000"/>
                    <a:alpha val="8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a:p>
          </p:txBody>
        </p:sp>
      </p:grpSp>
      <p:sp>
        <p:nvSpPr>
          <p:cNvPr id="2" name="Date Placeholder 1"/>
          <p:cNvSpPr>
            <a:spLocks noGrp="1"/>
          </p:cNvSpPr>
          <p:nvPr>
            <p:ph type="dt" sz="half" idx="10"/>
          </p:nvPr>
        </p:nvSpPr>
        <p:spPr/>
        <p:txBody>
          <a:bodyPr/>
          <a:lstStyle/>
          <a:p>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FC749032-2A07-4AE8-BA90-74324CAE0C87}" type="slidenum">
              <a:rPr/>
              <a:pPr/>
              <a:t>‹#›</a:t>
            </a:fld>
            <a:endParaRPr/>
          </a:p>
        </p:txBody>
      </p:sp>
    </p:spTree>
    <p:extLst>
      <p:ext uri="{BB962C8B-B14F-4D97-AF65-F5344CB8AC3E}">
        <p14:creationId xmlns:p14="http://schemas.microsoft.com/office/powerpoint/2010/main" val="3295436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grpSp>
        <p:nvGrpSpPr>
          <p:cNvPr id="8" name="Group 7"/>
          <p:cNvGrpSpPr/>
          <p:nvPr/>
        </p:nvGrpSpPr>
        <p:grpSpPr>
          <a:xfrm flipV="1">
            <a:off x="1585" y="0"/>
            <a:ext cx="12188827" cy="377952"/>
            <a:chOff x="-1" y="6480048"/>
            <a:chExt cx="12188827" cy="377952"/>
          </a:xfrm>
        </p:grpSpPr>
        <p:sp>
          <p:nvSpPr>
            <p:cNvPr id="9" name="Rectangle 8"/>
            <p:cNvSpPr/>
            <p:nvPr/>
          </p:nvSpPr>
          <p:spPr>
            <a:xfrm>
              <a:off x="0" y="6583680"/>
              <a:ext cx="12188826" cy="274320"/>
            </a:xfrm>
            <a:prstGeom prst="rect">
              <a:avLst/>
            </a:prstGeom>
            <a:gradFill flip="none" rotWithShape="1">
              <a:gsLst>
                <a:gs pos="100000">
                  <a:schemeClr val="accent1">
                    <a:alpha val="50000"/>
                  </a:schemeClr>
                </a:gs>
                <a:gs pos="0">
                  <a:schemeClr val="accent1">
                    <a:lumMod val="60000"/>
                    <a:lumOff val="40000"/>
                    <a:alpha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a:p>
          </p:txBody>
        </p:sp>
        <p:sp>
          <p:nvSpPr>
            <p:cNvPr id="10" name="Rectangle 9"/>
            <p:cNvSpPr/>
            <p:nvPr/>
          </p:nvSpPr>
          <p:spPr>
            <a:xfrm>
              <a:off x="-1" y="6480048"/>
              <a:ext cx="12188826" cy="73152"/>
            </a:xfrm>
            <a:prstGeom prst="rect">
              <a:avLst/>
            </a:prstGeom>
            <a:gradFill flip="none" rotWithShape="1">
              <a:gsLst>
                <a:gs pos="100000">
                  <a:schemeClr val="accent1">
                    <a:alpha val="80000"/>
                  </a:schemeClr>
                </a:gs>
                <a:gs pos="0">
                  <a:schemeClr val="accent1">
                    <a:lumMod val="60000"/>
                    <a:lumOff val="40000"/>
                    <a:alpha val="8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a:p>
          </p:txBody>
        </p:sp>
      </p:grpSp>
      <p:sp>
        <p:nvSpPr>
          <p:cNvPr id="2" name="Title 1"/>
          <p:cNvSpPr>
            <a:spLocks noGrp="1"/>
          </p:cNvSpPr>
          <p:nvPr>
            <p:ph type="title"/>
          </p:nvPr>
        </p:nvSpPr>
        <p:spPr>
          <a:xfrm>
            <a:off x="7470648" y="2350008"/>
            <a:ext cx="4206240" cy="1993392"/>
          </a:xfrm>
        </p:spPr>
        <p:txBody>
          <a:bodyPr anchor="b">
            <a:normAutofit/>
          </a:bodyPr>
          <a:lstStyle>
            <a:lvl1pPr>
              <a:defRPr sz="3400" b="1"/>
            </a:lvl1pPr>
          </a:lstStyle>
          <a:p>
            <a:r>
              <a:rPr lang="en-US"/>
              <a:t>Click to edit Master title style</a:t>
            </a:r>
            <a:endParaRPr/>
          </a:p>
        </p:txBody>
      </p:sp>
      <p:sp>
        <p:nvSpPr>
          <p:cNvPr id="3" name="Content Placeholder 2"/>
          <p:cNvSpPr>
            <a:spLocks noGrp="1"/>
          </p:cNvSpPr>
          <p:nvPr>
            <p:ph idx="1"/>
          </p:nvPr>
        </p:nvSpPr>
        <p:spPr>
          <a:xfrm>
            <a:off x="457200" y="758952"/>
            <a:ext cx="6629400" cy="5330952"/>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7470648" y="4361688"/>
            <a:ext cx="4206240" cy="1728216"/>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FC749032-2A07-4AE8-BA90-74324CAE0C87}" type="slidenum">
              <a:rPr/>
              <a:pPr/>
              <a:t>‹#›</a:t>
            </a:fld>
            <a:endParaRPr/>
          </a:p>
        </p:txBody>
      </p:sp>
    </p:spTree>
    <p:extLst>
      <p:ext uri="{BB962C8B-B14F-4D97-AF65-F5344CB8AC3E}">
        <p14:creationId xmlns:p14="http://schemas.microsoft.com/office/powerpoint/2010/main" val="539374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flipV="1">
            <a:off x="1585" y="0"/>
            <a:ext cx="12188827" cy="377952"/>
            <a:chOff x="-1" y="6480048"/>
            <a:chExt cx="12188827" cy="377952"/>
          </a:xfrm>
        </p:grpSpPr>
        <p:sp>
          <p:nvSpPr>
            <p:cNvPr id="9" name="Rectangle 8"/>
            <p:cNvSpPr/>
            <p:nvPr/>
          </p:nvSpPr>
          <p:spPr>
            <a:xfrm>
              <a:off x="0" y="6583680"/>
              <a:ext cx="12188826" cy="274320"/>
            </a:xfrm>
            <a:prstGeom prst="rect">
              <a:avLst/>
            </a:prstGeom>
            <a:gradFill flip="none" rotWithShape="1">
              <a:gsLst>
                <a:gs pos="100000">
                  <a:schemeClr val="accent1">
                    <a:alpha val="50000"/>
                  </a:schemeClr>
                </a:gs>
                <a:gs pos="0">
                  <a:schemeClr val="accent1">
                    <a:lumMod val="60000"/>
                    <a:lumOff val="40000"/>
                    <a:alpha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a:p>
          </p:txBody>
        </p:sp>
        <p:sp>
          <p:nvSpPr>
            <p:cNvPr id="10" name="Rectangle 9"/>
            <p:cNvSpPr/>
            <p:nvPr/>
          </p:nvSpPr>
          <p:spPr>
            <a:xfrm>
              <a:off x="-1" y="6480048"/>
              <a:ext cx="12188826" cy="73152"/>
            </a:xfrm>
            <a:prstGeom prst="rect">
              <a:avLst/>
            </a:prstGeom>
            <a:gradFill flip="none" rotWithShape="1">
              <a:gsLst>
                <a:gs pos="100000">
                  <a:schemeClr val="accent1">
                    <a:alpha val="80000"/>
                  </a:schemeClr>
                </a:gs>
                <a:gs pos="0">
                  <a:schemeClr val="accent1">
                    <a:lumMod val="60000"/>
                    <a:lumOff val="40000"/>
                    <a:alpha val="8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a:p>
          </p:txBody>
        </p:sp>
      </p:grpSp>
      <p:sp>
        <p:nvSpPr>
          <p:cNvPr id="2" name="Title 1"/>
          <p:cNvSpPr>
            <a:spLocks noGrp="1"/>
          </p:cNvSpPr>
          <p:nvPr>
            <p:ph type="title"/>
          </p:nvPr>
        </p:nvSpPr>
        <p:spPr>
          <a:xfrm>
            <a:off x="7470648" y="2350008"/>
            <a:ext cx="4206240" cy="1993392"/>
          </a:xfrm>
        </p:spPr>
        <p:txBody>
          <a:bodyPr anchor="b">
            <a:normAutofit/>
          </a:bodyPr>
          <a:lstStyle>
            <a:lvl1pPr>
              <a:defRPr sz="3400" b="1"/>
            </a:lvl1pPr>
          </a:lstStyle>
          <a:p>
            <a:r>
              <a:rPr lang="en-US"/>
              <a:t>Click to edit Master title style</a:t>
            </a:r>
            <a:endParaRPr/>
          </a:p>
        </p:txBody>
      </p:sp>
      <p:sp>
        <p:nvSpPr>
          <p:cNvPr id="3" name="Picture Placeholder 2"/>
          <p:cNvSpPr>
            <a:spLocks noGrp="1"/>
          </p:cNvSpPr>
          <p:nvPr>
            <p:ph type="pic" idx="1"/>
          </p:nvPr>
        </p:nvSpPr>
        <p:spPr>
          <a:xfrm>
            <a:off x="150811" y="506104"/>
            <a:ext cx="6858002" cy="5843016"/>
          </a:xfrm>
          <a:solidFill>
            <a:schemeClr val="accent1">
              <a:lumMod val="40000"/>
              <a:lumOff val="60000"/>
            </a:schemeClr>
          </a:solidFill>
        </p:spPr>
        <p:txBody>
          <a:bodyPr>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a:p>
        </p:txBody>
      </p:sp>
      <p:sp>
        <p:nvSpPr>
          <p:cNvPr id="4" name="Text Placeholder 3"/>
          <p:cNvSpPr>
            <a:spLocks noGrp="1"/>
          </p:cNvSpPr>
          <p:nvPr>
            <p:ph type="body" sz="half" idx="2"/>
          </p:nvPr>
        </p:nvSpPr>
        <p:spPr>
          <a:xfrm>
            <a:off x="7470648" y="4361688"/>
            <a:ext cx="4206240" cy="1728216"/>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FC749032-2A07-4AE8-BA90-74324CAE0C87}" type="slidenum">
              <a:rPr/>
              <a:pPr/>
              <a:t>‹#›</a:t>
            </a:fld>
            <a:endParaRPr/>
          </a:p>
        </p:txBody>
      </p:sp>
    </p:spTree>
    <p:extLst>
      <p:ext uri="{BB962C8B-B14F-4D97-AF65-F5344CB8AC3E}">
        <p14:creationId xmlns:p14="http://schemas.microsoft.com/office/powerpoint/2010/main" val="1101986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chemeClr val="accent1">
                <a:lumMod val="20000"/>
                <a:lumOff val="80000"/>
                <a:alpha val="59000"/>
              </a:schemeClr>
            </a:gs>
            <a:gs pos="40000">
              <a:schemeClr val="accent1">
                <a:lumMod val="20000"/>
                <a:lumOff val="80000"/>
                <a:alpha val="66000"/>
              </a:schemeClr>
            </a:gs>
            <a:gs pos="100000">
              <a:schemeClr val="accent1">
                <a:lumMod val="40000"/>
                <a:lumOff val="60000"/>
              </a:schemeClr>
            </a:gs>
          </a:gsLst>
          <a:path path="circle">
            <a:fillToRect l="50000" t="-80000" r="50000" b="180000"/>
          </a:path>
        </a:gradFill>
        <a:effectLst/>
      </p:bgPr>
    </p:bg>
    <p:spTree>
      <p:nvGrpSpPr>
        <p:cNvPr id="1" name=""/>
        <p:cNvGrpSpPr/>
        <p:nvPr/>
      </p:nvGrpSpPr>
      <p:grpSpPr>
        <a:xfrm>
          <a:off x="0" y="0"/>
          <a:ext cx="0" cy="0"/>
          <a:chOff x="0" y="0"/>
          <a:chExt cx="0" cy="0"/>
        </a:xfrm>
      </p:grpSpPr>
      <p:grpSp>
        <p:nvGrpSpPr>
          <p:cNvPr id="9" name="Group 8"/>
          <p:cNvGrpSpPr/>
          <p:nvPr/>
        </p:nvGrpSpPr>
        <p:grpSpPr>
          <a:xfrm>
            <a:off x="-1" y="6480048"/>
            <a:ext cx="12188827" cy="377952"/>
            <a:chOff x="-1" y="6480048"/>
            <a:chExt cx="12188827" cy="377952"/>
          </a:xfrm>
        </p:grpSpPr>
        <p:sp>
          <p:nvSpPr>
            <p:cNvPr id="7" name="Rectangle 6"/>
            <p:cNvSpPr/>
            <p:nvPr/>
          </p:nvSpPr>
          <p:spPr>
            <a:xfrm>
              <a:off x="0" y="6583680"/>
              <a:ext cx="12188826" cy="274320"/>
            </a:xfrm>
            <a:prstGeom prst="rect">
              <a:avLst/>
            </a:prstGeom>
            <a:gradFill flip="none" rotWithShape="1">
              <a:gsLst>
                <a:gs pos="100000">
                  <a:schemeClr val="accent1">
                    <a:alpha val="50000"/>
                  </a:schemeClr>
                </a:gs>
                <a:gs pos="0">
                  <a:schemeClr val="accent1">
                    <a:lumMod val="60000"/>
                    <a:lumOff val="40000"/>
                    <a:alpha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a:p>
          </p:txBody>
        </p:sp>
        <p:sp>
          <p:nvSpPr>
            <p:cNvPr id="8" name="Rectangle 7"/>
            <p:cNvSpPr/>
            <p:nvPr/>
          </p:nvSpPr>
          <p:spPr>
            <a:xfrm>
              <a:off x="-1" y="6480048"/>
              <a:ext cx="12188826" cy="73152"/>
            </a:xfrm>
            <a:prstGeom prst="rect">
              <a:avLst/>
            </a:prstGeom>
            <a:gradFill flip="none" rotWithShape="1">
              <a:gsLst>
                <a:gs pos="100000">
                  <a:schemeClr val="accent1">
                    <a:alpha val="80000"/>
                  </a:schemeClr>
                </a:gs>
                <a:gs pos="0">
                  <a:schemeClr val="accent1">
                    <a:lumMod val="60000"/>
                    <a:lumOff val="40000"/>
                    <a:alpha val="8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a:p>
          </p:txBody>
        </p:sp>
      </p:grpSp>
      <p:sp>
        <p:nvSpPr>
          <p:cNvPr id="2" name="Title Placeholder 1"/>
          <p:cNvSpPr>
            <a:spLocks noGrp="1"/>
          </p:cNvSpPr>
          <p:nvPr>
            <p:ph type="title"/>
          </p:nvPr>
        </p:nvSpPr>
        <p:spPr>
          <a:xfrm>
            <a:off x="1341120" y="467360"/>
            <a:ext cx="9509760" cy="1233424"/>
          </a:xfrm>
          <a:prstGeom prst="rect">
            <a:avLst/>
          </a:prstGeom>
        </p:spPr>
        <p:txBody>
          <a:bodyPr vert="horz" lIns="91440" tIns="45720" rIns="91440" bIns="45720" rtlCol="0" anchor="b">
            <a:normAutofit/>
          </a:bodyPr>
          <a:lstStyle/>
          <a:p>
            <a:r>
              <a:rPr lang="en-US"/>
              <a:t>Click to edit Master title style</a:t>
            </a:r>
            <a:endParaRPr/>
          </a:p>
        </p:txBody>
      </p:sp>
      <p:sp>
        <p:nvSpPr>
          <p:cNvPr id="3" name="Text Placeholder 2"/>
          <p:cNvSpPr>
            <a:spLocks noGrp="1"/>
          </p:cNvSpPr>
          <p:nvPr>
            <p:ph type="body" idx="1"/>
          </p:nvPr>
        </p:nvSpPr>
        <p:spPr>
          <a:xfrm>
            <a:off x="1341120" y="1901952"/>
            <a:ext cx="9509760" cy="4127627"/>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2"/>
          </p:nvPr>
        </p:nvSpPr>
        <p:spPr>
          <a:xfrm>
            <a:off x="8875776" y="6601968"/>
            <a:ext cx="960120" cy="237744"/>
          </a:xfrm>
          <a:prstGeom prst="rect">
            <a:avLst/>
          </a:prstGeom>
        </p:spPr>
        <p:txBody>
          <a:bodyPr vert="horz" lIns="91440" tIns="45720" rIns="91440" bIns="45720" rtlCol="0" anchor="ctr"/>
          <a:lstStyle>
            <a:lvl1pPr algn="r">
              <a:defRPr sz="900">
                <a:solidFill>
                  <a:schemeClr val="tx1"/>
                </a:solidFill>
              </a:defRPr>
            </a:lvl1pPr>
          </a:lstStyle>
          <a:p>
            <a:endParaRPr/>
          </a:p>
        </p:txBody>
      </p:sp>
      <p:sp>
        <p:nvSpPr>
          <p:cNvPr id="5" name="Footer Placeholder 4"/>
          <p:cNvSpPr>
            <a:spLocks noGrp="1"/>
          </p:cNvSpPr>
          <p:nvPr>
            <p:ph type="ftr" sz="quarter" idx="3"/>
          </p:nvPr>
        </p:nvSpPr>
        <p:spPr>
          <a:xfrm>
            <a:off x="1341120" y="6601968"/>
            <a:ext cx="7159752" cy="237744"/>
          </a:xfrm>
          <a:prstGeom prst="rect">
            <a:avLst/>
          </a:prstGeom>
        </p:spPr>
        <p:txBody>
          <a:bodyPr vert="horz" lIns="91440" tIns="45720" rIns="91440" bIns="45720" rtlCol="0" anchor="ctr"/>
          <a:lstStyle>
            <a:lvl1pPr algn="l">
              <a:defRPr sz="900">
                <a:solidFill>
                  <a:schemeClr val="tx1"/>
                </a:solidFill>
              </a:defRPr>
            </a:lvl1pPr>
          </a:lstStyle>
          <a:p>
            <a:endParaRPr/>
          </a:p>
        </p:txBody>
      </p:sp>
      <p:sp>
        <p:nvSpPr>
          <p:cNvPr id="6" name="Slide Number Placeholder 5"/>
          <p:cNvSpPr>
            <a:spLocks noGrp="1"/>
          </p:cNvSpPr>
          <p:nvPr>
            <p:ph type="sldNum" sz="quarter" idx="4"/>
          </p:nvPr>
        </p:nvSpPr>
        <p:spPr>
          <a:xfrm>
            <a:off x="10210800" y="6601968"/>
            <a:ext cx="640080" cy="237744"/>
          </a:xfrm>
          <a:prstGeom prst="rect">
            <a:avLst/>
          </a:prstGeom>
        </p:spPr>
        <p:txBody>
          <a:bodyPr vert="horz" lIns="91440" tIns="45720" rIns="91440" bIns="45720" rtlCol="0" anchor="ctr"/>
          <a:lstStyle>
            <a:lvl1pPr algn="r">
              <a:defRPr sz="900">
                <a:solidFill>
                  <a:schemeClr val="tx1"/>
                </a:solidFill>
              </a:defRPr>
            </a:lvl1pPr>
          </a:lstStyle>
          <a:p>
            <a:fld id="{FC749032-2A07-4AE8-BA90-74324CAE0C87}" type="slidenum">
              <a:rPr/>
              <a:pPr/>
              <a:t>‹#›</a:t>
            </a:fld>
            <a:endParaRPr/>
          </a:p>
        </p:txBody>
      </p:sp>
    </p:spTree>
    <p:extLst>
      <p:ext uri="{BB962C8B-B14F-4D97-AF65-F5344CB8AC3E}">
        <p14:creationId xmlns:p14="http://schemas.microsoft.com/office/powerpoint/2010/main" val="38700238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0000"/>
        </a:lnSpc>
        <a:spcBef>
          <a:spcPct val="0"/>
        </a:spcBef>
        <a:buNone/>
        <a:defRPr sz="3400" b="1" kern="1200">
          <a:solidFill>
            <a:schemeClr val="tx1"/>
          </a:solidFill>
          <a:latin typeface="+mj-lt"/>
          <a:ea typeface="+mj-ea"/>
          <a:cs typeface="+mj-cs"/>
        </a:defRPr>
      </a:lvl1pPr>
    </p:titleStyle>
    <p:bodyStyle>
      <a:lvl1pPr marL="274320" indent="-228600" algn="l" defTabSz="914400" rtl="0" eaLnBrk="1" latinLnBrk="0" hangingPunct="1">
        <a:lnSpc>
          <a:spcPct val="90000"/>
        </a:lnSpc>
        <a:spcBef>
          <a:spcPts val="1800"/>
        </a:spcBef>
        <a:buSzPct val="100000"/>
        <a:buFont typeface="Arial" pitchFamily="34" charset="0"/>
        <a:buChar char="▪"/>
        <a:defRPr sz="2000" kern="1200">
          <a:solidFill>
            <a:schemeClr val="tx1">
              <a:lumMod val="90000"/>
              <a:lumOff val="10000"/>
            </a:schemeClr>
          </a:solidFill>
          <a:latin typeface="+mn-lt"/>
          <a:ea typeface="+mn-ea"/>
          <a:cs typeface="+mn-cs"/>
        </a:defRPr>
      </a:lvl1pPr>
      <a:lvl2pPr marL="594360" indent="-228600" algn="l" defTabSz="914400" rtl="0" eaLnBrk="1" latinLnBrk="0" hangingPunct="1">
        <a:lnSpc>
          <a:spcPct val="90000"/>
        </a:lnSpc>
        <a:spcBef>
          <a:spcPts val="1000"/>
        </a:spcBef>
        <a:buSzPct val="100000"/>
        <a:buFont typeface="Arial" pitchFamily="34" charset="0"/>
        <a:buChar char="▪"/>
        <a:defRPr sz="1800" kern="1200">
          <a:solidFill>
            <a:schemeClr val="tx1">
              <a:lumMod val="90000"/>
              <a:lumOff val="10000"/>
            </a:schemeClr>
          </a:solidFill>
          <a:latin typeface="+mn-lt"/>
          <a:ea typeface="+mn-ea"/>
          <a:cs typeface="+mn-cs"/>
        </a:defRPr>
      </a:lvl2pPr>
      <a:lvl3pPr marL="914400" indent="-228600" algn="l" defTabSz="914400" rtl="0" eaLnBrk="1" latinLnBrk="0" hangingPunct="1">
        <a:lnSpc>
          <a:spcPct val="90000"/>
        </a:lnSpc>
        <a:spcBef>
          <a:spcPts val="800"/>
        </a:spcBef>
        <a:buSzPct val="100000"/>
        <a:buFont typeface="Arial" pitchFamily="34" charset="0"/>
        <a:buChar char="▪"/>
        <a:defRPr sz="1600" kern="1200">
          <a:solidFill>
            <a:schemeClr val="tx1">
              <a:lumMod val="90000"/>
              <a:lumOff val="10000"/>
            </a:schemeClr>
          </a:solidFill>
          <a:latin typeface="+mn-lt"/>
          <a:ea typeface="+mn-ea"/>
          <a:cs typeface="+mn-cs"/>
        </a:defRPr>
      </a:lvl3pPr>
      <a:lvl4pPr marL="1234440" indent="-228600" algn="l" defTabSz="914400" rtl="0" eaLnBrk="1" latinLnBrk="0" hangingPunct="1">
        <a:lnSpc>
          <a:spcPct val="90000"/>
        </a:lnSpc>
        <a:spcBef>
          <a:spcPts val="800"/>
        </a:spcBef>
        <a:buSzPct val="100000"/>
        <a:buFont typeface="Arial" pitchFamily="34" charset="0"/>
        <a:buChar char="▪"/>
        <a:defRPr sz="1400" kern="1200">
          <a:solidFill>
            <a:schemeClr val="tx1">
              <a:lumMod val="90000"/>
              <a:lumOff val="10000"/>
            </a:schemeClr>
          </a:solidFill>
          <a:latin typeface="+mn-lt"/>
          <a:ea typeface="+mn-ea"/>
          <a:cs typeface="+mn-cs"/>
        </a:defRPr>
      </a:lvl4pPr>
      <a:lvl5pPr marL="1554480" indent="-228600" algn="l" defTabSz="914400" rtl="0" eaLnBrk="1" latinLnBrk="0" hangingPunct="1">
        <a:lnSpc>
          <a:spcPct val="90000"/>
        </a:lnSpc>
        <a:spcBef>
          <a:spcPts val="800"/>
        </a:spcBef>
        <a:buSzPct val="100000"/>
        <a:buFont typeface="Arial" pitchFamily="34" charset="0"/>
        <a:buChar char="▪"/>
        <a:defRPr sz="1400" kern="1200">
          <a:solidFill>
            <a:schemeClr val="tx1">
              <a:lumMod val="90000"/>
              <a:lumOff val="10000"/>
            </a:schemeClr>
          </a:solidFill>
          <a:latin typeface="+mn-lt"/>
          <a:ea typeface="+mn-ea"/>
          <a:cs typeface="+mn-cs"/>
        </a:defRPr>
      </a:lvl5pPr>
      <a:lvl6pPr marL="187452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6pPr>
      <a:lvl7pPr marL="219456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7pPr>
      <a:lvl8pPr marL="251460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8pPr>
      <a:lvl9pPr marL="283464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image" Target="../media/image24.jpeg"/><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emf"/><Relationship Id="rId4" Type="http://schemas.openxmlformats.org/officeDocument/2006/relationships/image" Target="../media/image26.jpeg"/></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emf"/><Relationship Id="rId1" Type="http://schemas.openxmlformats.org/officeDocument/2006/relationships/slideLayout" Target="../slideLayouts/slideLayout2.xml"/><Relationship Id="rId4" Type="http://schemas.openxmlformats.org/officeDocument/2006/relationships/image" Target="../media/image39.emf"/></Relationships>
</file>

<file path=ppt/slides/_rels/slide1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image" Target="../media/image41.png"/><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3.png"/></Relationships>
</file>

<file path=ppt/slides/_rels/slide1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49.jpe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9.emf"/><Relationship Id="rId7" Type="http://schemas.openxmlformats.org/officeDocument/2006/relationships/image" Target="../media/image23.jpeg"/><Relationship Id="rId2" Type="http://schemas.openxmlformats.org/officeDocument/2006/relationships/image" Target="../media/image18.emf"/><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295400" y="2079812"/>
            <a:ext cx="9601200" cy="1077456"/>
          </a:xfrm>
        </p:spPr>
        <p:txBody>
          <a:bodyPr/>
          <a:lstStyle/>
          <a:p>
            <a:r>
              <a:rPr lang="en-US" dirty="0"/>
              <a:t>LOCAFI+</a:t>
            </a:r>
          </a:p>
        </p:txBody>
      </p:sp>
      <p:sp>
        <p:nvSpPr>
          <p:cNvPr id="7" name="Subtitle 6"/>
          <p:cNvSpPr>
            <a:spLocks noGrp="1"/>
          </p:cNvSpPr>
          <p:nvPr>
            <p:ph type="subTitle" idx="1"/>
          </p:nvPr>
        </p:nvSpPr>
        <p:spPr>
          <a:xfrm>
            <a:off x="118873" y="3303744"/>
            <a:ext cx="11962008" cy="1690949"/>
          </a:xfrm>
        </p:spPr>
        <p:txBody>
          <a:bodyPr>
            <a:noAutofit/>
          </a:bodyPr>
          <a:lstStyle/>
          <a:p>
            <a:r>
              <a:rPr lang="en-US" sz="2800" dirty="0"/>
              <a:t>Temperature assessment of a vertical member subjected to </a:t>
            </a:r>
            <a:r>
              <a:rPr lang="en-US" sz="2800" dirty="0" err="1"/>
              <a:t>LOCAlised</a:t>
            </a:r>
            <a:r>
              <a:rPr lang="en-US" sz="2800" dirty="0"/>
              <a:t> </a:t>
            </a:r>
            <a:r>
              <a:rPr lang="en-US" sz="2800" dirty="0" err="1"/>
              <a:t>FIre</a:t>
            </a:r>
            <a:endParaRPr lang="en-US" sz="2800" dirty="0"/>
          </a:p>
          <a:p>
            <a:r>
              <a:rPr lang="en-US" sz="2800" dirty="0"/>
              <a:t>Dissemination</a:t>
            </a:r>
          </a:p>
          <a:p>
            <a:endParaRPr lang="en-US" sz="2800" dirty="0"/>
          </a:p>
          <a:p>
            <a:r>
              <a:rPr lang="en-US" sz="2800" dirty="0"/>
              <a:t>Grant Agreement n° 754072</a:t>
            </a:r>
          </a:p>
        </p:txBody>
      </p:sp>
      <p:pic>
        <p:nvPicPr>
          <p:cNvPr id="5" name="Picture 2" descr="Image result for logo EU RFCS"/>
          <p:cNvPicPr>
            <a:picLocks noChangeAspect="1" noChangeArrowheads="1"/>
          </p:cNvPicPr>
          <p:nvPr/>
        </p:nvPicPr>
        <p:blipFill>
          <a:blip r:embed="rId2" cstate="print"/>
          <a:srcRect/>
          <a:stretch>
            <a:fillRect/>
          </a:stretch>
        </p:blipFill>
        <p:spPr bwMode="auto">
          <a:xfrm>
            <a:off x="9174997" y="153187"/>
            <a:ext cx="2905883" cy="1452942"/>
          </a:xfrm>
          <a:prstGeom prst="rect">
            <a:avLst/>
          </a:prstGeom>
          <a:noFill/>
        </p:spPr>
      </p:pic>
      <p:pic>
        <p:nvPicPr>
          <p:cNvPr id="1026" name="Picture 2" descr="Résultat de recherche d'images pour &quot;research fund for coal steel&quo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07834" y="156805"/>
            <a:ext cx="2301546" cy="1447050"/>
          </a:xfrm>
          <a:prstGeom prst="rect">
            <a:avLst/>
          </a:prstGeom>
          <a:noFill/>
          <a:extLst>
            <a:ext uri="{909E8E84-426E-40DD-AFC4-6F175D3DCCD1}">
              <a14:hiddenFill xmlns:a14="http://schemas.microsoft.com/office/drawing/2010/main">
                <a:solidFill>
                  <a:srgbClr val="FFFFFF"/>
                </a:solidFill>
              </a14:hiddenFill>
            </a:ext>
          </a:extLst>
        </p:spPr>
      </p:pic>
      <p:sp>
        <p:nvSpPr>
          <p:cNvPr id="6" name="Title 3"/>
          <p:cNvSpPr txBox="1">
            <a:spLocks/>
          </p:cNvSpPr>
          <p:nvPr/>
        </p:nvSpPr>
        <p:spPr>
          <a:xfrm>
            <a:off x="0" y="5434642"/>
            <a:ext cx="12192000" cy="1216324"/>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5400" b="1" kern="1200">
                <a:solidFill>
                  <a:schemeClr val="tx1"/>
                </a:solidFill>
                <a:latin typeface="+mj-lt"/>
                <a:ea typeface="+mj-ea"/>
                <a:cs typeface="+mj-cs"/>
              </a:defRPr>
            </a:lvl1pPr>
          </a:lstStyle>
          <a:p>
            <a:r>
              <a:rPr lang="en-GB" sz="4000" dirty="0"/>
              <a:t>3. Experimental tests and CFD calibration</a:t>
            </a:r>
          </a:p>
        </p:txBody>
      </p:sp>
    </p:spTree>
    <p:extLst>
      <p:ext uri="{BB962C8B-B14F-4D97-AF65-F5344CB8AC3E}">
        <p14:creationId xmlns:p14="http://schemas.microsoft.com/office/powerpoint/2010/main" val="3998018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1250831" y="467360"/>
            <a:ext cx="9739222" cy="1233424"/>
          </a:xfrm>
        </p:spPr>
        <p:txBody>
          <a:bodyPr/>
          <a:lstStyle/>
          <a:p>
            <a:r>
              <a:rPr lang="en-GB" dirty="0"/>
              <a:t>Tests performed at the University of Ulster</a:t>
            </a:r>
          </a:p>
        </p:txBody>
      </p:sp>
      <p:sp>
        <p:nvSpPr>
          <p:cNvPr id="5" name="Title 3"/>
          <p:cNvSpPr txBox="1">
            <a:spLocks/>
          </p:cNvSpPr>
          <p:nvPr/>
        </p:nvSpPr>
        <p:spPr>
          <a:xfrm>
            <a:off x="0" y="113239"/>
            <a:ext cx="12192000" cy="59161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5400" b="1" kern="1200">
                <a:solidFill>
                  <a:schemeClr val="tx1"/>
                </a:solidFill>
                <a:latin typeface="+mj-lt"/>
                <a:ea typeface="+mj-ea"/>
                <a:cs typeface="+mj-cs"/>
              </a:defRPr>
            </a:lvl1pPr>
          </a:lstStyle>
          <a:p>
            <a:r>
              <a:rPr lang="en-GB" sz="3200" dirty="0"/>
              <a:t>3. Experimental tests and CFD calibration</a:t>
            </a:r>
          </a:p>
        </p:txBody>
      </p:sp>
      <p:sp>
        <p:nvSpPr>
          <p:cNvPr id="12" name="Text Box 6"/>
          <p:cNvSpPr txBox="1">
            <a:spLocks noChangeArrowheads="1"/>
          </p:cNvSpPr>
          <p:nvPr/>
        </p:nvSpPr>
        <p:spPr bwMode="auto">
          <a:xfrm>
            <a:off x="872106" y="1785337"/>
            <a:ext cx="11319894" cy="523220"/>
          </a:xfrm>
          <a:prstGeom prst="rect">
            <a:avLst/>
          </a:prstGeom>
          <a:noFill/>
          <a:ln w="9525">
            <a:noFill/>
            <a:miter lim="800000"/>
            <a:headEnd/>
            <a:tailEnd/>
          </a:ln>
        </p:spPr>
        <p:txBody>
          <a:bodyPr wrap="square">
            <a:spAutoFit/>
          </a:bodyPr>
          <a:lstStyle/>
          <a:p>
            <a:pPr eaLnBrk="0" hangingPunct="0"/>
            <a:r>
              <a:rPr lang="en-US" sz="2800" u="sng" dirty="0">
                <a:solidFill>
                  <a:schemeClr val="accent2">
                    <a:lumMod val="75000"/>
                  </a:schemeClr>
                </a:solidFill>
              </a:rPr>
              <a:t>Experimental measurements : temperature and fluxes outside the fire</a:t>
            </a:r>
          </a:p>
        </p:txBody>
      </p:sp>
      <p:grpSp>
        <p:nvGrpSpPr>
          <p:cNvPr id="15" name="Group 14"/>
          <p:cNvGrpSpPr/>
          <p:nvPr/>
        </p:nvGrpSpPr>
        <p:grpSpPr>
          <a:xfrm>
            <a:off x="407929" y="2590800"/>
            <a:ext cx="2878196" cy="3715757"/>
            <a:chOff x="1322329" y="1914233"/>
            <a:chExt cx="3131084" cy="4251652"/>
          </a:xfrm>
        </p:grpSpPr>
        <p:pic>
          <p:nvPicPr>
            <p:cNvPr id="16" name="Picture 3" descr="C:\Users\Dr Han\Desktop\locafi\photo\Picture 007.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7036" r="3838" b="11398"/>
            <a:stretch/>
          </p:blipFill>
          <p:spPr bwMode="auto">
            <a:xfrm>
              <a:off x="1322329" y="1914233"/>
              <a:ext cx="3131084" cy="4251652"/>
            </a:xfrm>
            <a:prstGeom prst="rect">
              <a:avLst/>
            </a:prstGeom>
            <a:noFill/>
            <a:extLst>
              <a:ext uri="{909E8E84-426E-40dd-AFC4-6F175D3DCCD1}">
                <a14:hiddenFill xmlns="" xmlns:a14="http://schemas.microsoft.com/office/drawing/2010/main">
                  <a:solidFill>
                    <a:srgbClr val="FFFFFF"/>
                  </a:solidFill>
                </a14:hiddenFill>
              </a:ext>
            </a:extLst>
          </p:spPr>
        </p:pic>
        <p:sp>
          <p:nvSpPr>
            <p:cNvPr id="18" name="Oval 17"/>
            <p:cNvSpPr/>
            <p:nvPr/>
          </p:nvSpPr>
          <p:spPr bwMode="auto">
            <a:xfrm>
              <a:off x="2417380" y="4859199"/>
              <a:ext cx="546537" cy="557048"/>
            </a:xfrm>
            <a:prstGeom prst="ellipse">
              <a:avLst/>
            </a:prstGeom>
            <a:noFill/>
            <a:ln w="31750" cap="flat" cmpd="sng" algn="ctr">
              <a:solidFill>
                <a:srgbClr val="FF3300"/>
              </a:solid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600" b="0" i="0" u="none" strike="noStrike" cap="none" normalizeH="0" baseline="0">
                <a:ln>
                  <a:noFill/>
                </a:ln>
                <a:solidFill>
                  <a:schemeClr val="tx1"/>
                </a:solidFill>
                <a:effectLst/>
                <a:latin typeface="Times"/>
              </a:endParaRPr>
            </a:p>
          </p:txBody>
        </p:sp>
        <p:sp>
          <p:nvSpPr>
            <p:cNvPr id="19" name="Oval 18"/>
            <p:cNvSpPr/>
            <p:nvPr/>
          </p:nvSpPr>
          <p:spPr bwMode="auto">
            <a:xfrm>
              <a:off x="2427889" y="3868388"/>
              <a:ext cx="546537" cy="557048"/>
            </a:xfrm>
            <a:prstGeom prst="ellipse">
              <a:avLst/>
            </a:prstGeom>
            <a:noFill/>
            <a:ln w="31750" cap="flat" cmpd="sng" algn="ctr">
              <a:solidFill>
                <a:srgbClr val="FF3300"/>
              </a:solid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600" b="0" i="0" u="none" strike="noStrike" cap="none" normalizeH="0" baseline="0">
                <a:ln>
                  <a:noFill/>
                </a:ln>
                <a:solidFill>
                  <a:schemeClr val="tx1"/>
                </a:solidFill>
                <a:effectLst/>
                <a:latin typeface="Times"/>
              </a:endParaRPr>
            </a:p>
          </p:txBody>
        </p:sp>
        <p:sp>
          <p:nvSpPr>
            <p:cNvPr id="20" name="Oval 19"/>
            <p:cNvSpPr/>
            <p:nvPr/>
          </p:nvSpPr>
          <p:spPr bwMode="auto">
            <a:xfrm>
              <a:off x="2448908" y="2891310"/>
              <a:ext cx="546537" cy="557048"/>
            </a:xfrm>
            <a:prstGeom prst="ellipse">
              <a:avLst/>
            </a:prstGeom>
            <a:noFill/>
            <a:ln w="31750" cap="flat" cmpd="sng" algn="ctr">
              <a:solidFill>
                <a:srgbClr val="FF3300"/>
              </a:solid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600" b="0" i="0" u="none" strike="noStrike" cap="none" normalizeH="0" baseline="0">
                <a:ln>
                  <a:noFill/>
                </a:ln>
                <a:solidFill>
                  <a:schemeClr val="tx1"/>
                </a:solidFill>
                <a:effectLst/>
                <a:latin typeface="Times"/>
              </a:endParaRPr>
            </a:p>
          </p:txBody>
        </p:sp>
        <p:sp>
          <p:nvSpPr>
            <p:cNvPr id="21" name="Oval 20"/>
            <p:cNvSpPr/>
            <p:nvPr/>
          </p:nvSpPr>
          <p:spPr bwMode="auto">
            <a:xfrm>
              <a:off x="2469929" y="1995134"/>
              <a:ext cx="546537" cy="557048"/>
            </a:xfrm>
            <a:prstGeom prst="ellipse">
              <a:avLst/>
            </a:prstGeom>
            <a:noFill/>
            <a:ln w="31750" cap="flat" cmpd="sng" algn="ctr">
              <a:solidFill>
                <a:srgbClr val="FF3300"/>
              </a:solid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600" b="0" i="0" u="none" strike="noStrike" cap="none" normalizeH="0" baseline="0">
                <a:ln>
                  <a:noFill/>
                </a:ln>
                <a:solidFill>
                  <a:schemeClr val="tx1"/>
                </a:solidFill>
                <a:effectLst/>
                <a:latin typeface="Times"/>
              </a:endParaRPr>
            </a:p>
          </p:txBody>
        </p:sp>
      </p:grpSp>
      <p:grpSp>
        <p:nvGrpSpPr>
          <p:cNvPr id="22" name="Group 21"/>
          <p:cNvGrpSpPr/>
          <p:nvPr/>
        </p:nvGrpSpPr>
        <p:grpSpPr>
          <a:xfrm>
            <a:off x="5835649" y="2589978"/>
            <a:ext cx="2565401" cy="3704462"/>
            <a:chOff x="1397000" y="2006600"/>
            <a:chExt cx="2717800" cy="3975100"/>
          </a:xfrm>
        </p:grpSpPr>
        <p:pic>
          <p:nvPicPr>
            <p:cNvPr id="28" name="Picture 27" descr="DSCF5103.JPG"/>
            <p:cNvPicPr/>
            <p:nvPr/>
          </p:nvPicPr>
          <p:blipFill rotWithShape="1">
            <a:blip r:embed="rId3" cstate="print"/>
            <a:srcRect l="33989" r="1" b="20060"/>
            <a:stretch/>
          </p:blipFill>
          <p:spPr>
            <a:xfrm>
              <a:off x="1397000" y="2006600"/>
              <a:ext cx="2717800" cy="3975100"/>
            </a:xfrm>
            <a:prstGeom prst="rect">
              <a:avLst/>
            </a:prstGeom>
          </p:spPr>
        </p:pic>
        <p:sp>
          <p:nvSpPr>
            <p:cNvPr id="29" name="Oval 28"/>
            <p:cNvSpPr/>
            <p:nvPr/>
          </p:nvSpPr>
          <p:spPr bwMode="auto">
            <a:xfrm>
              <a:off x="2679700" y="3836252"/>
              <a:ext cx="520700" cy="537517"/>
            </a:xfrm>
            <a:prstGeom prst="ellipse">
              <a:avLst/>
            </a:prstGeom>
            <a:noFill/>
            <a:ln w="31750" cap="flat" cmpd="sng" algn="ctr">
              <a:solidFill>
                <a:srgbClr val="FF3300"/>
              </a:solid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600" b="0" i="0" u="none" strike="noStrike" cap="none" normalizeH="0" baseline="0">
                <a:ln>
                  <a:noFill/>
                </a:ln>
                <a:solidFill>
                  <a:schemeClr val="tx1"/>
                </a:solidFill>
                <a:effectLst/>
                <a:latin typeface="Times"/>
              </a:endParaRPr>
            </a:p>
          </p:txBody>
        </p:sp>
        <p:sp>
          <p:nvSpPr>
            <p:cNvPr id="30" name="Oval 29"/>
            <p:cNvSpPr/>
            <p:nvPr/>
          </p:nvSpPr>
          <p:spPr bwMode="auto">
            <a:xfrm>
              <a:off x="2730500" y="2488347"/>
              <a:ext cx="520700" cy="537517"/>
            </a:xfrm>
            <a:prstGeom prst="ellipse">
              <a:avLst/>
            </a:prstGeom>
            <a:noFill/>
            <a:ln w="31750" cap="flat" cmpd="sng" algn="ctr">
              <a:solidFill>
                <a:srgbClr val="FF3300"/>
              </a:solid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600" b="0" i="0" u="none" strike="noStrike" cap="none" normalizeH="0" baseline="0">
                <a:ln>
                  <a:noFill/>
                </a:ln>
                <a:solidFill>
                  <a:schemeClr val="tx1"/>
                </a:solidFill>
                <a:effectLst/>
                <a:latin typeface="Times"/>
              </a:endParaRPr>
            </a:p>
          </p:txBody>
        </p:sp>
      </p:grpSp>
      <p:pic>
        <p:nvPicPr>
          <p:cNvPr id="31" name="Picture 30" descr="C:\Documents and Settings\MMR\Desktop\locafi\photo\1pan3oct\DSCF3935.JPG"/>
          <p:cNvPicPr/>
          <p:nvPr/>
        </p:nvPicPr>
        <p:blipFill>
          <a:blip r:embed="rId4" cstate="print"/>
          <a:srcRect l="21143" t="17939" r="5429" b="9924"/>
          <a:stretch>
            <a:fillRect/>
          </a:stretch>
        </p:blipFill>
        <p:spPr bwMode="auto">
          <a:xfrm>
            <a:off x="8556400" y="4522821"/>
            <a:ext cx="2433653" cy="1771620"/>
          </a:xfrm>
          <a:prstGeom prst="rect">
            <a:avLst/>
          </a:prstGeom>
          <a:noFill/>
          <a:ln w="9525">
            <a:noFill/>
            <a:miter lim="800000"/>
            <a:headEnd/>
            <a:tailEnd/>
          </a:ln>
        </p:spPr>
      </p:pic>
      <p:pic>
        <p:nvPicPr>
          <p:cNvPr id="32" name="Picture 31"/>
          <p:cNvPicPr/>
          <p:nvPr/>
        </p:nvPicPr>
        <p:blipFill>
          <a:blip r:embed="rId5" cstate="print"/>
          <a:srcRect/>
          <a:stretch>
            <a:fillRect/>
          </a:stretch>
        </p:blipFill>
        <p:spPr bwMode="auto">
          <a:xfrm>
            <a:off x="8556400" y="2589978"/>
            <a:ext cx="2433653" cy="1847981"/>
          </a:xfrm>
          <a:prstGeom prst="rect">
            <a:avLst/>
          </a:prstGeom>
          <a:noFill/>
          <a:ln w="9525">
            <a:noFill/>
            <a:miter lim="800000"/>
            <a:headEnd/>
            <a:tailEnd/>
          </a:ln>
        </p:spPr>
      </p:pic>
      <p:pic>
        <p:nvPicPr>
          <p:cNvPr id="33" name="Picture 9" descr="1380714745548.jp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36826" y="2597732"/>
            <a:ext cx="2162915" cy="16218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4" name="Picture 10" descr="1380714716536.jpg"/>
          <p:cNvPicPr>
            <a:picLocks noChangeAspect="1"/>
          </p:cNvPicPr>
          <p:nvPr/>
        </p:nvPicPr>
        <p:blipFill>
          <a:blip r:embed="rId7" cstate="print">
            <a:extLst>
              <a:ext uri="{28A0092B-C50C-407E-A947-70E740481C1C}">
                <a14:useLocalDpi xmlns:a14="http://schemas.microsoft.com/office/drawing/2010/main" val="0"/>
              </a:ext>
            </a:extLst>
          </a:blip>
          <a:srcRect l="10915" t="24875" r="20335" b="19916"/>
          <a:stretch>
            <a:fillRect/>
          </a:stretch>
        </p:blipFill>
        <p:spPr bwMode="auto">
          <a:xfrm>
            <a:off x="3441475" y="4328711"/>
            <a:ext cx="2158266" cy="19796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Rectangle 3"/>
          <p:cNvSpPr/>
          <p:nvPr/>
        </p:nvSpPr>
        <p:spPr>
          <a:xfrm>
            <a:off x="3436298" y="5671364"/>
            <a:ext cx="2163443" cy="646331"/>
          </a:xfrm>
          <a:prstGeom prst="rect">
            <a:avLst/>
          </a:prstGeom>
        </p:spPr>
        <p:txBody>
          <a:bodyPr wrap="square">
            <a:spAutoFit/>
          </a:bodyPr>
          <a:lstStyle/>
          <a:p>
            <a:r>
              <a:rPr lang="en-GB" altLang="en-US" b="1" dirty="0">
                <a:solidFill>
                  <a:srgbClr val="0099FF"/>
                </a:solidFill>
                <a:effectLst>
                  <a:outerShdw blurRad="38100" dist="38100" dir="2700000" algn="tl">
                    <a:srgbClr val="000000">
                      <a:alpha val="43137"/>
                    </a:srgbClr>
                  </a:outerShdw>
                </a:effectLst>
                <a:latin typeface="Arial" charset="0"/>
              </a:rPr>
              <a:t>Plate </a:t>
            </a:r>
          </a:p>
          <a:p>
            <a:r>
              <a:rPr lang="en-GB" altLang="en-US" b="1" dirty="0">
                <a:solidFill>
                  <a:srgbClr val="0099FF"/>
                </a:solidFill>
                <a:effectLst>
                  <a:outerShdw blurRad="38100" dist="38100" dir="2700000" algn="tl">
                    <a:srgbClr val="000000">
                      <a:alpha val="43137"/>
                    </a:srgbClr>
                  </a:outerShdw>
                </a:effectLst>
                <a:latin typeface="Arial" charset="0"/>
              </a:rPr>
              <a:t>Thermometer (TP)</a:t>
            </a:r>
          </a:p>
        </p:txBody>
      </p:sp>
      <p:sp>
        <p:nvSpPr>
          <p:cNvPr id="35" name="Rectangle 34"/>
          <p:cNvSpPr/>
          <p:nvPr/>
        </p:nvSpPr>
        <p:spPr>
          <a:xfrm>
            <a:off x="3436298" y="2547909"/>
            <a:ext cx="1903085" cy="646331"/>
          </a:xfrm>
          <a:prstGeom prst="rect">
            <a:avLst/>
          </a:prstGeom>
        </p:spPr>
        <p:txBody>
          <a:bodyPr wrap="none">
            <a:spAutoFit/>
          </a:bodyPr>
          <a:lstStyle/>
          <a:p>
            <a:r>
              <a:rPr lang="en-GB" altLang="en-US" b="1" dirty="0">
                <a:solidFill>
                  <a:srgbClr val="0099FF"/>
                </a:solidFill>
                <a:effectLst>
                  <a:outerShdw blurRad="38100" dist="38100" dir="2700000" algn="tl">
                    <a:srgbClr val="000000">
                      <a:alpha val="43137"/>
                    </a:srgbClr>
                  </a:outerShdw>
                </a:effectLst>
                <a:latin typeface="Arial" charset="0"/>
              </a:rPr>
              <a:t>Thermocouples</a:t>
            </a:r>
          </a:p>
          <a:p>
            <a:r>
              <a:rPr lang="en-GB" altLang="en-US" b="1" dirty="0">
                <a:solidFill>
                  <a:srgbClr val="0099FF"/>
                </a:solidFill>
                <a:effectLst>
                  <a:outerShdw blurRad="38100" dist="38100" dir="2700000" algn="tl">
                    <a:srgbClr val="000000">
                      <a:alpha val="43137"/>
                    </a:srgbClr>
                  </a:outerShdw>
                </a:effectLst>
                <a:latin typeface="Arial" charset="0"/>
              </a:rPr>
              <a:t>(TC)</a:t>
            </a:r>
          </a:p>
        </p:txBody>
      </p:sp>
      <p:sp>
        <p:nvSpPr>
          <p:cNvPr id="6" name="Oval 5"/>
          <p:cNvSpPr/>
          <p:nvPr/>
        </p:nvSpPr>
        <p:spPr>
          <a:xfrm>
            <a:off x="4972050" y="3606306"/>
            <a:ext cx="162725" cy="111363"/>
          </a:xfrm>
          <a:prstGeom prst="ellipse">
            <a:avLst/>
          </a:prstGeom>
          <a:noFill/>
          <a:ln w="508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LU"/>
          </a:p>
        </p:txBody>
      </p:sp>
      <p:sp>
        <p:nvSpPr>
          <p:cNvPr id="36" name="Oval 35"/>
          <p:cNvSpPr/>
          <p:nvPr/>
        </p:nvSpPr>
        <p:spPr>
          <a:xfrm>
            <a:off x="4466456" y="4508750"/>
            <a:ext cx="668320" cy="1539625"/>
          </a:xfrm>
          <a:prstGeom prst="ellipse">
            <a:avLst/>
          </a:prstGeom>
          <a:noFill/>
          <a:ln w="508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LU"/>
          </a:p>
        </p:txBody>
      </p:sp>
      <p:sp>
        <p:nvSpPr>
          <p:cNvPr id="37" name="Rectangle 36"/>
          <p:cNvSpPr/>
          <p:nvPr/>
        </p:nvSpPr>
        <p:spPr>
          <a:xfrm>
            <a:off x="8826610" y="4030628"/>
            <a:ext cx="2163443" cy="369332"/>
          </a:xfrm>
          <a:prstGeom prst="rect">
            <a:avLst/>
          </a:prstGeom>
        </p:spPr>
        <p:txBody>
          <a:bodyPr wrap="square">
            <a:spAutoFit/>
          </a:bodyPr>
          <a:lstStyle/>
          <a:p>
            <a:r>
              <a:rPr lang="en-GB" altLang="en-US" b="1" dirty="0">
                <a:solidFill>
                  <a:srgbClr val="0099FF"/>
                </a:solidFill>
                <a:effectLst>
                  <a:outerShdw blurRad="38100" dist="38100" dir="2700000" algn="tl">
                    <a:srgbClr val="000000">
                      <a:alpha val="43137"/>
                    </a:srgbClr>
                  </a:outerShdw>
                </a:effectLst>
                <a:latin typeface="Arial" charset="0"/>
              </a:rPr>
              <a:t>Flux gauges </a:t>
            </a:r>
          </a:p>
        </p:txBody>
      </p:sp>
      <p:sp>
        <p:nvSpPr>
          <p:cNvPr id="38" name="Oval 37"/>
          <p:cNvSpPr/>
          <p:nvPr/>
        </p:nvSpPr>
        <p:spPr>
          <a:xfrm>
            <a:off x="8897316" y="4684619"/>
            <a:ext cx="1484934" cy="1363756"/>
          </a:xfrm>
          <a:prstGeom prst="ellipse">
            <a:avLst/>
          </a:prstGeom>
          <a:noFill/>
          <a:ln w="508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LU"/>
          </a:p>
        </p:txBody>
      </p:sp>
    </p:spTree>
    <p:extLst>
      <p:ext uri="{BB962C8B-B14F-4D97-AF65-F5344CB8AC3E}">
        <p14:creationId xmlns:p14="http://schemas.microsoft.com/office/powerpoint/2010/main" val="2794303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100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ppt_x</p:attrName>
                                        </p:attrNameLst>
                                      </p:cBhvr>
                                      <p:tavLst>
                                        <p:tav tm="0">
                                          <p:val>
                                            <p:fltVal val="0.5"/>
                                          </p:val>
                                        </p:tav>
                                        <p:tav tm="100000">
                                          <p:val>
                                            <p:strVal val="#ppt_x"/>
                                          </p:val>
                                        </p:tav>
                                      </p:tavLst>
                                    </p:anim>
                                    <p:anim calcmode="lin" valueType="num">
                                      <p:cBhvr>
                                        <p:cTn id="10" dur="500" fill="hold"/>
                                        <p:tgtEl>
                                          <p:spTgt spid="1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1250831" y="467360"/>
            <a:ext cx="9739222" cy="1233424"/>
          </a:xfrm>
        </p:spPr>
        <p:txBody>
          <a:bodyPr/>
          <a:lstStyle/>
          <a:p>
            <a:r>
              <a:rPr lang="en-GB" dirty="0"/>
              <a:t>Tests performed at the University of Ulster</a:t>
            </a:r>
          </a:p>
        </p:txBody>
      </p:sp>
      <p:sp>
        <p:nvSpPr>
          <p:cNvPr id="5" name="Title 3"/>
          <p:cNvSpPr txBox="1">
            <a:spLocks/>
          </p:cNvSpPr>
          <p:nvPr/>
        </p:nvSpPr>
        <p:spPr>
          <a:xfrm>
            <a:off x="0" y="113239"/>
            <a:ext cx="12192000" cy="59161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5400" b="1" kern="1200">
                <a:solidFill>
                  <a:schemeClr val="tx1"/>
                </a:solidFill>
                <a:latin typeface="+mj-lt"/>
                <a:ea typeface="+mj-ea"/>
                <a:cs typeface="+mj-cs"/>
              </a:defRPr>
            </a:lvl1pPr>
          </a:lstStyle>
          <a:p>
            <a:r>
              <a:rPr lang="en-GB" sz="3200" dirty="0"/>
              <a:t>3. Experimental tests and CFD calibration</a:t>
            </a:r>
          </a:p>
        </p:txBody>
      </p:sp>
      <p:sp>
        <p:nvSpPr>
          <p:cNvPr id="12" name="Text Box 6"/>
          <p:cNvSpPr txBox="1">
            <a:spLocks noChangeArrowheads="1"/>
          </p:cNvSpPr>
          <p:nvPr/>
        </p:nvSpPr>
        <p:spPr bwMode="auto">
          <a:xfrm>
            <a:off x="872106" y="1785337"/>
            <a:ext cx="10491219" cy="523220"/>
          </a:xfrm>
          <a:prstGeom prst="rect">
            <a:avLst/>
          </a:prstGeom>
          <a:noFill/>
          <a:ln w="9525">
            <a:noFill/>
            <a:miter lim="800000"/>
            <a:headEnd/>
            <a:tailEnd/>
          </a:ln>
        </p:spPr>
        <p:txBody>
          <a:bodyPr wrap="square">
            <a:spAutoFit/>
          </a:bodyPr>
          <a:lstStyle/>
          <a:p>
            <a:pPr eaLnBrk="0" hangingPunct="0"/>
            <a:r>
              <a:rPr lang="en-US" sz="2800" u="sng" dirty="0">
                <a:solidFill>
                  <a:schemeClr val="accent2">
                    <a:lumMod val="75000"/>
                  </a:schemeClr>
                </a:solidFill>
              </a:rPr>
              <a:t>Experimental measurements : results obtained from O8 test</a:t>
            </a:r>
          </a:p>
        </p:txBody>
      </p:sp>
      <p:pic>
        <p:nvPicPr>
          <p:cNvPr id="11266" name="Chart 89"/>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04641" y="2515503"/>
            <a:ext cx="3124710" cy="18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Chart 90"/>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7076" y="2515503"/>
            <a:ext cx="2935049" cy="18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Picture 109" descr="IMG_20130924_104226.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8690"/>
          <a:stretch/>
        </p:blipFill>
        <p:spPr bwMode="auto">
          <a:xfrm>
            <a:off x="9601235" y="2515503"/>
            <a:ext cx="2598494" cy="3799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Chart 77"/>
          <p:cNvPicPr>
            <a:picLocks noChangeArrowheads="1"/>
          </p:cNvPicPr>
          <p:nvPr/>
        </p:nvPicPr>
        <p:blipFill>
          <a:blip r:embed="rId5" cstate="print">
            <a:extLst>
              <a:ext uri="{28A0092B-C50C-407E-A947-70E740481C1C}">
                <a14:useLocalDpi xmlns:a14="http://schemas.microsoft.com/office/drawing/2010/main" val="0"/>
              </a:ext>
            </a:extLst>
          </a:blip>
          <a:srcRect b="-92"/>
          <a:stretch>
            <a:fillRect/>
          </a:stretch>
        </p:blipFill>
        <p:spPr bwMode="auto">
          <a:xfrm>
            <a:off x="3455195" y="4593892"/>
            <a:ext cx="2778867" cy="1789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0" name="Chart 78"/>
          <p:cNvPicPr>
            <a:picLocks noChangeArrowheads="1"/>
          </p:cNvPicPr>
          <p:nvPr/>
        </p:nvPicPr>
        <p:blipFill>
          <a:blip r:embed="rId6" cstate="print">
            <a:extLst>
              <a:ext uri="{28A0092B-C50C-407E-A947-70E740481C1C}">
                <a14:useLocalDpi xmlns:a14="http://schemas.microsoft.com/office/drawing/2010/main" val="0"/>
              </a:ext>
            </a:extLst>
          </a:blip>
          <a:srcRect b="-92"/>
          <a:stretch>
            <a:fillRect/>
          </a:stretch>
        </p:blipFill>
        <p:spPr bwMode="auto">
          <a:xfrm>
            <a:off x="6453905" y="4585101"/>
            <a:ext cx="2900378" cy="1789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Rectangle 3"/>
          <p:cNvSpPr txBox="1">
            <a:spLocks noChangeArrowheads="1"/>
          </p:cNvSpPr>
          <p:nvPr/>
        </p:nvSpPr>
        <p:spPr>
          <a:xfrm>
            <a:off x="83390" y="2515503"/>
            <a:ext cx="3564686" cy="3867500"/>
          </a:xfrm>
          <a:prstGeom prst="rect">
            <a:avLst/>
          </a:prstGeom>
        </p:spPr>
        <p:txBody>
          <a:bodyPr vert="horz" lIns="91440" tIns="45720" rIns="91440" bIns="45720" rtlCol="0">
            <a:normAutofit/>
          </a:bodyPr>
          <a:lstStyle>
            <a:lvl1pPr marL="274320" indent="-228600" algn="l" defTabSz="914400" rtl="0" eaLnBrk="1" latinLnBrk="0" hangingPunct="1">
              <a:lnSpc>
                <a:spcPct val="90000"/>
              </a:lnSpc>
              <a:spcBef>
                <a:spcPts val="1800"/>
              </a:spcBef>
              <a:buSzPct val="100000"/>
              <a:buFont typeface="Arial" pitchFamily="34" charset="0"/>
              <a:buChar char="▪"/>
              <a:defRPr sz="2000" kern="1200">
                <a:solidFill>
                  <a:schemeClr val="tx1">
                    <a:lumMod val="90000"/>
                    <a:lumOff val="10000"/>
                  </a:schemeClr>
                </a:solidFill>
                <a:latin typeface="+mn-lt"/>
                <a:ea typeface="+mn-ea"/>
                <a:cs typeface="+mn-cs"/>
              </a:defRPr>
            </a:lvl1pPr>
            <a:lvl2pPr marL="594360" indent="-228600" algn="l" defTabSz="914400" rtl="0" eaLnBrk="1" latinLnBrk="0" hangingPunct="1">
              <a:lnSpc>
                <a:spcPct val="90000"/>
              </a:lnSpc>
              <a:spcBef>
                <a:spcPts val="1000"/>
              </a:spcBef>
              <a:buSzPct val="100000"/>
              <a:buFont typeface="Arial" pitchFamily="34" charset="0"/>
              <a:buChar char="▪"/>
              <a:defRPr sz="1800" kern="1200">
                <a:solidFill>
                  <a:schemeClr val="tx1">
                    <a:lumMod val="90000"/>
                    <a:lumOff val="10000"/>
                  </a:schemeClr>
                </a:solidFill>
                <a:latin typeface="+mn-lt"/>
                <a:ea typeface="+mn-ea"/>
                <a:cs typeface="+mn-cs"/>
              </a:defRPr>
            </a:lvl2pPr>
            <a:lvl3pPr marL="914400" indent="-228600" algn="l" defTabSz="914400" rtl="0" eaLnBrk="1" latinLnBrk="0" hangingPunct="1">
              <a:lnSpc>
                <a:spcPct val="90000"/>
              </a:lnSpc>
              <a:spcBef>
                <a:spcPts val="800"/>
              </a:spcBef>
              <a:buSzPct val="100000"/>
              <a:buFont typeface="Arial" pitchFamily="34" charset="0"/>
              <a:buChar char="▪"/>
              <a:defRPr sz="1600" kern="1200">
                <a:solidFill>
                  <a:schemeClr val="tx1">
                    <a:lumMod val="90000"/>
                    <a:lumOff val="10000"/>
                  </a:schemeClr>
                </a:solidFill>
                <a:latin typeface="+mn-lt"/>
                <a:ea typeface="+mn-ea"/>
                <a:cs typeface="+mn-cs"/>
              </a:defRPr>
            </a:lvl3pPr>
            <a:lvl4pPr marL="1234440" indent="-228600" algn="l" defTabSz="914400" rtl="0" eaLnBrk="1" latinLnBrk="0" hangingPunct="1">
              <a:lnSpc>
                <a:spcPct val="90000"/>
              </a:lnSpc>
              <a:spcBef>
                <a:spcPts val="800"/>
              </a:spcBef>
              <a:buSzPct val="100000"/>
              <a:buFont typeface="Arial" pitchFamily="34" charset="0"/>
              <a:buChar char="▪"/>
              <a:defRPr sz="1400" kern="1200">
                <a:solidFill>
                  <a:schemeClr val="tx1">
                    <a:lumMod val="90000"/>
                    <a:lumOff val="10000"/>
                  </a:schemeClr>
                </a:solidFill>
                <a:latin typeface="+mn-lt"/>
                <a:ea typeface="+mn-ea"/>
                <a:cs typeface="+mn-cs"/>
              </a:defRPr>
            </a:lvl4pPr>
            <a:lvl5pPr marL="1554480" indent="-228600" algn="l" defTabSz="914400" rtl="0" eaLnBrk="1" latinLnBrk="0" hangingPunct="1">
              <a:lnSpc>
                <a:spcPct val="90000"/>
              </a:lnSpc>
              <a:spcBef>
                <a:spcPts val="800"/>
              </a:spcBef>
              <a:buSzPct val="100000"/>
              <a:buFont typeface="Arial" pitchFamily="34" charset="0"/>
              <a:buChar char="▪"/>
              <a:defRPr sz="1400" kern="1200">
                <a:solidFill>
                  <a:schemeClr val="tx1">
                    <a:lumMod val="90000"/>
                    <a:lumOff val="10000"/>
                  </a:schemeClr>
                </a:solidFill>
                <a:latin typeface="+mn-lt"/>
                <a:ea typeface="+mn-ea"/>
                <a:cs typeface="+mn-cs"/>
              </a:defRPr>
            </a:lvl5pPr>
            <a:lvl6pPr marL="187452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6pPr>
            <a:lvl7pPr marL="219456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7pPr>
            <a:lvl8pPr marL="251460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8pPr>
            <a:lvl9pPr marL="283464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9pPr>
          </a:lstStyle>
          <a:p>
            <a:pPr marL="342900" indent="-342900" algn="just">
              <a:spcAft>
                <a:spcPts val="200"/>
              </a:spcAft>
            </a:pPr>
            <a:r>
              <a:rPr lang="en-GB" sz="1600" dirty="0">
                <a:sym typeface="Wingdings" pitchFamily="2" charset="2"/>
              </a:rPr>
              <a:t>Number of Pan(s) : 1</a:t>
            </a:r>
          </a:p>
          <a:p>
            <a:pPr marL="342900" indent="-342900" algn="just">
              <a:spcAft>
                <a:spcPts val="200"/>
              </a:spcAft>
            </a:pPr>
            <a:r>
              <a:rPr lang="en-GB" sz="1600" dirty="0">
                <a:sym typeface="Wingdings" pitchFamily="2" charset="2"/>
              </a:rPr>
              <a:t>Diameter of the pan : 1.6 m</a:t>
            </a:r>
          </a:p>
          <a:p>
            <a:pPr marL="342900" indent="-342900" algn="just">
              <a:spcAft>
                <a:spcPts val="200"/>
              </a:spcAft>
            </a:pPr>
            <a:r>
              <a:rPr lang="en-GB" sz="1600" dirty="0">
                <a:sym typeface="Wingdings" pitchFamily="2" charset="2"/>
              </a:rPr>
              <a:t>Fuel type : Kerosene</a:t>
            </a:r>
          </a:p>
          <a:p>
            <a:pPr marL="342900" indent="-342900" algn="just">
              <a:spcAft>
                <a:spcPts val="200"/>
              </a:spcAft>
            </a:pPr>
            <a:r>
              <a:rPr lang="en-GB" sz="1600" dirty="0">
                <a:sym typeface="Wingdings" pitchFamily="2" charset="2"/>
              </a:rPr>
              <a:t>Fuel quantity : 60 L</a:t>
            </a:r>
          </a:p>
          <a:p>
            <a:pPr marL="342900" indent="-342900" algn="just">
              <a:spcAft>
                <a:spcPts val="200"/>
              </a:spcAft>
            </a:pPr>
            <a:r>
              <a:rPr lang="en-GB" sz="1600" dirty="0">
                <a:sym typeface="Wingdings" pitchFamily="2" charset="2"/>
              </a:rPr>
              <a:t>Pool-column distance : 0 m</a:t>
            </a:r>
          </a:p>
          <a:p>
            <a:pPr marL="342900" indent="-342900" algn="just">
              <a:spcAft>
                <a:spcPts val="200"/>
              </a:spcAft>
            </a:pPr>
            <a:r>
              <a:rPr lang="en-GB" sz="1600" dirty="0">
                <a:sym typeface="Wingdings" pitchFamily="2" charset="2"/>
              </a:rPr>
              <a:t>Gauges-column distance : 1.5m</a:t>
            </a:r>
          </a:p>
          <a:p>
            <a:pPr marL="342900" indent="-342900" algn="just">
              <a:spcAft>
                <a:spcPts val="200"/>
              </a:spcAft>
            </a:pPr>
            <a:r>
              <a:rPr lang="en-GB" sz="1600" dirty="0">
                <a:sym typeface="Wingdings" pitchFamily="2" charset="2"/>
              </a:rPr>
              <a:t>No ceiling</a:t>
            </a:r>
          </a:p>
        </p:txBody>
      </p:sp>
    </p:spTree>
    <p:extLst>
      <p:ext uri="{BB962C8B-B14F-4D97-AF65-F5344CB8AC3E}">
        <p14:creationId xmlns:p14="http://schemas.microsoft.com/office/powerpoint/2010/main" val="2711898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100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ppt_x</p:attrName>
                                        </p:attrNameLst>
                                      </p:cBhvr>
                                      <p:tavLst>
                                        <p:tav tm="0">
                                          <p:val>
                                            <p:fltVal val="0.5"/>
                                          </p:val>
                                        </p:tav>
                                        <p:tav tm="100000">
                                          <p:val>
                                            <p:strVal val="#ppt_x"/>
                                          </p:val>
                                        </p:tav>
                                      </p:tavLst>
                                    </p:anim>
                                    <p:anim calcmode="lin" valueType="num">
                                      <p:cBhvr>
                                        <p:cTn id="10" dur="500" fill="hold"/>
                                        <p:tgtEl>
                                          <p:spTgt spid="12"/>
                                        </p:tgtEl>
                                        <p:attrNameLst>
                                          <p:attrName>ppt_y</p:attrName>
                                        </p:attrNameLst>
                                      </p:cBhvr>
                                      <p:tavLst>
                                        <p:tav tm="0">
                                          <p:val>
                                            <p:fltVal val="0.5"/>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9">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9">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9">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9">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9">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9">
                                            <p:txEl>
                                              <p:pRg st="5" end="5"/>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P spid="39"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1250830" y="467360"/>
            <a:ext cx="10442405" cy="1233424"/>
          </a:xfrm>
        </p:spPr>
        <p:txBody>
          <a:bodyPr/>
          <a:lstStyle/>
          <a:p>
            <a:r>
              <a:rPr lang="en-GB" dirty="0"/>
              <a:t>Calibration of a CFD model using FDS software</a:t>
            </a:r>
          </a:p>
        </p:txBody>
      </p:sp>
      <p:sp>
        <p:nvSpPr>
          <p:cNvPr id="5" name="Title 3"/>
          <p:cNvSpPr txBox="1">
            <a:spLocks/>
          </p:cNvSpPr>
          <p:nvPr/>
        </p:nvSpPr>
        <p:spPr>
          <a:xfrm>
            <a:off x="0" y="113239"/>
            <a:ext cx="12192000" cy="59161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5400" b="1" kern="1200">
                <a:solidFill>
                  <a:schemeClr val="tx1"/>
                </a:solidFill>
                <a:latin typeface="+mj-lt"/>
                <a:ea typeface="+mj-ea"/>
                <a:cs typeface="+mj-cs"/>
              </a:defRPr>
            </a:lvl1pPr>
          </a:lstStyle>
          <a:p>
            <a:r>
              <a:rPr lang="en-GB" sz="3200" dirty="0"/>
              <a:t>3. Experimental tests and CFD calibration</a:t>
            </a:r>
          </a:p>
        </p:txBody>
      </p:sp>
      <p:sp>
        <p:nvSpPr>
          <p:cNvPr id="12" name="Text Box 6"/>
          <p:cNvSpPr txBox="1">
            <a:spLocks noChangeArrowheads="1"/>
          </p:cNvSpPr>
          <p:nvPr/>
        </p:nvSpPr>
        <p:spPr bwMode="auto">
          <a:xfrm>
            <a:off x="872106" y="1785337"/>
            <a:ext cx="10491219" cy="523220"/>
          </a:xfrm>
          <a:prstGeom prst="rect">
            <a:avLst/>
          </a:prstGeom>
          <a:noFill/>
          <a:ln w="9525">
            <a:noFill/>
            <a:miter lim="800000"/>
            <a:headEnd/>
            <a:tailEnd/>
          </a:ln>
        </p:spPr>
        <p:txBody>
          <a:bodyPr wrap="square">
            <a:spAutoFit/>
          </a:bodyPr>
          <a:lstStyle/>
          <a:p>
            <a:pPr eaLnBrk="0" hangingPunct="0"/>
            <a:r>
              <a:rPr lang="en-US" sz="2800" u="sng" dirty="0">
                <a:solidFill>
                  <a:schemeClr val="accent2">
                    <a:lumMod val="75000"/>
                  </a:schemeClr>
                </a:solidFill>
              </a:rPr>
              <a:t>Objectives</a:t>
            </a:r>
          </a:p>
        </p:txBody>
      </p:sp>
      <p:sp>
        <p:nvSpPr>
          <p:cNvPr id="39" name="Rectangle 3"/>
          <p:cNvSpPr txBox="1">
            <a:spLocks noChangeArrowheads="1"/>
          </p:cNvSpPr>
          <p:nvPr/>
        </p:nvSpPr>
        <p:spPr>
          <a:xfrm>
            <a:off x="237392" y="2515503"/>
            <a:ext cx="11719080" cy="3867500"/>
          </a:xfrm>
          <a:prstGeom prst="rect">
            <a:avLst/>
          </a:prstGeom>
        </p:spPr>
        <p:txBody>
          <a:bodyPr vert="horz" lIns="91440" tIns="45720" rIns="91440" bIns="45720" rtlCol="0">
            <a:normAutofit/>
          </a:bodyPr>
          <a:lstStyle>
            <a:lvl1pPr marL="274320" indent="-228600" algn="l" defTabSz="914400" rtl="0" eaLnBrk="1" latinLnBrk="0" hangingPunct="1">
              <a:lnSpc>
                <a:spcPct val="90000"/>
              </a:lnSpc>
              <a:spcBef>
                <a:spcPts val="1800"/>
              </a:spcBef>
              <a:buSzPct val="100000"/>
              <a:buFont typeface="Arial" pitchFamily="34" charset="0"/>
              <a:buChar char="▪"/>
              <a:defRPr sz="2000" kern="1200">
                <a:solidFill>
                  <a:schemeClr val="tx1">
                    <a:lumMod val="90000"/>
                    <a:lumOff val="10000"/>
                  </a:schemeClr>
                </a:solidFill>
                <a:latin typeface="+mn-lt"/>
                <a:ea typeface="+mn-ea"/>
                <a:cs typeface="+mn-cs"/>
              </a:defRPr>
            </a:lvl1pPr>
            <a:lvl2pPr marL="594360" indent="-228600" algn="l" defTabSz="914400" rtl="0" eaLnBrk="1" latinLnBrk="0" hangingPunct="1">
              <a:lnSpc>
                <a:spcPct val="90000"/>
              </a:lnSpc>
              <a:spcBef>
                <a:spcPts val="1000"/>
              </a:spcBef>
              <a:buSzPct val="100000"/>
              <a:buFont typeface="Arial" pitchFamily="34" charset="0"/>
              <a:buChar char="▪"/>
              <a:defRPr sz="1800" kern="1200">
                <a:solidFill>
                  <a:schemeClr val="tx1">
                    <a:lumMod val="90000"/>
                    <a:lumOff val="10000"/>
                  </a:schemeClr>
                </a:solidFill>
                <a:latin typeface="+mn-lt"/>
                <a:ea typeface="+mn-ea"/>
                <a:cs typeface="+mn-cs"/>
              </a:defRPr>
            </a:lvl2pPr>
            <a:lvl3pPr marL="914400" indent="-228600" algn="l" defTabSz="914400" rtl="0" eaLnBrk="1" latinLnBrk="0" hangingPunct="1">
              <a:lnSpc>
                <a:spcPct val="90000"/>
              </a:lnSpc>
              <a:spcBef>
                <a:spcPts val="800"/>
              </a:spcBef>
              <a:buSzPct val="100000"/>
              <a:buFont typeface="Arial" pitchFamily="34" charset="0"/>
              <a:buChar char="▪"/>
              <a:defRPr sz="1600" kern="1200">
                <a:solidFill>
                  <a:schemeClr val="tx1">
                    <a:lumMod val="90000"/>
                    <a:lumOff val="10000"/>
                  </a:schemeClr>
                </a:solidFill>
                <a:latin typeface="+mn-lt"/>
                <a:ea typeface="+mn-ea"/>
                <a:cs typeface="+mn-cs"/>
              </a:defRPr>
            </a:lvl3pPr>
            <a:lvl4pPr marL="1234440" indent="-228600" algn="l" defTabSz="914400" rtl="0" eaLnBrk="1" latinLnBrk="0" hangingPunct="1">
              <a:lnSpc>
                <a:spcPct val="90000"/>
              </a:lnSpc>
              <a:spcBef>
                <a:spcPts val="800"/>
              </a:spcBef>
              <a:buSzPct val="100000"/>
              <a:buFont typeface="Arial" pitchFamily="34" charset="0"/>
              <a:buChar char="▪"/>
              <a:defRPr sz="1400" kern="1200">
                <a:solidFill>
                  <a:schemeClr val="tx1">
                    <a:lumMod val="90000"/>
                    <a:lumOff val="10000"/>
                  </a:schemeClr>
                </a:solidFill>
                <a:latin typeface="+mn-lt"/>
                <a:ea typeface="+mn-ea"/>
                <a:cs typeface="+mn-cs"/>
              </a:defRPr>
            </a:lvl4pPr>
            <a:lvl5pPr marL="1554480" indent="-228600" algn="l" defTabSz="914400" rtl="0" eaLnBrk="1" latinLnBrk="0" hangingPunct="1">
              <a:lnSpc>
                <a:spcPct val="90000"/>
              </a:lnSpc>
              <a:spcBef>
                <a:spcPts val="800"/>
              </a:spcBef>
              <a:buSzPct val="100000"/>
              <a:buFont typeface="Arial" pitchFamily="34" charset="0"/>
              <a:buChar char="▪"/>
              <a:defRPr sz="1400" kern="1200">
                <a:solidFill>
                  <a:schemeClr val="tx1">
                    <a:lumMod val="90000"/>
                    <a:lumOff val="10000"/>
                  </a:schemeClr>
                </a:solidFill>
                <a:latin typeface="+mn-lt"/>
                <a:ea typeface="+mn-ea"/>
                <a:cs typeface="+mn-cs"/>
              </a:defRPr>
            </a:lvl5pPr>
            <a:lvl6pPr marL="187452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6pPr>
            <a:lvl7pPr marL="219456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7pPr>
            <a:lvl8pPr marL="251460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8pPr>
            <a:lvl9pPr marL="283464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9pPr>
          </a:lstStyle>
          <a:p>
            <a:pPr marL="342900" indent="-342900" algn="just">
              <a:spcAft>
                <a:spcPts val="200"/>
              </a:spcAft>
            </a:pPr>
            <a:r>
              <a:rPr lang="en-GB" sz="1600" dirty="0">
                <a:sym typeface="Wingdings" pitchFamily="2" charset="2"/>
              </a:rPr>
              <a:t>The </a:t>
            </a:r>
            <a:r>
              <a:rPr lang="en-GB" sz="1600" dirty="0">
                <a:solidFill>
                  <a:schemeClr val="accent2"/>
                </a:solidFill>
                <a:effectLst>
                  <a:outerShdw blurRad="38100" dist="38100" dir="2700000" algn="tl">
                    <a:srgbClr val="000000">
                      <a:alpha val="43137"/>
                    </a:srgbClr>
                  </a:outerShdw>
                </a:effectLst>
                <a:sym typeface="Wingdings" pitchFamily="2" charset="2"/>
              </a:rPr>
              <a:t>number of tests </a:t>
            </a:r>
            <a:r>
              <a:rPr lang="en-GB" sz="1600" dirty="0">
                <a:sym typeface="Wingdings" pitchFamily="2" charset="2"/>
              </a:rPr>
              <a:t>is limited </a:t>
            </a:r>
            <a:r>
              <a:rPr lang="en-GB" sz="1600" dirty="0">
                <a:solidFill>
                  <a:schemeClr val="accent2"/>
                </a:solidFill>
                <a:effectLst>
                  <a:outerShdw blurRad="38100" dist="38100" dir="2700000" algn="tl">
                    <a:srgbClr val="000000">
                      <a:alpha val="43137"/>
                    </a:srgbClr>
                  </a:outerShdw>
                </a:effectLst>
                <a:sym typeface="Wingdings" pitchFamily="2" charset="2"/>
              </a:rPr>
              <a:t>and</a:t>
            </a:r>
            <a:r>
              <a:rPr lang="en-GB" sz="1600" dirty="0">
                <a:sym typeface="Wingdings" pitchFamily="2" charset="2"/>
              </a:rPr>
              <a:t> the </a:t>
            </a:r>
            <a:r>
              <a:rPr lang="en-GB" sz="1600" dirty="0">
                <a:solidFill>
                  <a:schemeClr val="accent2"/>
                </a:solidFill>
                <a:effectLst>
                  <a:outerShdw blurRad="38100" dist="38100" dir="2700000" algn="tl">
                    <a:srgbClr val="000000">
                      <a:alpha val="43137"/>
                    </a:srgbClr>
                  </a:outerShdw>
                </a:effectLst>
                <a:sym typeface="Wingdings" pitchFamily="2" charset="2"/>
              </a:rPr>
              <a:t>measurements</a:t>
            </a:r>
            <a:r>
              <a:rPr lang="en-GB" sz="1600" dirty="0">
                <a:sym typeface="Wingdings" pitchFamily="2" charset="2"/>
              </a:rPr>
              <a:t> made during these tests are </a:t>
            </a:r>
            <a:r>
              <a:rPr lang="en-GB" sz="1600" dirty="0">
                <a:solidFill>
                  <a:schemeClr val="accent2"/>
                </a:solidFill>
                <a:effectLst>
                  <a:outerShdw blurRad="38100" dist="38100" dir="2700000" algn="tl">
                    <a:srgbClr val="000000">
                      <a:alpha val="43137"/>
                    </a:srgbClr>
                  </a:outerShdw>
                </a:effectLst>
                <a:sym typeface="Wingdings" pitchFamily="2" charset="2"/>
              </a:rPr>
              <a:t>limited</a:t>
            </a:r>
            <a:r>
              <a:rPr lang="en-GB" sz="1600" dirty="0">
                <a:sym typeface="Wingdings" pitchFamily="2" charset="2"/>
              </a:rPr>
              <a:t> too.</a:t>
            </a:r>
          </a:p>
          <a:p>
            <a:pPr marL="342900" indent="-342900" algn="just">
              <a:spcAft>
                <a:spcPts val="200"/>
              </a:spcAft>
            </a:pPr>
            <a:r>
              <a:rPr lang="en-GB" sz="1600" dirty="0">
                <a:sym typeface="Wingdings" pitchFamily="2" charset="2"/>
              </a:rPr>
              <a:t>Due to the dimensions of the building/lab where the experimental tests have been undertaken, it was </a:t>
            </a:r>
            <a:r>
              <a:rPr lang="en-GB" sz="1600" dirty="0">
                <a:solidFill>
                  <a:schemeClr val="accent2"/>
                </a:solidFill>
                <a:effectLst>
                  <a:outerShdw blurRad="38100" dist="38100" dir="2700000" algn="tl">
                    <a:srgbClr val="000000">
                      <a:alpha val="43137"/>
                    </a:srgbClr>
                  </a:outerShdw>
                </a:effectLst>
                <a:sym typeface="Wingdings" pitchFamily="2" charset="2"/>
              </a:rPr>
              <a:t>not possible to cover the full range of localised fires</a:t>
            </a:r>
            <a:r>
              <a:rPr lang="en-GB" sz="1600" dirty="0">
                <a:sym typeface="Wingdings" pitchFamily="2" charset="2"/>
              </a:rPr>
              <a:t> (Annex C of EN 1991-1-2 applies until D = 10 m and Q = 50 MW)</a:t>
            </a:r>
          </a:p>
          <a:p>
            <a:pPr marL="0" indent="0" algn="just">
              <a:spcAft>
                <a:spcPts val="200"/>
              </a:spcAft>
              <a:buNone/>
            </a:pPr>
            <a:r>
              <a:rPr lang="en-GB" sz="1600" dirty="0">
                <a:sym typeface="Wingdings" pitchFamily="2" charset="2"/>
              </a:rPr>
              <a:t> </a:t>
            </a:r>
            <a:r>
              <a:rPr lang="en-GB" sz="1600" b="1" dirty="0">
                <a:sym typeface="Wingdings" pitchFamily="2" charset="2"/>
              </a:rPr>
              <a:t>After validation of the model(s), CFD modelling is a cost-effective and powerful tool able to provide a very large set of results for further validation of analytical calculation methods</a:t>
            </a:r>
          </a:p>
          <a:p>
            <a:pPr marL="342900" indent="-342900" algn="just">
              <a:spcAft>
                <a:spcPts val="200"/>
              </a:spcAft>
            </a:pPr>
            <a:r>
              <a:rPr lang="en-GB" sz="1600" dirty="0">
                <a:solidFill>
                  <a:schemeClr val="accent2"/>
                </a:solidFill>
                <a:effectLst>
                  <a:outerShdw blurRad="38100" dist="38100" dir="2700000" algn="tl">
                    <a:srgbClr val="000000">
                      <a:alpha val="43137"/>
                    </a:srgbClr>
                  </a:outerShdw>
                </a:effectLst>
                <a:sym typeface="Wingdings" pitchFamily="2" charset="2"/>
              </a:rPr>
              <a:t>FDS software </a:t>
            </a:r>
            <a:r>
              <a:rPr lang="en-GB" sz="1600" dirty="0">
                <a:sym typeface="Wingdings" pitchFamily="2" charset="2"/>
              </a:rPr>
              <a:t>is a free software, developed by NIST, and widely-used by the community of fire engineers</a:t>
            </a:r>
          </a:p>
          <a:p>
            <a:pPr marL="0" indent="0" algn="just">
              <a:spcAft>
                <a:spcPts val="200"/>
              </a:spcAft>
              <a:buNone/>
            </a:pPr>
            <a:r>
              <a:rPr lang="en-GB" sz="1600" dirty="0">
                <a:sym typeface="Wingdings" pitchFamily="2" charset="2"/>
              </a:rPr>
              <a:t>Calibration of FDS models was processes by reproducing a selection of </a:t>
            </a:r>
            <a:r>
              <a:rPr lang="en-GB" sz="1600" dirty="0">
                <a:solidFill>
                  <a:schemeClr val="accent2"/>
                </a:solidFill>
                <a:effectLst>
                  <a:outerShdw blurRad="38100" dist="38100" dir="2700000" algn="tl">
                    <a:srgbClr val="000000">
                      <a:alpha val="43137"/>
                    </a:srgbClr>
                  </a:outerShdw>
                </a:effectLst>
                <a:sym typeface="Wingdings" pitchFamily="2" charset="2"/>
              </a:rPr>
              <a:t>5 tests </a:t>
            </a:r>
            <a:r>
              <a:rPr lang="en-GB" sz="1600" dirty="0">
                <a:sym typeface="Wingdings" pitchFamily="2" charset="2"/>
              </a:rPr>
              <a:t>chosen on the basis of the following criteria</a:t>
            </a:r>
          </a:p>
          <a:p>
            <a:pPr marL="342900" indent="-342900" algn="just">
              <a:lnSpc>
                <a:spcPct val="50000"/>
              </a:lnSpc>
              <a:spcAft>
                <a:spcPts val="200"/>
              </a:spcAft>
            </a:pPr>
            <a:r>
              <a:rPr lang="en-GB" sz="1600" dirty="0">
                <a:sym typeface="Wingdings" pitchFamily="2" charset="2"/>
              </a:rPr>
              <a:t>Tests performed under constant and controlled conditions (Liège) and free conditions (Ulster)</a:t>
            </a:r>
          </a:p>
          <a:p>
            <a:pPr marL="342900" indent="-342900" algn="just">
              <a:lnSpc>
                <a:spcPct val="50000"/>
              </a:lnSpc>
              <a:spcAft>
                <a:spcPts val="200"/>
              </a:spcAft>
            </a:pPr>
            <a:r>
              <a:rPr lang="en-GB" sz="1600" dirty="0">
                <a:sym typeface="Wingdings" pitchFamily="2" charset="2"/>
              </a:rPr>
              <a:t>Tests exhibiting long stable and steady-state results</a:t>
            </a:r>
          </a:p>
          <a:p>
            <a:pPr marL="342900" indent="-342900" algn="just">
              <a:lnSpc>
                <a:spcPct val="50000"/>
              </a:lnSpc>
              <a:spcAft>
                <a:spcPts val="200"/>
              </a:spcAft>
            </a:pPr>
            <a:r>
              <a:rPr lang="en-GB" sz="1600" dirty="0">
                <a:sym typeface="Wingdings" pitchFamily="2" charset="2"/>
              </a:rPr>
              <a:t>Different types of fuels, small and large pool diameters, with and without ceiling,…</a:t>
            </a:r>
          </a:p>
        </p:txBody>
      </p:sp>
    </p:spTree>
    <p:extLst>
      <p:ext uri="{BB962C8B-B14F-4D97-AF65-F5344CB8AC3E}">
        <p14:creationId xmlns:p14="http://schemas.microsoft.com/office/powerpoint/2010/main" val="2757535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100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ppt_x</p:attrName>
                                        </p:attrNameLst>
                                      </p:cBhvr>
                                      <p:tavLst>
                                        <p:tav tm="0">
                                          <p:val>
                                            <p:fltVal val="0.5"/>
                                          </p:val>
                                        </p:tav>
                                        <p:tav tm="100000">
                                          <p:val>
                                            <p:strVal val="#ppt_x"/>
                                          </p:val>
                                        </p:tav>
                                      </p:tavLst>
                                    </p:anim>
                                    <p:anim calcmode="lin" valueType="num">
                                      <p:cBhvr>
                                        <p:cTn id="10" dur="500" fill="hold"/>
                                        <p:tgtEl>
                                          <p:spTgt spid="12"/>
                                        </p:tgtEl>
                                        <p:attrNameLst>
                                          <p:attrName>ppt_y</p:attrName>
                                        </p:attrNameLst>
                                      </p:cBhvr>
                                      <p:tavLst>
                                        <p:tav tm="0">
                                          <p:val>
                                            <p:fltVal val="0.5"/>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9">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9">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9">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9">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9">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9">
                                            <p:txEl>
                                              <p:pRg st="5" end="5"/>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9">
                                            <p:txEl>
                                              <p:pRg st="6" end="6"/>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P spid="39"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1250830" y="467360"/>
            <a:ext cx="10442405" cy="1233424"/>
          </a:xfrm>
        </p:spPr>
        <p:txBody>
          <a:bodyPr/>
          <a:lstStyle/>
          <a:p>
            <a:r>
              <a:rPr lang="en-GB" dirty="0"/>
              <a:t>Calibration of a CFD model using FDS software</a:t>
            </a:r>
          </a:p>
        </p:txBody>
      </p:sp>
      <p:sp>
        <p:nvSpPr>
          <p:cNvPr id="5" name="Title 3"/>
          <p:cNvSpPr txBox="1">
            <a:spLocks/>
          </p:cNvSpPr>
          <p:nvPr/>
        </p:nvSpPr>
        <p:spPr>
          <a:xfrm>
            <a:off x="0" y="113239"/>
            <a:ext cx="12192000" cy="59161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5400" b="1" kern="1200">
                <a:solidFill>
                  <a:schemeClr val="tx1"/>
                </a:solidFill>
                <a:latin typeface="+mj-lt"/>
                <a:ea typeface="+mj-ea"/>
                <a:cs typeface="+mj-cs"/>
              </a:defRPr>
            </a:lvl1pPr>
          </a:lstStyle>
          <a:p>
            <a:r>
              <a:rPr lang="en-GB" sz="3200" dirty="0"/>
              <a:t>3. Experimental tests and CFD calibration</a:t>
            </a:r>
          </a:p>
        </p:txBody>
      </p:sp>
      <p:sp>
        <p:nvSpPr>
          <p:cNvPr id="12" name="Text Box 6"/>
          <p:cNvSpPr txBox="1">
            <a:spLocks noChangeArrowheads="1"/>
          </p:cNvSpPr>
          <p:nvPr/>
        </p:nvSpPr>
        <p:spPr bwMode="auto">
          <a:xfrm>
            <a:off x="872106" y="1785337"/>
            <a:ext cx="10491219" cy="523220"/>
          </a:xfrm>
          <a:prstGeom prst="rect">
            <a:avLst/>
          </a:prstGeom>
          <a:noFill/>
          <a:ln w="9525">
            <a:noFill/>
            <a:miter lim="800000"/>
            <a:headEnd/>
            <a:tailEnd/>
          </a:ln>
        </p:spPr>
        <p:txBody>
          <a:bodyPr wrap="square">
            <a:spAutoFit/>
          </a:bodyPr>
          <a:lstStyle/>
          <a:p>
            <a:pPr eaLnBrk="0" hangingPunct="0"/>
            <a:r>
              <a:rPr lang="en-US" sz="2800" u="sng" dirty="0">
                <a:solidFill>
                  <a:schemeClr val="accent2">
                    <a:lumMod val="75000"/>
                  </a:schemeClr>
                </a:solidFill>
              </a:rPr>
              <a:t>Calibration parameters</a:t>
            </a:r>
          </a:p>
        </p:txBody>
      </p:sp>
      <p:sp>
        <p:nvSpPr>
          <p:cNvPr id="7" name="Rectangle 3"/>
          <p:cNvSpPr txBox="1">
            <a:spLocks noChangeArrowheads="1"/>
          </p:cNvSpPr>
          <p:nvPr/>
        </p:nvSpPr>
        <p:spPr>
          <a:xfrm>
            <a:off x="83390" y="2515503"/>
            <a:ext cx="7204102" cy="3867500"/>
          </a:xfrm>
          <a:prstGeom prst="rect">
            <a:avLst/>
          </a:prstGeom>
        </p:spPr>
        <p:txBody>
          <a:bodyPr vert="horz" lIns="91440" tIns="45720" rIns="91440" bIns="45720" rtlCol="0">
            <a:normAutofit/>
          </a:bodyPr>
          <a:lstStyle>
            <a:lvl1pPr marL="274320" indent="-228600" algn="l" defTabSz="914400" rtl="0" eaLnBrk="1" latinLnBrk="0" hangingPunct="1">
              <a:lnSpc>
                <a:spcPct val="90000"/>
              </a:lnSpc>
              <a:spcBef>
                <a:spcPts val="1800"/>
              </a:spcBef>
              <a:buSzPct val="100000"/>
              <a:buFont typeface="Arial" pitchFamily="34" charset="0"/>
              <a:buChar char="▪"/>
              <a:defRPr sz="2000" kern="1200">
                <a:solidFill>
                  <a:schemeClr val="tx1">
                    <a:lumMod val="90000"/>
                    <a:lumOff val="10000"/>
                  </a:schemeClr>
                </a:solidFill>
                <a:latin typeface="+mn-lt"/>
                <a:ea typeface="+mn-ea"/>
                <a:cs typeface="+mn-cs"/>
              </a:defRPr>
            </a:lvl1pPr>
            <a:lvl2pPr marL="594360" indent="-228600" algn="l" defTabSz="914400" rtl="0" eaLnBrk="1" latinLnBrk="0" hangingPunct="1">
              <a:lnSpc>
                <a:spcPct val="90000"/>
              </a:lnSpc>
              <a:spcBef>
                <a:spcPts val="1000"/>
              </a:spcBef>
              <a:buSzPct val="100000"/>
              <a:buFont typeface="Arial" pitchFamily="34" charset="0"/>
              <a:buChar char="▪"/>
              <a:defRPr sz="1800" kern="1200">
                <a:solidFill>
                  <a:schemeClr val="tx1">
                    <a:lumMod val="90000"/>
                    <a:lumOff val="10000"/>
                  </a:schemeClr>
                </a:solidFill>
                <a:latin typeface="+mn-lt"/>
                <a:ea typeface="+mn-ea"/>
                <a:cs typeface="+mn-cs"/>
              </a:defRPr>
            </a:lvl2pPr>
            <a:lvl3pPr marL="914400" indent="-228600" algn="l" defTabSz="914400" rtl="0" eaLnBrk="1" latinLnBrk="0" hangingPunct="1">
              <a:lnSpc>
                <a:spcPct val="90000"/>
              </a:lnSpc>
              <a:spcBef>
                <a:spcPts val="800"/>
              </a:spcBef>
              <a:buSzPct val="100000"/>
              <a:buFont typeface="Arial" pitchFamily="34" charset="0"/>
              <a:buChar char="▪"/>
              <a:defRPr sz="1600" kern="1200">
                <a:solidFill>
                  <a:schemeClr val="tx1">
                    <a:lumMod val="90000"/>
                    <a:lumOff val="10000"/>
                  </a:schemeClr>
                </a:solidFill>
                <a:latin typeface="+mn-lt"/>
                <a:ea typeface="+mn-ea"/>
                <a:cs typeface="+mn-cs"/>
              </a:defRPr>
            </a:lvl3pPr>
            <a:lvl4pPr marL="1234440" indent="-228600" algn="l" defTabSz="914400" rtl="0" eaLnBrk="1" latinLnBrk="0" hangingPunct="1">
              <a:lnSpc>
                <a:spcPct val="90000"/>
              </a:lnSpc>
              <a:spcBef>
                <a:spcPts val="800"/>
              </a:spcBef>
              <a:buSzPct val="100000"/>
              <a:buFont typeface="Arial" pitchFamily="34" charset="0"/>
              <a:buChar char="▪"/>
              <a:defRPr sz="1400" kern="1200">
                <a:solidFill>
                  <a:schemeClr val="tx1">
                    <a:lumMod val="90000"/>
                    <a:lumOff val="10000"/>
                  </a:schemeClr>
                </a:solidFill>
                <a:latin typeface="+mn-lt"/>
                <a:ea typeface="+mn-ea"/>
                <a:cs typeface="+mn-cs"/>
              </a:defRPr>
            </a:lvl4pPr>
            <a:lvl5pPr marL="1554480" indent="-228600" algn="l" defTabSz="914400" rtl="0" eaLnBrk="1" latinLnBrk="0" hangingPunct="1">
              <a:lnSpc>
                <a:spcPct val="90000"/>
              </a:lnSpc>
              <a:spcBef>
                <a:spcPts val="800"/>
              </a:spcBef>
              <a:buSzPct val="100000"/>
              <a:buFont typeface="Arial" pitchFamily="34" charset="0"/>
              <a:buChar char="▪"/>
              <a:defRPr sz="1400" kern="1200">
                <a:solidFill>
                  <a:schemeClr val="tx1">
                    <a:lumMod val="90000"/>
                    <a:lumOff val="10000"/>
                  </a:schemeClr>
                </a:solidFill>
                <a:latin typeface="+mn-lt"/>
                <a:ea typeface="+mn-ea"/>
                <a:cs typeface="+mn-cs"/>
              </a:defRPr>
            </a:lvl5pPr>
            <a:lvl6pPr marL="187452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6pPr>
            <a:lvl7pPr marL="219456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7pPr>
            <a:lvl8pPr marL="251460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8pPr>
            <a:lvl9pPr marL="283464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9pPr>
          </a:lstStyle>
          <a:p>
            <a:pPr marL="0" indent="0" algn="just">
              <a:spcAft>
                <a:spcPts val="200"/>
              </a:spcAft>
              <a:buNone/>
            </a:pPr>
            <a:r>
              <a:rPr lang="en-GB" sz="1600" dirty="0">
                <a:sym typeface="Wingdings" pitchFamily="2" charset="2"/>
              </a:rPr>
              <a:t>The most influencing parameters adjusted during the calibration process are :</a:t>
            </a:r>
          </a:p>
          <a:p>
            <a:pPr marL="342900" indent="-342900" algn="just">
              <a:spcAft>
                <a:spcPts val="200"/>
              </a:spcAft>
            </a:pPr>
            <a:r>
              <a:rPr lang="en-GB" sz="1600" dirty="0">
                <a:sym typeface="Wingdings" pitchFamily="2" charset="2"/>
              </a:rPr>
              <a:t>Turbulence model (</a:t>
            </a:r>
            <a:r>
              <a:rPr lang="en-GB" sz="1600" dirty="0" err="1">
                <a:sym typeface="Wingdings" pitchFamily="2" charset="2"/>
              </a:rPr>
              <a:t>Smagorinski</a:t>
            </a:r>
            <a:r>
              <a:rPr lang="en-GB" sz="1600" dirty="0">
                <a:sym typeface="Wingdings" pitchFamily="2" charset="2"/>
              </a:rPr>
              <a:t>, C</a:t>
            </a:r>
            <a:r>
              <a:rPr lang="en-GB" sz="1600" baseline="-25000" dirty="0">
                <a:sym typeface="Wingdings" pitchFamily="2" charset="2"/>
              </a:rPr>
              <a:t>s</a:t>
            </a:r>
            <a:r>
              <a:rPr lang="en-GB" sz="1600" dirty="0">
                <a:sym typeface="Wingdings" pitchFamily="2" charset="2"/>
              </a:rPr>
              <a:t> = 0.1)</a:t>
            </a:r>
          </a:p>
          <a:p>
            <a:pPr marL="342900" indent="-342900" algn="just">
              <a:spcAft>
                <a:spcPts val="200"/>
              </a:spcAft>
            </a:pPr>
            <a:r>
              <a:rPr lang="en-GB" sz="1600" dirty="0">
                <a:sym typeface="Wingdings" pitchFamily="2" charset="2"/>
              </a:rPr>
              <a:t>Fuel properties, including soot yield, taken from literature (overventilated conditions)</a:t>
            </a:r>
          </a:p>
          <a:p>
            <a:pPr marL="342900" indent="-342900" algn="just">
              <a:spcAft>
                <a:spcPts val="200"/>
              </a:spcAft>
            </a:pPr>
            <a:r>
              <a:rPr lang="en-GB" sz="1600" dirty="0">
                <a:sym typeface="Wingdings" pitchFamily="2" charset="2"/>
              </a:rPr>
              <a:t>Number of Radiation Angles (200)</a:t>
            </a:r>
          </a:p>
          <a:p>
            <a:pPr marL="342900" indent="-342900" algn="just">
              <a:spcAft>
                <a:spcPts val="200"/>
              </a:spcAft>
            </a:pPr>
            <a:r>
              <a:rPr lang="en-GB" sz="1600" dirty="0">
                <a:sym typeface="Wingdings" pitchFamily="2" charset="2"/>
              </a:rPr>
              <a:t>Radiative loss fraction (range of 0.2-0.5, mainly depending on fuel type and fire diameter)</a:t>
            </a:r>
          </a:p>
          <a:p>
            <a:pPr marL="342900" indent="-342900" algn="just">
              <a:spcAft>
                <a:spcPts val="200"/>
              </a:spcAft>
            </a:pPr>
            <a:r>
              <a:rPr lang="en-GB" sz="1600" dirty="0">
                <a:sym typeface="Wingdings" pitchFamily="2" charset="2"/>
              </a:rPr>
              <a:t>Wind effects (based on measurements)</a:t>
            </a:r>
          </a:p>
          <a:p>
            <a:pPr marL="342900" indent="-342900" algn="just">
              <a:spcAft>
                <a:spcPts val="200"/>
              </a:spcAft>
            </a:pPr>
            <a:r>
              <a:rPr lang="en-GB" sz="1600" dirty="0">
                <a:sym typeface="Wingdings" pitchFamily="2" charset="2"/>
              </a:rPr>
              <a:t>Mesh grid dimensions (based on characteristic length and measure of turbulence resolution)</a:t>
            </a:r>
          </a:p>
        </p:txBody>
      </p:sp>
      <p:pic>
        <p:nvPicPr>
          <p:cNvPr id="9" name="Picture 8" descr="LOCAFI_ULG_T06_HF_28_0081.png"/>
          <p:cNvPicPr>
            <a:picLocks noChangeAspect="1"/>
          </p:cNvPicPr>
          <p:nvPr/>
        </p:nvPicPr>
        <p:blipFill>
          <a:blip r:embed="rId2" cstate="print"/>
          <a:stretch>
            <a:fillRect/>
          </a:stretch>
        </p:blipFill>
        <p:spPr>
          <a:xfrm>
            <a:off x="8020827" y="2515503"/>
            <a:ext cx="3672408" cy="3168717"/>
          </a:xfrm>
          <a:prstGeom prst="rect">
            <a:avLst/>
          </a:prstGeom>
        </p:spPr>
      </p:pic>
      <p:sp>
        <p:nvSpPr>
          <p:cNvPr id="10" name="Espace réservé du contenu 2"/>
          <p:cNvSpPr>
            <a:spLocks noGrp="1"/>
          </p:cNvSpPr>
          <p:nvPr>
            <p:ph idx="4294967295"/>
          </p:nvPr>
        </p:nvSpPr>
        <p:spPr>
          <a:xfrm>
            <a:off x="7653463" y="5771796"/>
            <a:ext cx="4538537" cy="611207"/>
          </a:xfrm>
        </p:spPr>
        <p:txBody>
          <a:bodyPr vert="horz" lIns="91440" tIns="45720" rIns="91440" bIns="45720" rtlCol="0">
            <a:noAutofit/>
          </a:bodyPr>
          <a:lstStyle/>
          <a:p>
            <a:pPr marL="0" indent="0" algn="ctr">
              <a:buNone/>
            </a:pPr>
            <a:r>
              <a:rPr lang="en-GB" sz="1200" dirty="0"/>
              <a:t>Example of flux variations due to an insufficient number of Radiation Angles</a:t>
            </a:r>
          </a:p>
        </p:txBody>
      </p:sp>
    </p:spTree>
    <p:extLst>
      <p:ext uri="{BB962C8B-B14F-4D97-AF65-F5344CB8AC3E}">
        <p14:creationId xmlns:p14="http://schemas.microsoft.com/office/powerpoint/2010/main" val="2529388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100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ppt_x</p:attrName>
                                        </p:attrNameLst>
                                      </p:cBhvr>
                                      <p:tavLst>
                                        <p:tav tm="0">
                                          <p:val>
                                            <p:fltVal val="0.5"/>
                                          </p:val>
                                        </p:tav>
                                        <p:tav tm="100000">
                                          <p:val>
                                            <p:strVal val="#ppt_x"/>
                                          </p:val>
                                        </p:tav>
                                      </p:tavLst>
                                    </p:anim>
                                    <p:anim calcmode="lin" valueType="num">
                                      <p:cBhvr>
                                        <p:cTn id="10" dur="500" fill="hold"/>
                                        <p:tgtEl>
                                          <p:spTgt spid="12"/>
                                        </p:tgtEl>
                                        <p:attrNameLst>
                                          <p:attrName>ppt_y</p:attrName>
                                        </p:attrNameLst>
                                      </p:cBhvr>
                                      <p:tavLst>
                                        <p:tav tm="0">
                                          <p:val>
                                            <p:fltVal val="0.5"/>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P spid="7"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1250830" y="467360"/>
            <a:ext cx="10442405" cy="1233424"/>
          </a:xfrm>
        </p:spPr>
        <p:txBody>
          <a:bodyPr/>
          <a:lstStyle/>
          <a:p>
            <a:r>
              <a:rPr lang="en-GB" dirty="0"/>
              <a:t>Calibration of a CFD model using FDS software</a:t>
            </a:r>
          </a:p>
        </p:txBody>
      </p:sp>
      <p:sp>
        <p:nvSpPr>
          <p:cNvPr id="5" name="Title 3"/>
          <p:cNvSpPr txBox="1">
            <a:spLocks/>
          </p:cNvSpPr>
          <p:nvPr/>
        </p:nvSpPr>
        <p:spPr>
          <a:xfrm>
            <a:off x="0" y="113239"/>
            <a:ext cx="12192000" cy="59161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5400" b="1" kern="1200">
                <a:solidFill>
                  <a:schemeClr val="tx1"/>
                </a:solidFill>
                <a:latin typeface="+mj-lt"/>
                <a:ea typeface="+mj-ea"/>
                <a:cs typeface="+mj-cs"/>
              </a:defRPr>
            </a:lvl1pPr>
          </a:lstStyle>
          <a:p>
            <a:r>
              <a:rPr lang="en-GB" sz="3200" dirty="0"/>
              <a:t>3. Experimental tests and CFD calibration</a:t>
            </a:r>
          </a:p>
        </p:txBody>
      </p:sp>
      <p:sp>
        <p:nvSpPr>
          <p:cNvPr id="12" name="Text Box 6"/>
          <p:cNvSpPr txBox="1">
            <a:spLocks noChangeArrowheads="1"/>
          </p:cNvSpPr>
          <p:nvPr/>
        </p:nvSpPr>
        <p:spPr bwMode="auto">
          <a:xfrm>
            <a:off x="872106" y="1785337"/>
            <a:ext cx="10491219" cy="523220"/>
          </a:xfrm>
          <a:prstGeom prst="rect">
            <a:avLst/>
          </a:prstGeom>
          <a:noFill/>
          <a:ln w="9525">
            <a:noFill/>
            <a:miter lim="800000"/>
            <a:headEnd/>
            <a:tailEnd/>
          </a:ln>
        </p:spPr>
        <p:txBody>
          <a:bodyPr wrap="square">
            <a:spAutoFit/>
          </a:bodyPr>
          <a:lstStyle/>
          <a:p>
            <a:pPr eaLnBrk="0" hangingPunct="0"/>
            <a:r>
              <a:rPr lang="en-US" sz="2800" u="sng" dirty="0">
                <a:solidFill>
                  <a:schemeClr val="accent2">
                    <a:lumMod val="75000"/>
                  </a:schemeClr>
                </a:solidFill>
              </a:rPr>
              <a:t>Test ULG 06 (D = 1m, Heptane, no column)</a:t>
            </a:r>
          </a:p>
        </p:txBody>
      </p:sp>
      <p:graphicFrame>
        <p:nvGraphicFramePr>
          <p:cNvPr id="11" name="Table 10"/>
          <p:cNvGraphicFramePr>
            <a:graphicFrameLocks noGrp="1"/>
          </p:cNvGraphicFramePr>
          <p:nvPr>
            <p:extLst>
              <p:ext uri="{D42A27DB-BD31-4B8C-83A1-F6EECF244321}">
                <p14:modId xmlns:p14="http://schemas.microsoft.com/office/powerpoint/2010/main" val="4032373167"/>
              </p:ext>
            </p:extLst>
          </p:nvPr>
        </p:nvGraphicFramePr>
        <p:xfrm>
          <a:off x="186305" y="2527299"/>
          <a:ext cx="7298210" cy="1927824"/>
        </p:xfrm>
        <a:graphic>
          <a:graphicData uri="http://schemas.openxmlformats.org/drawingml/2006/table">
            <a:tbl>
              <a:tblPr firstRow="1" firstCol="1" bandRow="1">
                <a:tableStyleId>{5C22544A-7EE6-4342-B048-85BDC9FD1C3A}</a:tableStyleId>
              </a:tblPr>
              <a:tblGrid>
                <a:gridCol w="3649105">
                  <a:extLst>
                    <a:ext uri="{9D8B030D-6E8A-4147-A177-3AD203B41FA5}">
                      <a16:colId xmlns:a16="http://schemas.microsoft.com/office/drawing/2014/main" val="20000"/>
                    </a:ext>
                  </a:extLst>
                </a:gridCol>
                <a:gridCol w="3649105">
                  <a:extLst>
                    <a:ext uri="{9D8B030D-6E8A-4147-A177-3AD203B41FA5}">
                      <a16:colId xmlns:a16="http://schemas.microsoft.com/office/drawing/2014/main" val="20001"/>
                    </a:ext>
                  </a:extLst>
                </a:gridCol>
              </a:tblGrid>
              <a:tr h="321304">
                <a:tc>
                  <a:txBody>
                    <a:bodyPr/>
                    <a:lstStyle/>
                    <a:p>
                      <a:pPr algn="ctr">
                        <a:spcAft>
                          <a:spcPts val="0"/>
                        </a:spcAft>
                      </a:pPr>
                      <a:r>
                        <a:rPr lang="en-GB" sz="1800" dirty="0">
                          <a:solidFill>
                            <a:schemeClr val="bg2">
                              <a:lumMod val="50000"/>
                            </a:schemeClr>
                          </a:solidFill>
                          <a:effectLst/>
                        </a:rPr>
                        <a:t>Average fuel flow </a:t>
                      </a:r>
                      <a:r>
                        <a:rPr lang="en-GB" sz="1800" dirty="0" err="1">
                          <a:solidFill>
                            <a:schemeClr val="bg2">
                              <a:lumMod val="50000"/>
                            </a:schemeClr>
                          </a:solidFill>
                          <a:effectLst/>
                        </a:rPr>
                        <a:t>q</a:t>
                      </a:r>
                      <a:r>
                        <a:rPr lang="en-GB" sz="1800" baseline="-25000" dirty="0" err="1">
                          <a:solidFill>
                            <a:schemeClr val="bg2">
                              <a:lumMod val="50000"/>
                            </a:schemeClr>
                          </a:solidFill>
                          <a:effectLst/>
                        </a:rPr>
                        <a:t>fuel</a:t>
                      </a:r>
                      <a:endParaRPr lang="en-GB" sz="1800" dirty="0">
                        <a:solidFill>
                          <a:schemeClr val="bg2">
                            <a:lumMod val="50000"/>
                          </a:schemeClr>
                        </a:solidFill>
                        <a:effectLst/>
                        <a:latin typeface="Times New Roman" panose="02020603050405020304" pitchFamily="18" charset="0"/>
                        <a:ea typeface="Times New Roman" panose="02020603050405020304" pitchFamily="18" charset="0"/>
                      </a:endParaRPr>
                    </a:p>
                  </a:txBody>
                  <a:tcPr marL="71755" marR="71755" marT="0" marB="0"/>
                </a:tc>
                <a:tc>
                  <a:txBody>
                    <a:bodyPr/>
                    <a:lstStyle/>
                    <a:p>
                      <a:pPr algn="ctr">
                        <a:spcAft>
                          <a:spcPts val="0"/>
                        </a:spcAft>
                      </a:pPr>
                      <a:r>
                        <a:rPr lang="en-GB" sz="1800" b="1" dirty="0">
                          <a:solidFill>
                            <a:schemeClr val="tx1"/>
                          </a:solidFill>
                          <a:effectLst/>
                        </a:rPr>
                        <a:t>0.98 l/min</a:t>
                      </a:r>
                      <a:endParaRPr lang="en-GB" sz="1800" b="1" dirty="0">
                        <a:solidFill>
                          <a:schemeClr val="tx1"/>
                        </a:solidFill>
                        <a:effectLst/>
                        <a:latin typeface="Times New Roman" panose="02020603050405020304" pitchFamily="18" charset="0"/>
                        <a:ea typeface="Times New Roman" panose="02020603050405020304" pitchFamily="18" charset="0"/>
                      </a:endParaRPr>
                    </a:p>
                  </a:txBody>
                  <a:tcPr marL="71755" marR="71755" marT="0" marB="0">
                    <a:noFill/>
                  </a:tcPr>
                </a:tc>
                <a:extLst>
                  <a:ext uri="{0D108BD9-81ED-4DB2-BD59-A6C34878D82A}">
                    <a16:rowId xmlns:a16="http://schemas.microsoft.com/office/drawing/2014/main" val="10002"/>
                  </a:ext>
                </a:extLst>
              </a:tr>
              <a:tr h="321304">
                <a:tc>
                  <a:txBody>
                    <a:bodyPr/>
                    <a:lstStyle/>
                    <a:p>
                      <a:pPr algn="ctr">
                        <a:spcAft>
                          <a:spcPts val="0"/>
                        </a:spcAft>
                      </a:pPr>
                      <a:r>
                        <a:rPr lang="en-GB" sz="1800" dirty="0">
                          <a:solidFill>
                            <a:schemeClr val="bg2">
                              <a:lumMod val="50000"/>
                            </a:schemeClr>
                          </a:solidFill>
                          <a:effectLst/>
                        </a:rPr>
                        <a:t>Fuel density ρ</a:t>
                      </a:r>
                      <a:endParaRPr lang="en-GB" sz="1800" dirty="0">
                        <a:solidFill>
                          <a:schemeClr val="bg2">
                            <a:lumMod val="50000"/>
                          </a:schemeClr>
                        </a:solidFill>
                        <a:effectLst/>
                        <a:latin typeface="Times New Roman" panose="02020603050405020304" pitchFamily="18" charset="0"/>
                        <a:ea typeface="Times New Roman" panose="02020603050405020304" pitchFamily="18" charset="0"/>
                      </a:endParaRPr>
                    </a:p>
                  </a:txBody>
                  <a:tcPr marL="71755" marR="71755" marT="0" marB="0"/>
                </a:tc>
                <a:tc>
                  <a:txBody>
                    <a:bodyPr/>
                    <a:lstStyle/>
                    <a:p>
                      <a:pPr algn="ctr">
                        <a:spcAft>
                          <a:spcPts val="0"/>
                        </a:spcAft>
                      </a:pPr>
                      <a:r>
                        <a:rPr lang="en-GB" sz="1800" b="1" dirty="0">
                          <a:effectLst/>
                        </a:rPr>
                        <a:t>675 kg/m</a:t>
                      </a:r>
                      <a:r>
                        <a:rPr lang="en-GB" sz="1800" b="1" baseline="30000" dirty="0">
                          <a:effectLst/>
                        </a:rPr>
                        <a:t>3</a:t>
                      </a:r>
                      <a:endParaRPr lang="en-GB" sz="1800" b="1" dirty="0">
                        <a:effectLst/>
                        <a:latin typeface="Times New Roman" panose="02020603050405020304" pitchFamily="18" charset="0"/>
                        <a:ea typeface="Times New Roman" panose="02020603050405020304" pitchFamily="18" charset="0"/>
                      </a:endParaRPr>
                    </a:p>
                  </a:txBody>
                  <a:tcPr marL="71755" marR="71755" marT="0" marB="0"/>
                </a:tc>
                <a:extLst>
                  <a:ext uri="{0D108BD9-81ED-4DB2-BD59-A6C34878D82A}">
                    <a16:rowId xmlns:a16="http://schemas.microsoft.com/office/drawing/2014/main" val="10003"/>
                  </a:ext>
                </a:extLst>
              </a:tr>
              <a:tr h="321304">
                <a:tc>
                  <a:txBody>
                    <a:bodyPr/>
                    <a:lstStyle/>
                    <a:p>
                      <a:pPr algn="ctr">
                        <a:spcAft>
                          <a:spcPts val="0"/>
                        </a:spcAft>
                      </a:pPr>
                      <a:r>
                        <a:rPr lang="en-GB" sz="1800" dirty="0">
                          <a:solidFill>
                            <a:schemeClr val="bg2">
                              <a:lumMod val="50000"/>
                            </a:schemeClr>
                          </a:solidFill>
                          <a:effectLst/>
                        </a:rPr>
                        <a:t>Soot yield </a:t>
                      </a:r>
                      <a:r>
                        <a:rPr lang="en-GB" sz="1800" dirty="0" err="1">
                          <a:solidFill>
                            <a:schemeClr val="bg2">
                              <a:lumMod val="50000"/>
                            </a:schemeClr>
                          </a:solidFill>
                          <a:effectLst/>
                        </a:rPr>
                        <a:t>y</a:t>
                      </a:r>
                      <a:r>
                        <a:rPr lang="en-GB" sz="1800" baseline="-25000" dirty="0" err="1">
                          <a:solidFill>
                            <a:schemeClr val="bg2">
                              <a:lumMod val="50000"/>
                            </a:schemeClr>
                          </a:solidFill>
                          <a:effectLst/>
                        </a:rPr>
                        <a:t>soot</a:t>
                      </a:r>
                      <a:endParaRPr lang="en-GB" sz="1800" dirty="0">
                        <a:solidFill>
                          <a:schemeClr val="bg2">
                            <a:lumMod val="50000"/>
                          </a:schemeClr>
                        </a:solidFill>
                        <a:effectLst/>
                        <a:latin typeface="Times New Roman" panose="02020603050405020304" pitchFamily="18" charset="0"/>
                        <a:ea typeface="Times New Roman" panose="02020603050405020304" pitchFamily="18" charset="0"/>
                      </a:endParaRPr>
                    </a:p>
                  </a:txBody>
                  <a:tcPr marL="71755" marR="71755" marT="0" marB="0"/>
                </a:tc>
                <a:tc>
                  <a:txBody>
                    <a:bodyPr/>
                    <a:lstStyle/>
                    <a:p>
                      <a:pPr algn="ctr">
                        <a:spcAft>
                          <a:spcPts val="0"/>
                        </a:spcAft>
                      </a:pPr>
                      <a:r>
                        <a:rPr lang="en-GB" sz="1800" b="1" dirty="0">
                          <a:effectLst/>
                        </a:rPr>
                        <a:t>0.037</a:t>
                      </a:r>
                      <a:endParaRPr lang="en-GB" sz="1800" b="1" dirty="0">
                        <a:effectLst/>
                        <a:latin typeface="Times New Roman" panose="02020603050405020304" pitchFamily="18" charset="0"/>
                        <a:ea typeface="Times New Roman" panose="02020603050405020304" pitchFamily="18" charset="0"/>
                      </a:endParaRPr>
                    </a:p>
                  </a:txBody>
                  <a:tcPr marL="71755" marR="71755" marT="0" marB="0"/>
                </a:tc>
                <a:extLst>
                  <a:ext uri="{0D108BD9-81ED-4DB2-BD59-A6C34878D82A}">
                    <a16:rowId xmlns:a16="http://schemas.microsoft.com/office/drawing/2014/main" val="10004"/>
                  </a:ext>
                </a:extLst>
              </a:tr>
              <a:tr h="321304">
                <a:tc>
                  <a:txBody>
                    <a:bodyPr/>
                    <a:lstStyle/>
                    <a:p>
                      <a:pPr algn="ctr">
                        <a:spcAft>
                          <a:spcPts val="0"/>
                        </a:spcAft>
                      </a:pPr>
                      <a:r>
                        <a:rPr lang="en-GB" sz="1800" dirty="0">
                          <a:solidFill>
                            <a:schemeClr val="bg2">
                              <a:lumMod val="50000"/>
                            </a:schemeClr>
                          </a:solidFill>
                          <a:effectLst/>
                        </a:rPr>
                        <a:t>Ideal heat of combustion ∆</a:t>
                      </a:r>
                      <a:r>
                        <a:rPr lang="en-GB" sz="1800" dirty="0" err="1">
                          <a:solidFill>
                            <a:schemeClr val="bg2">
                              <a:lumMod val="50000"/>
                            </a:schemeClr>
                          </a:solidFill>
                          <a:effectLst/>
                        </a:rPr>
                        <a:t>H</a:t>
                      </a:r>
                      <a:r>
                        <a:rPr lang="en-GB" sz="1800" baseline="-25000" dirty="0" err="1">
                          <a:solidFill>
                            <a:schemeClr val="bg2">
                              <a:lumMod val="50000"/>
                            </a:schemeClr>
                          </a:solidFill>
                          <a:effectLst/>
                        </a:rPr>
                        <a:t>c,ideal</a:t>
                      </a:r>
                      <a:endParaRPr lang="en-GB" sz="1800" dirty="0">
                        <a:solidFill>
                          <a:schemeClr val="bg2">
                            <a:lumMod val="50000"/>
                          </a:schemeClr>
                        </a:solidFill>
                        <a:effectLst/>
                        <a:latin typeface="Times New Roman" panose="02020603050405020304" pitchFamily="18" charset="0"/>
                        <a:ea typeface="Times New Roman" panose="02020603050405020304" pitchFamily="18" charset="0"/>
                      </a:endParaRPr>
                    </a:p>
                  </a:txBody>
                  <a:tcPr marL="71755" marR="71755" marT="0" marB="0"/>
                </a:tc>
                <a:tc>
                  <a:txBody>
                    <a:bodyPr/>
                    <a:lstStyle/>
                    <a:p>
                      <a:pPr algn="ctr">
                        <a:spcAft>
                          <a:spcPts val="0"/>
                        </a:spcAft>
                      </a:pPr>
                      <a:r>
                        <a:rPr lang="en-GB" sz="1800" b="1" dirty="0">
                          <a:effectLst/>
                        </a:rPr>
                        <a:t>44600 kJ/kg</a:t>
                      </a:r>
                      <a:endParaRPr lang="en-GB" sz="1800" b="1" dirty="0">
                        <a:effectLst/>
                        <a:latin typeface="Times New Roman" panose="02020603050405020304" pitchFamily="18" charset="0"/>
                        <a:ea typeface="Times New Roman" panose="02020603050405020304" pitchFamily="18" charset="0"/>
                      </a:endParaRPr>
                    </a:p>
                  </a:txBody>
                  <a:tcPr marL="71755" marR="71755" marT="0" marB="0"/>
                </a:tc>
                <a:extLst>
                  <a:ext uri="{0D108BD9-81ED-4DB2-BD59-A6C34878D82A}">
                    <a16:rowId xmlns:a16="http://schemas.microsoft.com/office/drawing/2014/main" val="10005"/>
                  </a:ext>
                </a:extLst>
              </a:tr>
              <a:tr h="321304">
                <a:tc>
                  <a:txBody>
                    <a:bodyPr/>
                    <a:lstStyle/>
                    <a:p>
                      <a:pPr algn="ctr">
                        <a:spcAft>
                          <a:spcPts val="0"/>
                        </a:spcAft>
                      </a:pPr>
                      <a:r>
                        <a:rPr lang="en-GB" sz="1800" dirty="0">
                          <a:solidFill>
                            <a:schemeClr val="bg2">
                              <a:lumMod val="50000"/>
                            </a:schemeClr>
                          </a:solidFill>
                          <a:effectLst/>
                        </a:rPr>
                        <a:t>Heat of combustion ∆</a:t>
                      </a:r>
                      <a:r>
                        <a:rPr lang="en-GB" sz="1800" dirty="0" err="1">
                          <a:solidFill>
                            <a:schemeClr val="bg2">
                              <a:lumMod val="50000"/>
                            </a:schemeClr>
                          </a:solidFill>
                          <a:effectLst/>
                        </a:rPr>
                        <a:t>H</a:t>
                      </a:r>
                      <a:r>
                        <a:rPr lang="en-GB" sz="1800" baseline="-25000" dirty="0" err="1">
                          <a:solidFill>
                            <a:schemeClr val="bg2">
                              <a:lumMod val="50000"/>
                            </a:schemeClr>
                          </a:solidFill>
                          <a:effectLst/>
                        </a:rPr>
                        <a:t>c</a:t>
                      </a:r>
                      <a:endParaRPr lang="en-GB" sz="1800" dirty="0">
                        <a:solidFill>
                          <a:schemeClr val="bg2">
                            <a:lumMod val="50000"/>
                          </a:schemeClr>
                        </a:solidFill>
                        <a:effectLst/>
                        <a:latin typeface="Times New Roman" panose="02020603050405020304" pitchFamily="18" charset="0"/>
                        <a:ea typeface="Times New Roman" panose="02020603050405020304" pitchFamily="18" charset="0"/>
                      </a:endParaRPr>
                    </a:p>
                  </a:txBody>
                  <a:tcPr marL="71755" marR="71755" marT="0" marB="0"/>
                </a:tc>
                <a:tc>
                  <a:txBody>
                    <a:bodyPr/>
                    <a:lstStyle/>
                    <a:p>
                      <a:pPr algn="ctr">
                        <a:spcAft>
                          <a:spcPts val="0"/>
                        </a:spcAft>
                      </a:pPr>
                      <a:r>
                        <a:rPr lang="en-GB" sz="1800" b="1" dirty="0">
                          <a:effectLst/>
                        </a:rPr>
                        <a:t>41200 kJ/kg</a:t>
                      </a:r>
                      <a:endParaRPr lang="en-GB" sz="1800" b="1" dirty="0">
                        <a:effectLst/>
                        <a:latin typeface="Times New Roman" panose="02020603050405020304" pitchFamily="18" charset="0"/>
                        <a:ea typeface="Times New Roman" panose="02020603050405020304" pitchFamily="18" charset="0"/>
                      </a:endParaRPr>
                    </a:p>
                  </a:txBody>
                  <a:tcPr marL="71755" marR="71755" marT="0" marB="0"/>
                </a:tc>
                <a:extLst>
                  <a:ext uri="{0D108BD9-81ED-4DB2-BD59-A6C34878D82A}">
                    <a16:rowId xmlns:a16="http://schemas.microsoft.com/office/drawing/2014/main" val="10006"/>
                  </a:ext>
                </a:extLst>
              </a:tr>
              <a:tr h="32130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kern="1200" dirty="0">
                          <a:solidFill>
                            <a:schemeClr val="bg2">
                              <a:lumMod val="50000"/>
                            </a:schemeClr>
                          </a:solidFill>
                          <a:effectLst/>
                          <a:latin typeface="+mn-lt"/>
                          <a:ea typeface="+mn-ea"/>
                          <a:cs typeface="+mn-cs"/>
                        </a:rPr>
                        <a:t>RHR computed with </a:t>
                      </a:r>
                      <a:r>
                        <a:rPr lang="en-GB" sz="1800" dirty="0">
                          <a:solidFill>
                            <a:schemeClr val="bg2">
                              <a:lumMod val="50000"/>
                            </a:schemeClr>
                          </a:solidFill>
                          <a:effectLst/>
                        </a:rPr>
                        <a:t>∆</a:t>
                      </a:r>
                      <a:r>
                        <a:rPr lang="en-GB" sz="1800" dirty="0" err="1">
                          <a:solidFill>
                            <a:schemeClr val="bg2">
                              <a:lumMod val="50000"/>
                            </a:schemeClr>
                          </a:solidFill>
                          <a:effectLst/>
                        </a:rPr>
                        <a:t>H</a:t>
                      </a:r>
                      <a:r>
                        <a:rPr lang="en-GB" sz="1800" baseline="-25000" dirty="0" err="1">
                          <a:solidFill>
                            <a:schemeClr val="bg2">
                              <a:lumMod val="50000"/>
                            </a:schemeClr>
                          </a:solidFill>
                          <a:effectLst/>
                        </a:rPr>
                        <a:t>c,ideal</a:t>
                      </a:r>
                      <a:endParaRPr lang="en-GB" sz="1800" dirty="0">
                        <a:solidFill>
                          <a:schemeClr val="bg2">
                            <a:lumMod val="50000"/>
                          </a:schemeClr>
                        </a:solidFill>
                        <a:effectLst/>
                        <a:latin typeface="Times New Roman" panose="02020603050405020304" pitchFamily="18" charset="0"/>
                        <a:ea typeface="Times New Roman" panose="02020603050405020304" pitchFamily="18" charset="0"/>
                      </a:endParaRPr>
                    </a:p>
                  </a:txBody>
                  <a:tcPr marL="71755" marR="71755" marT="0" marB="0"/>
                </a:tc>
                <a:tc>
                  <a:txBody>
                    <a:bodyPr/>
                    <a:lstStyle/>
                    <a:p>
                      <a:pPr algn="ctr">
                        <a:spcAft>
                          <a:spcPts val="0"/>
                        </a:spcAft>
                      </a:pPr>
                      <a:r>
                        <a:rPr lang="en-GB" sz="1800" b="1" kern="1200" dirty="0">
                          <a:solidFill>
                            <a:schemeClr val="dk1"/>
                          </a:solidFill>
                          <a:effectLst/>
                          <a:latin typeface="+mn-lt"/>
                          <a:ea typeface="+mn-ea"/>
                          <a:cs typeface="+mn-cs"/>
                        </a:rPr>
                        <a:t>491.7 kW (626.1 kW/m</a:t>
                      </a:r>
                      <a:r>
                        <a:rPr lang="en-GB" sz="1800" b="1" kern="1200" baseline="30000" dirty="0">
                          <a:solidFill>
                            <a:schemeClr val="dk1"/>
                          </a:solidFill>
                          <a:effectLst/>
                          <a:latin typeface="+mn-lt"/>
                          <a:ea typeface="+mn-ea"/>
                          <a:cs typeface="+mn-cs"/>
                        </a:rPr>
                        <a:t>2</a:t>
                      </a:r>
                      <a:r>
                        <a:rPr lang="en-GB" sz="1800" b="1" kern="1200" dirty="0">
                          <a:solidFill>
                            <a:schemeClr val="dk1"/>
                          </a:solidFill>
                          <a:effectLst/>
                          <a:latin typeface="+mn-lt"/>
                          <a:ea typeface="+mn-ea"/>
                          <a:cs typeface="+mn-cs"/>
                        </a:rPr>
                        <a:t>)</a:t>
                      </a:r>
                    </a:p>
                  </a:txBody>
                  <a:tcPr marL="71755" marR="71755" marT="0" marB="0"/>
                </a:tc>
                <a:extLst>
                  <a:ext uri="{0D108BD9-81ED-4DB2-BD59-A6C34878D82A}">
                    <a16:rowId xmlns:a16="http://schemas.microsoft.com/office/drawing/2014/main" val="10007"/>
                  </a:ext>
                </a:extLst>
              </a:tr>
            </a:tbl>
          </a:graphicData>
        </a:graphic>
      </p:graphicFrame>
      <p:pic>
        <p:nvPicPr>
          <p:cNvPr id="14" name="Picture 13" descr="IMG_3601.JPG"/>
          <p:cNvPicPr>
            <a:picLocks noChangeAspect="1"/>
          </p:cNvPicPr>
          <p:nvPr/>
        </p:nvPicPr>
        <p:blipFill>
          <a:blip r:embed="rId2" cstate="print"/>
          <a:stretch>
            <a:fillRect/>
          </a:stretch>
        </p:blipFill>
        <p:spPr>
          <a:xfrm>
            <a:off x="8424667" y="2393110"/>
            <a:ext cx="2645113" cy="3970470"/>
          </a:xfrm>
          <a:prstGeom prst="rect">
            <a:avLst/>
          </a:prstGeom>
        </p:spPr>
      </p:pic>
      <p:sp>
        <p:nvSpPr>
          <p:cNvPr id="15" name="Rectangle 3"/>
          <p:cNvSpPr txBox="1">
            <a:spLocks noChangeArrowheads="1"/>
          </p:cNvSpPr>
          <p:nvPr/>
        </p:nvSpPr>
        <p:spPr>
          <a:xfrm>
            <a:off x="422604" y="4572265"/>
            <a:ext cx="5695111" cy="1827897"/>
          </a:xfrm>
          <a:prstGeom prst="rect">
            <a:avLst/>
          </a:prstGeom>
        </p:spPr>
        <p:txBody>
          <a:bodyPr vert="horz" lIns="91440" tIns="45720" rIns="91440" bIns="45720" rtlCol="0">
            <a:normAutofit/>
          </a:bodyPr>
          <a:lstStyle>
            <a:lvl1pPr marL="274320" indent="-228600" algn="l" defTabSz="914400" rtl="0" eaLnBrk="1" latinLnBrk="0" hangingPunct="1">
              <a:lnSpc>
                <a:spcPct val="90000"/>
              </a:lnSpc>
              <a:spcBef>
                <a:spcPts val="1800"/>
              </a:spcBef>
              <a:buSzPct val="100000"/>
              <a:buFont typeface="Arial" pitchFamily="34" charset="0"/>
              <a:buChar char="▪"/>
              <a:defRPr sz="2000" kern="1200">
                <a:solidFill>
                  <a:schemeClr val="tx1">
                    <a:lumMod val="90000"/>
                    <a:lumOff val="10000"/>
                  </a:schemeClr>
                </a:solidFill>
                <a:latin typeface="+mn-lt"/>
                <a:ea typeface="+mn-ea"/>
                <a:cs typeface="+mn-cs"/>
              </a:defRPr>
            </a:lvl1pPr>
            <a:lvl2pPr marL="594360" indent="-228600" algn="l" defTabSz="914400" rtl="0" eaLnBrk="1" latinLnBrk="0" hangingPunct="1">
              <a:lnSpc>
                <a:spcPct val="90000"/>
              </a:lnSpc>
              <a:spcBef>
                <a:spcPts val="1000"/>
              </a:spcBef>
              <a:buSzPct val="100000"/>
              <a:buFont typeface="Arial" pitchFamily="34" charset="0"/>
              <a:buChar char="▪"/>
              <a:defRPr sz="1800" kern="1200">
                <a:solidFill>
                  <a:schemeClr val="tx1">
                    <a:lumMod val="90000"/>
                    <a:lumOff val="10000"/>
                  </a:schemeClr>
                </a:solidFill>
                <a:latin typeface="+mn-lt"/>
                <a:ea typeface="+mn-ea"/>
                <a:cs typeface="+mn-cs"/>
              </a:defRPr>
            </a:lvl2pPr>
            <a:lvl3pPr marL="914400" indent="-228600" algn="l" defTabSz="914400" rtl="0" eaLnBrk="1" latinLnBrk="0" hangingPunct="1">
              <a:lnSpc>
                <a:spcPct val="90000"/>
              </a:lnSpc>
              <a:spcBef>
                <a:spcPts val="800"/>
              </a:spcBef>
              <a:buSzPct val="100000"/>
              <a:buFont typeface="Arial" pitchFamily="34" charset="0"/>
              <a:buChar char="▪"/>
              <a:defRPr sz="1600" kern="1200">
                <a:solidFill>
                  <a:schemeClr val="tx1">
                    <a:lumMod val="90000"/>
                    <a:lumOff val="10000"/>
                  </a:schemeClr>
                </a:solidFill>
                <a:latin typeface="+mn-lt"/>
                <a:ea typeface="+mn-ea"/>
                <a:cs typeface="+mn-cs"/>
              </a:defRPr>
            </a:lvl3pPr>
            <a:lvl4pPr marL="1234440" indent="-228600" algn="l" defTabSz="914400" rtl="0" eaLnBrk="1" latinLnBrk="0" hangingPunct="1">
              <a:lnSpc>
                <a:spcPct val="90000"/>
              </a:lnSpc>
              <a:spcBef>
                <a:spcPts val="800"/>
              </a:spcBef>
              <a:buSzPct val="100000"/>
              <a:buFont typeface="Arial" pitchFamily="34" charset="0"/>
              <a:buChar char="▪"/>
              <a:defRPr sz="1400" kern="1200">
                <a:solidFill>
                  <a:schemeClr val="tx1">
                    <a:lumMod val="90000"/>
                    <a:lumOff val="10000"/>
                  </a:schemeClr>
                </a:solidFill>
                <a:latin typeface="+mn-lt"/>
                <a:ea typeface="+mn-ea"/>
                <a:cs typeface="+mn-cs"/>
              </a:defRPr>
            </a:lvl4pPr>
            <a:lvl5pPr marL="1554480" indent="-228600" algn="l" defTabSz="914400" rtl="0" eaLnBrk="1" latinLnBrk="0" hangingPunct="1">
              <a:lnSpc>
                <a:spcPct val="90000"/>
              </a:lnSpc>
              <a:spcBef>
                <a:spcPts val="800"/>
              </a:spcBef>
              <a:buSzPct val="100000"/>
              <a:buFont typeface="Arial" pitchFamily="34" charset="0"/>
              <a:buChar char="▪"/>
              <a:defRPr sz="1400" kern="1200">
                <a:solidFill>
                  <a:schemeClr val="tx1">
                    <a:lumMod val="90000"/>
                    <a:lumOff val="10000"/>
                  </a:schemeClr>
                </a:solidFill>
                <a:latin typeface="+mn-lt"/>
                <a:ea typeface="+mn-ea"/>
                <a:cs typeface="+mn-cs"/>
              </a:defRPr>
            </a:lvl5pPr>
            <a:lvl6pPr marL="187452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6pPr>
            <a:lvl7pPr marL="219456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7pPr>
            <a:lvl8pPr marL="251460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8pPr>
            <a:lvl9pPr marL="283464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9pPr>
          </a:lstStyle>
          <a:p>
            <a:pPr marL="342900" indent="-342900" algn="just">
              <a:spcAft>
                <a:spcPts val="200"/>
              </a:spcAft>
            </a:pPr>
            <a:r>
              <a:rPr lang="en-GB" sz="1600" dirty="0">
                <a:sym typeface="Wingdings" pitchFamily="2" charset="2"/>
              </a:rPr>
              <a:t>Dimension of the CFD domain : 5.75m x 3m x 4m</a:t>
            </a:r>
          </a:p>
          <a:p>
            <a:pPr marL="342900" indent="-342900" algn="just">
              <a:spcAft>
                <a:spcPts val="200"/>
              </a:spcAft>
            </a:pPr>
            <a:r>
              <a:rPr lang="en-GB" sz="1600" dirty="0">
                <a:sym typeface="Wingdings" pitchFamily="2" charset="2"/>
              </a:rPr>
              <a:t>Grid size : 5cm x 5 cm x 5 cm</a:t>
            </a:r>
          </a:p>
          <a:p>
            <a:pPr marL="342900" indent="-342900" algn="just">
              <a:spcAft>
                <a:spcPts val="200"/>
              </a:spcAft>
            </a:pPr>
            <a:r>
              <a:rPr lang="en-GB" sz="1600" dirty="0">
                <a:sym typeface="Wingdings" pitchFamily="2" charset="2"/>
              </a:rPr>
              <a:t>Wind speed : 0.22 m/s</a:t>
            </a:r>
          </a:p>
          <a:p>
            <a:pPr marL="342900" indent="-342900" algn="just">
              <a:spcAft>
                <a:spcPts val="200"/>
              </a:spcAft>
            </a:pPr>
            <a:r>
              <a:rPr lang="en-GB" sz="1600" dirty="0">
                <a:sym typeface="Wingdings" pitchFamily="2" charset="2"/>
              </a:rPr>
              <a:t>Radiative loss fraction : 0.45 (SFPE)</a:t>
            </a:r>
          </a:p>
        </p:txBody>
      </p:sp>
    </p:spTree>
    <p:extLst>
      <p:ext uri="{BB962C8B-B14F-4D97-AF65-F5344CB8AC3E}">
        <p14:creationId xmlns:p14="http://schemas.microsoft.com/office/powerpoint/2010/main" val="3780999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100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ppt_x</p:attrName>
                                        </p:attrNameLst>
                                      </p:cBhvr>
                                      <p:tavLst>
                                        <p:tav tm="0">
                                          <p:val>
                                            <p:fltVal val="0.5"/>
                                          </p:val>
                                        </p:tav>
                                        <p:tav tm="100000">
                                          <p:val>
                                            <p:strVal val="#ppt_x"/>
                                          </p:val>
                                        </p:tav>
                                      </p:tavLst>
                                    </p:anim>
                                    <p:anim calcmode="lin" valueType="num">
                                      <p:cBhvr>
                                        <p:cTn id="10" dur="500" fill="hold"/>
                                        <p:tgtEl>
                                          <p:spTgt spid="12"/>
                                        </p:tgtEl>
                                        <p:attrNameLst>
                                          <p:attrName>ppt_y</p:attrName>
                                        </p:attrNameLst>
                                      </p:cBhvr>
                                      <p:tavLst>
                                        <p:tav tm="0">
                                          <p:val>
                                            <p:fltVal val="0.5"/>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P spid="15"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1250830" y="467360"/>
            <a:ext cx="10442405" cy="1233424"/>
          </a:xfrm>
        </p:spPr>
        <p:txBody>
          <a:bodyPr/>
          <a:lstStyle/>
          <a:p>
            <a:r>
              <a:rPr lang="en-GB" dirty="0"/>
              <a:t>Calibration of a CFD model using FDS software</a:t>
            </a:r>
          </a:p>
        </p:txBody>
      </p:sp>
      <p:sp>
        <p:nvSpPr>
          <p:cNvPr id="5" name="Title 3"/>
          <p:cNvSpPr txBox="1">
            <a:spLocks/>
          </p:cNvSpPr>
          <p:nvPr/>
        </p:nvSpPr>
        <p:spPr>
          <a:xfrm>
            <a:off x="0" y="113239"/>
            <a:ext cx="12192000" cy="59161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5400" b="1" kern="1200">
                <a:solidFill>
                  <a:schemeClr val="tx1"/>
                </a:solidFill>
                <a:latin typeface="+mj-lt"/>
                <a:ea typeface="+mj-ea"/>
                <a:cs typeface="+mj-cs"/>
              </a:defRPr>
            </a:lvl1pPr>
          </a:lstStyle>
          <a:p>
            <a:r>
              <a:rPr lang="en-GB" sz="3200" dirty="0"/>
              <a:t>3. Experimental tests and CFD calibration</a:t>
            </a:r>
          </a:p>
        </p:txBody>
      </p:sp>
      <p:pic>
        <p:nvPicPr>
          <p:cNvPr id="9" name="Picture 8"/>
          <p:cNvPicPr>
            <a:picLocks noChangeAspect="1"/>
          </p:cNvPicPr>
          <p:nvPr/>
        </p:nvPicPr>
        <p:blipFill>
          <a:blip r:embed="rId2" cstate="print"/>
          <a:srcRect/>
          <a:stretch>
            <a:fillRect/>
          </a:stretch>
        </p:blipFill>
        <p:spPr bwMode="auto">
          <a:xfrm>
            <a:off x="4201666" y="2511920"/>
            <a:ext cx="3788668" cy="2752763"/>
          </a:xfrm>
          <a:prstGeom prst="rect">
            <a:avLst/>
          </a:prstGeom>
          <a:noFill/>
          <a:ln w="9525">
            <a:noFill/>
            <a:miter lim="800000"/>
            <a:headEnd/>
            <a:tailEnd/>
          </a:ln>
        </p:spPr>
      </p:pic>
      <p:pic>
        <p:nvPicPr>
          <p:cNvPr id="10" name="Picture 9"/>
          <p:cNvPicPr>
            <a:picLocks noChangeAspect="1"/>
          </p:cNvPicPr>
          <p:nvPr/>
        </p:nvPicPr>
        <p:blipFill>
          <a:blip r:embed="rId3" cstate="print"/>
          <a:srcRect/>
          <a:stretch>
            <a:fillRect/>
          </a:stretch>
        </p:blipFill>
        <p:spPr bwMode="auto">
          <a:xfrm>
            <a:off x="196730" y="2493998"/>
            <a:ext cx="3816424" cy="2770685"/>
          </a:xfrm>
          <a:prstGeom prst="rect">
            <a:avLst/>
          </a:prstGeom>
          <a:noFill/>
          <a:ln w="9525">
            <a:noFill/>
            <a:miter lim="800000"/>
            <a:headEnd/>
            <a:tailEnd/>
          </a:ln>
        </p:spPr>
      </p:pic>
      <p:pic>
        <p:nvPicPr>
          <p:cNvPr id="16" name="Picture 15"/>
          <p:cNvPicPr/>
          <p:nvPr/>
        </p:nvPicPr>
        <p:blipFill>
          <a:blip r:embed="rId4" cstate="print"/>
          <a:srcRect/>
          <a:stretch>
            <a:fillRect/>
          </a:stretch>
        </p:blipFill>
        <p:spPr bwMode="auto">
          <a:xfrm>
            <a:off x="8178846" y="2518804"/>
            <a:ext cx="3888433" cy="2745880"/>
          </a:xfrm>
          <a:prstGeom prst="rect">
            <a:avLst/>
          </a:prstGeom>
          <a:noFill/>
          <a:ln w="9525">
            <a:noFill/>
            <a:miter lim="800000"/>
            <a:headEnd/>
            <a:tailEnd/>
          </a:ln>
        </p:spPr>
      </p:pic>
      <p:sp>
        <p:nvSpPr>
          <p:cNvPr id="17" name="Text Box 6"/>
          <p:cNvSpPr txBox="1">
            <a:spLocks noChangeArrowheads="1"/>
          </p:cNvSpPr>
          <p:nvPr/>
        </p:nvSpPr>
        <p:spPr bwMode="auto">
          <a:xfrm>
            <a:off x="872106" y="1785337"/>
            <a:ext cx="10491219" cy="523220"/>
          </a:xfrm>
          <a:prstGeom prst="rect">
            <a:avLst/>
          </a:prstGeom>
          <a:noFill/>
          <a:ln w="9525">
            <a:noFill/>
            <a:miter lim="800000"/>
            <a:headEnd/>
            <a:tailEnd/>
          </a:ln>
        </p:spPr>
        <p:txBody>
          <a:bodyPr wrap="square">
            <a:spAutoFit/>
          </a:bodyPr>
          <a:lstStyle/>
          <a:p>
            <a:pPr eaLnBrk="0" hangingPunct="0"/>
            <a:r>
              <a:rPr lang="en-US" sz="2800" u="sng" dirty="0">
                <a:solidFill>
                  <a:schemeClr val="accent2">
                    <a:lumMod val="75000"/>
                  </a:schemeClr>
                </a:solidFill>
              </a:rPr>
              <a:t>Test ULG 06 (D = 1m, Heptane, no column)</a:t>
            </a:r>
          </a:p>
        </p:txBody>
      </p:sp>
    </p:spTree>
    <p:extLst>
      <p:ext uri="{BB962C8B-B14F-4D97-AF65-F5344CB8AC3E}">
        <p14:creationId xmlns:p14="http://schemas.microsoft.com/office/powerpoint/2010/main" val="1296543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100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 calcmode="lin" valueType="num">
                                      <p:cBhvr>
                                        <p:cTn id="9" dur="500" fill="hold"/>
                                        <p:tgtEl>
                                          <p:spTgt spid="17"/>
                                        </p:tgtEl>
                                        <p:attrNameLst>
                                          <p:attrName>ppt_x</p:attrName>
                                        </p:attrNameLst>
                                      </p:cBhvr>
                                      <p:tavLst>
                                        <p:tav tm="0">
                                          <p:val>
                                            <p:fltVal val="0.5"/>
                                          </p:val>
                                        </p:tav>
                                        <p:tav tm="100000">
                                          <p:val>
                                            <p:strVal val="#ppt_x"/>
                                          </p:val>
                                        </p:tav>
                                      </p:tavLst>
                                    </p:anim>
                                    <p:anim calcmode="lin" valueType="num">
                                      <p:cBhvr>
                                        <p:cTn id="10" dur="500" fill="hold"/>
                                        <p:tgtEl>
                                          <p:spTgt spid="1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1250830" y="467360"/>
            <a:ext cx="10442405" cy="1233424"/>
          </a:xfrm>
        </p:spPr>
        <p:txBody>
          <a:bodyPr/>
          <a:lstStyle/>
          <a:p>
            <a:r>
              <a:rPr lang="en-GB" dirty="0"/>
              <a:t>Calibration of a CFD model using FDS software</a:t>
            </a:r>
          </a:p>
        </p:txBody>
      </p:sp>
      <p:sp>
        <p:nvSpPr>
          <p:cNvPr id="5" name="Title 3"/>
          <p:cNvSpPr txBox="1">
            <a:spLocks/>
          </p:cNvSpPr>
          <p:nvPr/>
        </p:nvSpPr>
        <p:spPr>
          <a:xfrm>
            <a:off x="0" y="113239"/>
            <a:ext cx="12192000" cy="59161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5400" b="1" kern="1200">
                <a:solidFill>
                  <a:schemeClr val="tx1"/>
                </a:solidFill>
                <a:latin typeface="+mj-lt"/>
                <a:ea typeface="+mj-ea"/>
                <a:cs typeface="+mj-cs"/>
              </a:defRPr>
            </a:lvl1pPr>
          </a:lstStyle>
          <a:p>
            <a:r>
              <a:rPr lang="en-GB" sz="3200" dirty="0"/>
              <a:t>3. Experimental tests and CFD calibration</a:t>
            </a:r>
          </a:p>
        </p:txBody>
      </p:sp>
      <p:sp>
        <p:nvSpPr>
          <p:cNvPr id="14" name="Text Box 6"/>
          <p:cNvSpPr txBox="1">
            <a:spLocks noChangeArrowheads="1"/>
          </p:cNvSpPr>
          <p:nvPr/>
        </p:nvSpPr>
        <p:spPr bwMode="auto">
          <a:xfrm>
            <a:off x="872106" y="1785337"/>
            <a:ext cx="10491219" cy="523220"/>
          </a:xfrm>
          <a:prstGeom prst="rect">
            <a:avLst/>
          </a:prstGeom>
          <a:noFill/>
          <a:ln w="9525">
            <a:noFill/>
            <a:miter lim="800000"/>
            <a:headEnd/>
            <a:tailEnd/>
          </a:ln>
        </p:spPr>
        <p:txBody>
          <a:bodyPr wrap="square">
            <a:spAutoFit/>
          </a:bodyPr>
          <a:lstStyle/>
          <a:p>
            <a:pPr eaLnBrk="0" hangingPunct="0"/>
            <a:r>
              <a:rPr lang="en-US" sz="2800" u="sng" dirty="0">
                <a:solidFill>
                  <a:schemeClr val="accent2">
                    <a:lumMod val="75000"/>
                  </a:schemeClr>
                </a:solidFill>
              </a:rPr>
              <a:t>Test Ulster O29 (D = 0.7m, Diesel, with ceiling at 3.5m)</a:t>
            </a:r>
          </a:p>
        </p:txBody>
      </p:sp>
      <p:graphicFrame>
        <p:nvGraphicFramePr>
          <p:cNvPr id="16" name="Table 15"/>
          <p:cNvGraphicFramePr>
            <a:graphicFrameLocks noGrp="1"/>
          </p:cNvGraphicFramePr>
          <p:nvPr>
            <p:extLst>
              <p:ext uri="{D42A27DB-BD31-4B8C-83A1-F6EECF244321}">
                <p14:modId xmlns:p14="http://schemas.microsoft.com/office/powerpoint/2010/main" val="1149073388"/>
              </p:ext>
            </p:extLst>
          </p:nvPr>
        </p:nvGraphicFramePr>
        <p:xfrm>
          <a:off x="251520" y="2636912"/>
          <a:ext cx="7960942" cy="1800200"/>
        </p:xfrm>
        <a:graphic>
          <a:graphicData uri="http://schemas.openxmlformats.org/drawingml/2006/table">
            <a:tbl>
              <a:tblPr firstRow="1" firstCol="1" bandRow="1">
                <a:tableStyleId>{5C22544A-7EE6-4342-B048-85BDC9FD1C3A}</a:tableStyleId>
              </a:tblPr>
              <a:tblGrid>
                <a:gridCol w="3980471">
                  <a:extLst>
                    <a:ext uri="{9D8B030D-6E8A-4147-A177-3AD203B41FA5}">
                      <a16:colId xmlns:a16="http://schemas.microsoft.com/office/drawing/2014/main" val="20000"/>
                    </a:ext>
                  </a:extLst>
                </a:gridCol>
                <a:gridCol w="3980471">
                  <a:extLst>
                    <a:ext uri="{9D8B030D-6E8A-4147-A177-3AD203B41FA5}">
                      <a16:colId xmlns:a16="http://schemas.microsoft.com/office/drawing/2014/main" val="20001"/>
                    </a:ext>
                  </a:extLst>
                </a:gridCol>
              </a:tblGrid>
              <a:tr h="360040">
                <a:tc>
                  <a:txBody>
                    <a:bodyPr/>
                    <a:lstStyle/>
                    <a:p>
                      <a:pPr algn="ctr">
                        <a:spcAft>
                          <a:spcPts val="0"/>
                        </a:spcAft>
                      </a:pPr>
                      <a:r>
                        <a:rPr lang="en-GB" sz="1800" dirty="0">
                          <a:solidFill>
                            <a:schemeClr val="bg2">
                              <a:lumMod val="50000"/>
                            </a:schemeClr>
                          </a:solidFill>
                          <a:effectLst/>
                        </a:rPr>
                        <a:t>Fuel density ρ</a:t>
                      </a:r>
                      <a:endParaRPr lang="en-GB" sz="1800" dirty="0">
                        <a:solidFill>
                          <a:schemeClr val="bg2">
                            <a:lumMod val="50000"/>
                          </a:schemeClr>
                        </a:solidFill>
                        <a:effectLst/>
                        <a:latin typeface="Times New Roman" panose="02020603050405020304" pitchFamily="18" charset="0"/>
                        <a:ea typeface="Times New Roman" panose="02020603050405020304" pitchFamily="18" charset="0"/>
                      </a:endParaRPr>
                    </a:p>
                  </a:txBody>
                  <a:tcPr marL="71755" marR="71755" marT="0" marB="0"/>
                </a:tc>
                <a:tc>
                  <a:txBody>
                    <a:bodyPr/>
                    <a:lstStyle/>
                    <a:p>
                      <a:pPr algn="ctr">
                        <a:spcAft>
                          <a:spcPts val="0"/>
                        </a:spcAft>
                      </a:pPr>
                      <a:r>
                        <a:rPr lang="en-GB" sz="1800" dirty="0">
                          <a:solidFill>
                            <a:schemeClr val="tx1"/>
                          </a:solidFill>
                          <a:effectLst/>
                        </a:rPr>
                        <a:t>823 kg/m</a:t>
                      </a:r>
                      <a:r>
                        <a:rPr lang="en-GB" sz="1800" baseline="30000" dirty="0">
                          <a:solidFill>
                            <a:schemeClr val="tx1"/>
                          </a:solidFill>
                          <a:effectLst/>
                        </a:rPr>
                        <a:t>3</a:t>
                      </a:r>
                      <a:endParaRPr lang="en-GB" sz="1800" dirty="0">
                        <a:solidFill>
                          <a:schemeClr val="tx1"/>
                        </a:solidFill>
                        <a:effectLst/>
                        <a:latin typeface="Times New Roman" panose="02020603050405020304" pitchFamily="18" charset="0"/>
                        <a:ea typeface="Times New Roman" panose="02020603050405020304" pitchFamily="18" charset="0"/>
                      </a:endParaRPr>
                    </a:p>
                  </a:txBody>
                  <a:tcPr marL="71755" marR="71755" marT="0" marB="0">
                    <a:noFill/>
                  </a:tcPr>
                </a:tc>
                <a:extLst>
                  <a:ext uri="{0D108BD9-81ED-4DB2-BD59-A6C34878D82A}">
                    <a16:rowId xmlns:a16="http://schemas.microsoft.com/office/drawing/2014/main" val="10002"/>
                  </a:ext>
                </a:extLst>
              </a:tr>
              <a:tr h="360040">
                <a:tc>
                  <a:txBody>
                    <a:bodyPr/>
                    <a:lstStyle/>
                    <a:p>
                      <a:pPr algn="ctr">
                        <a:spcAft>
                          <a:spcPts val="0"/>
                        </a:spcAft>
                      </a:pPr>
                      <a:r>
                        <a:rPr lang="en-GB" sz="1800" dirty="0">
                          <a:solidFill>
                            <a:schemeClr val="bg2">
                              <a:lumMod val="50000"/>
                            </a:schemeClr>
                          </a:solidFill>
                          <a:effectLst/>
                        </a:rPr>
                        <a:t>Soot yield </a:t>
                      </a:r>
                      <a:r>
                        <a:rPr lang="en-GB" sz="1800" dirty="0" err="1">
                          <a:solidFill>
                            <a:schemeClr val="bg2">
                              <a:lumMod val="50000"/>
                            </a:schemeClr>
                          </a:solidFill>
                          <a:effectLst/>
                        </a:rPr>
                        <a:t>y</a:t>
                      </a:r>
                      <a:r>
                        <a:rPr lang="en-GB" sz="1800" baseline="-25000" dirty="0" err="1">
                          <a:solidFill>
                            <a:schemeClr val="bg2">
                              <a:lumMod val="50000"/>
                            </a:schemeClr>
                          </a:solidFill>
                          <a:effectLst/>
                        </a:rPr>
                        <a:t>soot</a:t>
                      </a:r>
                      <a:endParaRPr lang="en-GB" sz="1800" dirty="0">
                        <a:solidFill>
                          <a:schemeClr val="bg2">
                            <a:lumMod val="50000"/>
                          </a:schemeClr>
                        </a:solidFill>
                        <a:effectLst/>
                        <a:latin typeface="Times New Roman" panose="02020603050405020304" pitchFamily="18" charset="0"/>
                        <a:ea typeface="Times New Roman" panose="02020603050405020304" pitchFamily="18" charset="0"/>
                      </a:endParaRPr>
                    </a:p>
                  </a:txBody>
                  <a:tcPr marL="71755" marR="71755" marT="0" marB="0"/>
                </a:tc>
                <a:tc>
                  <a:txBody>
                    <a:bodyPr/>
                    <a:lstStyle/>
                    <a:p>
                      <a:pPr algn="ctr">
                        <a:spcAft>
                          <a:spcPts val="0"/>
                        </a:spcAft>
                      </a:pPr>
                      <a:r>
                        <a:rPr lang="en-GB" sz="1800" b="1" dirty="0">
                          <a:effectLst/>
                        </a:rPr>
                        <a:t>0.10</a:t>
                      </a:r>
                      <a:endParaRPr lang="en-GB" sz="1800" b="1" dirty="0">
                        <a:effectLst/>
                        <a:latin typeface="Times New Roman" panose="02020603050405020304" pitchFamily="18" charset="0"/>
                        <a:ea typeface="Times New Roman" panose="02020603050405020304" pitchFamily="18" charset="0"/>
                      </a:endParaRPr>
                    </a:p>
                  </a:txBody>
                  <a:tcPr marL="71755" marR="71755" marT="0" marB="0"/>
                </a:tc>
                <a:extLst>
                  <a:ext uri="{0D108BD9-81ED-4DB2-BD59-A6C34878D82A}">
                    <a16:rowId xmlns:a16="http://schemas.microsoft.com/office/drawing/2014/main" val="10003"/>
                  </a:ext>
                </a:extLst>
              </a:tr>
              <a:tr h="360040">
                <a:tc>
                  <a:txBody>
                    <a:bodyPr/>
                    <a:lstStyle/>
                    <a:p>
                      <a:pPr algn="ctr">
                        <a:spcAft>
                          <a:spcPts val="0"/>
                        </a:spcAft>
                      </a:pPr>
                      <a:r>
                        <a:rPr lang="en-GB" sz="1800" dirty="0">
                          <a:solidFill>
                            <a:schemeClr val="bg2">
                              <a:lumMod val="50000"/>
                            </a:schemeClr>
                          </a:solidFill>
                          <a:effectLst/>
                        </a:rPr>
                        <a:t>Ideal heat of combustion ∆</a:t>
                      </a:r>
                      <a:r>
                        <a:rPr lang="en-GB" sz="1800" dirty="0" err="1">
                          <a:solidFill>
                            <a:schemeClr val="bg2">
                              <a:lumMod val="50000"/>
                            </a:schemeClr>
                          </a:solidFill>
                          <a:effectLst/>
                        </a:rPr>
                        <a:t>H</a:t>
                      </a:r>
                      <a:r>
                        <a:rPr lang="en-GB" sz="1800" baseline="-25000" dirty="0" err="1">
                          <a:solidFill>
                            <a:schemeClr val="bg2">
                              <a:lumMod val="50000"/>
                            </a:schemeClr>
                          </a:solidFill>
                          <a:effectLst/>
                        </a:rPr>
                        <a:t>c,ideal</a:t>
                      </a:r>
                      <a:endParaRPr lang="en-GB" sz="1800" dirty="0">
                        <a:solidFill>
                          <a:schemeClr val="bg2">
                            <a:lumMod val="50000"/>
                          </a:schemeClr>
                        </a:solidFill>
                        <a:effectLst/>
                        <a:latin typeface="Times New Roman" panose="02020603050405020304" pitchFamily="18" charset="0"/>
                        <a:ea typeface="Times New Roman" panose="02020603050405020304" pitchFamily="18" charset="0"/>
                      </a:endParaRPr>
                    </a:p>
                  </a:txBody>
                  <a:tcPr marL="71755" marR="71755" marT="0" marB="0"/>
                </a:tc>
                <a:tc>
                  <a:txBody>
                    <a:bodyPr/>
                    <a:lstStyle/>
                    <a:p>
                      <a:pPr algn="ctr">
                        <a:spcAft>
                          <a:spcPts val="0"/>
                        </a:spcAft>
                      </a:pPr>
                      <a:r>
                        <a:rPr lang="en-GB" sz="1800" b="1" dirty="0">
                          <a:effectLst/>
                        </a:rPr>
                        <a:t>44000 kJ/kg</a:t>
                      </a:r>
                      <a:endParaRPr lang="en-GB" sz="1800" b="1" dirty="0">
                        <a:effectLst/>
                        <a:latin typeface="Times New Roman" panose="02020603050405020304" pitchFamily="18" charset="0"/>
                        <a:ea typeface="Times New Roman" panose="02020603050405020304" pitchFamily="18" charset="0"/>
                      </a:endParaRPr>
                    </a:p>
                  </a:txBody>
                  <a:tcPr marL="71755" marR="71755" marT="0" marB="0"/>
                </a:tc>
                <a:extLst>
                  <a:ext uri="{0D108BD9-81ED-4DB2-BD59-A6C34878D82A}">
                    <a16:rowId xmlns:a16="http://schemas.microsoft.com/office/drawing/2014/main" val="10004"/>
                  </a:ext>
                </a:extLst>
              </a:tr>
              <a:tr h="360040">
                <a:tc>
                  <a:txBody>
                    <a:bodyPr/>
                    <a:lstStyle/>
                    <a:p>
                      <a:pPr algn="ctr">
                        <a:spcAft>
                          <a:spcPts val="0"/>
                        </a:spcAft>
                      </a:pPr>
                      <a:r>
                        <a:rPr lang="en-GB" sz="1800" dirty="0">
                          <a:solidFill>
                            <a:schemeClr val="bg2">
                              <a:lumMod val="50000"/>
                            </a:schemeClr>
                          </a:solidFill>
                          <a:effectLst/>
                        </a:rPr>
                        <a:t>Heat of combustion ∆</a:t>
                      </a:r>
                      <a:r>
                        <a:rPr lang="en-GB" sz="1800" dirty="0" err="1">
                          <a:solidFill>
                            <a:schemeClr val="bg2">
                              <a:lumMod val="50000"/>
                            </a:schemeClr>
                          </a:solidFill>
                          <a:effectLst/>
                        </a:rPr>
                        <a:t>H</a:t>
                      </a:r>
                      <a:r>
                        <a:rPr lang="en-GB" sz="1800" baseline="-25000" dirty="0" err="1">
                          <a:solidFill>
                            <a:schemeClr val="bg2">
                              <a:lumMod val="50000"/>
                            </a:schemeClr>
                          </a:solidFill>
                          <a:effectLst/>
                        </a:rPr>
                        <a:t>c</a:t>
                      </a:r>
                      <a:endParaRPr lang="en-GB" sz="1800" dirty="0">
                        <a:solidFill>
                          <a:schemeClr val="bg2">
                            <a:lumMod val="50000"/>
                          </a:schemeClr>
                        </a:solidFill>
                        <a:effectLst/>
                        <a:latin typeface="Times New Roman" panose="02020603050405020304" pitchFamily="18" charset="0"/>
                        <a:ea typeface="Times New Roman" panose="02020603050405020304" pitchFamily="18" charset="0"/>
                      </a:endParaRPr>
                    </a:p>
                  </a:txBody>
                  <a:tcPr marL="71755" marR="71755" marT="0" marB="0"/>
                </a:tc>
                <a:tc>
                  <a:txBody>
                    <a:bodyPr/>
                    <a:lstStyle/>
                    <a:p>
                      <a:pPr algn="ctr">
                        <a:spcAft>
                          <a:spcPts val="0"/>
                        </a:spcAft>
                      </a:pPr>
                      <a:r>
                        <a:rPr lang="en-GB" sz="1800" b="1" dirty="0">
                          <a:effectLst/>
                        </a:rPr>
                        <a:t>41200 kJ/kg</a:t>
                      </a:r>
                      <a:endParaRPr lang="en-GB" sz="1800" b="1" dirty="0">
                        <a:effectLst/>
                        <a:latin typeface="Times New Roman" panose="02020603050405020304" pitchFamily="18" charset="0"/>
                        <a:ea typeface="Times New Roman" panose="02020603050405020304" pitchFamily="18" charset="0"/>
                      </a:endParaRPr>
                    </a:p>
                  </a:txBody>
                  <a:tcPr marL="71755" marR="71755" marT="0" marB="0"/>
                </a:tc>
                <a:extLst>
                  <a:ext uri="{0D108BD9-81ED-4DB2-BD59-A6C34878D82A}">
                    <a16:rowId xmlns:a16="http://schemas.microsoft.com/office/drawing/2014/main" val="10005"/>
                  </a:ext>
                </a:extLst>
              </a:tr>
              <a:tr h="3600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kern="1200" dirty="0">
                          <a:solidFill>
                            <a:schemeClr val="bg2">
                              <a:lumMod val="50000"/>
                            </a:schemeClr>
                          </a:solidFill>
                          <a:effectLst/>
                          <a:latin typeface="+mn-lt"/>
                          <a:ea typeface="+mn-ea"/>
                          <a:cs typeface="+mn-cs"/>
                        </a:rPr>
                        <a:t>RHR  computed with </a:t>
                      </a:r>
                      <a:r>
                        <a:rPr lang="en-GB" sz="1800" dirty="0">
                          <a:solidFill>
                            <a:schemeClr val="bg2">
                              <a:lumMod val="50000"/>
                            </a:schemeClr>
                          </a:solidFill>
                          <a:effectLst/>
                        </a:rPr>
                        <a:t>∆</a:t>
                      </a:r>
                      <a:r>
                        <a:rPr lang="en-GB" sz="1800" dirty="0" err="1">
                          <a:solidFill>
                            <a:schemeClr val="bg2">
                              <a:lumMod val="50000"/>
                            </a:schemeClr>
                          </a:solidFill>
                          <a:effectLst/>
                        </a:rPr>
                        <a:t>H</a:t>
                      </a:r>
                      <a:r>
                        <a:rPr lang="en-GB" sz="1800" baseline="-25000" dirty="0" err="1">
                          <a:solidFill>
                            <a:schemeClr val="bg2">
                              <a:lumMod val="50000"/>
                            </a:schemeClr>
                          </a:solidFill>
                          <a:effectLst/>
                        </a:rPr>
                        <a:t>c,ideal</a:t>
                      </a:r>
                      <a:endParaRPr lang="en-GB" sz="1800" dirty="0">
                        <a:solidFill>
                          <a:schemeClr val="bg2">
                            <a:lumMod val="50000"/>
                          </a:schemeClr>
                        </a:solidFill>
                        <a:effectLst/>
                        <a:latin typeface="Times New Roman" panose="02020603050405020304" pitchFamily="18" charset="0"/>
                        <a:ea typeface="Times New Roman" panose="02020603050405020304" pitchFamily="18" charset="0"/>
                      </a:endParaRPr>
                    </a:p>
                  </a:txBody>
                  <a:tcPr marL="71755" marR="71755" marT="0" marB="0"/>
                </a:tc>
                <a:tc>
                  <a:txBody>
                    <a:bodyPr/>
                    <a:lstStyle/>
                    <a:p>
                      <a:pPr algn="ctr">
                        <a:spcAft>
                          <a:spcPts val="0"/>
                        </a:spcAft>
                      </a:pPr>
                      <a:r>
                        <a:rPr lang="en-GB" sz="1800" b="1" kern="1200" dirty="0">
                          <a:solidFill>
                            <a:schemeClr val="dk1"/>
                          </a:solidFill>
                          <a:effectLst/>
                          <a:latin typeface="+mn-lt"/>
                          <a:ea typeface="+mn-ea"/>
                          <a:cs typeface="+mn-cs"/>
                        </a:rPr>
                        <a:t>491.5 kW (1277.1 kW/m</a:t>
                      </a:r>
                      <a:r>
                        <a:rPr lang="en-GB" sz="1800" b="1" kern="1200" baseline="30000" dirty="0">
                          <a:solidFill>
                            <a:schemeClr val="dk1"/>
                          </a:solidFill>
                          <a:effectLst/>
                          <a:latin typeface="+mn-lt"/>
                          <a:ea typeface="+mn-ea"/>
                          <a:cs typeface="+mn-cs"/>
                        </a:rPr>
                        <a:t>2</a:t>
                      </a:r>
                      <a:r>
                        <a:rPr lang="en-GB" sz="1800" b="1" kern="1200" dirty="0">
                          <a:solidFill>
                            <a:schemeClr val="dk1"/>
                          </a:solidFill>
                          <a:effectLst/>
                          <a:latin typeface="+mn-lt"/>
                          <a:ea typeface="+mn-ea"/>
                          <a:cs typeface="+mn-cs"/>
                        </a:rPr>
                        <a:t>)</a:t>
                      </a:r>
                    </a:p>
                  </a:txBody>
                  <a:tcPr marL="71755" marR="71755" marT="0" marB="0"/>
                </a:tc>
                <a:extLst>
                  <a:ext uri="{0D108BD9-81ED-4DB2-BD59-A6C34878D82A}">
                    <a16:rowId xmlns:a16="http://schemas.microsoft.com/office/drawing/2014/main" val="10006"/>
                  </a:ext>
                </a:extLst>
              </a:tr>
            </a:tbl>
          </a:graphicData>
        </a:graphic>
      </p:graphicFrame>
      <p:sp>
        <p:nvSpPr>
          <p:cNvPr id="17" name="Rectangle 3"/>
          <p:cNvSpPr txBox="1">
            <a:spLocks noChangeArrowheads="1"/>
          </p:cNvSpPr>
          <p:nvPr/>
        </p:nvSpPr>
        <p:spPr>
          <a:xfrm>
            <a:off x="422604" y="4572265"/>
            <a:ext cx="5695111" cy="1827897"/>
          </a:xfrm>
          <a:prstGeom prst="rect">
            <a:avLst/>
          </a:prstGeom>
        </p:spPr>
        <p:txBody>
          <a:bodyPr vert="horz" lIns="91440" tIns="45720" rIns="91440" bIns="45720" rtlCol="0">
            <a:normAutofit/>
          </a:bodyPr>
          <a:lstStyle>
            <a:lvl1pPr marL="274320" indent="-228600" algn="l" defTabSz="914400" rtl="0" eaLnBrk="1" latinLnBrk="0" hangingPunct="1">
              <a:lnSpc>
                <a:spcPct val="90000"/>
              </a:lnSpc>
              <a:spcBef>
                <a:spcPts val="1800"/>
              </a:spcBef>
              <a:buSzPct val="100000"/>
              <a:buFont typeface="Arial" pitchFamily="34" charset="0"/>
              <a:buChar char="▪"/>
              <a:defRPr sz="2000" kern="1200">
                <a:solidFill>
                  <a:schemeClr val="tx1">
                    <a:lumMod val="90000"/>
                    <a:lumOff val="10000"/>
                  </a:schemeClr>
                </a:solidFill>
                <a:latin typeface="+mn-lt"/>
                <a:ea typeface="+mn-ea"/>
                <a:cs typeface="+mn-cs"/>
              </a:defRPr>
            </a:lvl1pPr>
            <a:lvl2pPr marL="594360" indent="-228600" algn="l" defTabSz="914400" rtl="0" eaLnBrk="1" latinLnBrk="0" hangingPunct="1">
              <a:lnSpc>
                <a:spcPct val="90000"/>
              </a:lnSpc>
              <a:spcBef>
                <a:spcPts val="1000"/>
              </a:spcBef>
              <a:buSzPct val="100000"/>
              <a:buFont typeface="Arial" pitchFamily="34" charset="0"/>
              <a:buChar char="▪"/>
              <a:defRPr sz="1800" kern="1200">
                <a:solidFill>
                  <a:schemeClr val="tx1">
                    <a:lumMod val="90000"/>
                    <a:lumOff val="10000"/>
                  </a:schemeClr>
                </a:solidFill>
                <a:latin typeface="+mn-lt"/>
                <a:ea typeface="+mn-ea"/>
                <a:cs typeface="+mn-cs"/>
              </a:defRPr>
            </a:lvl2pPr>
            <a:lvl3pPr marL="914400" indent="-228600" algn="l" defTabSz="914400" rtl="0" eaLnBrk="1" latinLnBrk="0" hangingPunct="1">
              <a:lnSpc>
                <a:spcPct val="90000"/>
              </a:lnSpc>
              <a:spcBef>
                <a:spcPts val="800"/>
              </a:spcBef>
              <a:buSzPct val="100000"/>
              <a:buFont typeface="Arial" pitchFamily="34" charset="0"/>
              <a:buChar char="▪"/>
              <a:defRPr sz="1600" kern="1200">
                <a:solidFill>
                  <a:schemeClr val="tx1">
                    <a:lumMod val="90000"/>
                    <a:lumOff val="10000"/>
                  </a:schemeClr>
                </a:solidFill>
                <a:latin typeface="+mn-lt"/>
                <a:ea typeface="+mn-ea"/>
                <a:cs typeface="+mn-cs"/>
              </a:defRPr>
            </a:lvl3pPr>
            <a:lvl4pPr marL="1234440" indent="-228600" algn="l" defTabSz="914400" rtl="0" eaLnBrk="1" latinLnBrk="0" hangingPunct="1">
              <a:lnSpc>
                <a:spcPct val="90000"/>
              </a:lnSpc>
              <a:spcBef>
                <a:spcPts val="800"/>
              </a:spcBef>
              <a:buSzPct val="100000"/>
              <a:buFont typeface="Arial" pitchFamily="34" charset="0"/>
              <a:buChar char="▪"/>
              <a:defRPr sz="1400" kern="1200">
                <a:solidFill>
                  <a:schemeClr val="tx1">
                    <a:lumMod val="90000"/>
                    <a:lumOff val="10000"/>
                  </a:schemeClr>
                </a:solidFill>
                <a:latin typeface="+mn-lt"/>
                <a:ea typeface="+mn-ea"/>
                <a:cs typeface="+mn-cs"/>
              </a:defRPr>
            </a:lvl4pPr>
            <a:lvl5pPr marL="1554480" indent="-228600" algn="l" defTabSz="914400" rtl="0" eaLnBrk="1" latinLnBrk="0" hangingPunct="1">
              <a:lnSpc>
                <a:spcPct val="90000"/>
              </a:lnSpc>
              <a:spcBef>
                <a:spcPts val="800"/>
              </a:spcBef>
              <a:buSzPct val="100000"/>
              <a:buFont typeface="Arial" pitchFamily="34" charset="0"/>
              <a:buChar char="▪"/>
              <a:defRPr sz="1400" kern="1200">
                <a:solidFill>
                  <a:schemeClr val="tx1">
                    <a:lumMod val="90000"/>
                    <a:lumOff val="10000"/>
                  </a:schemeClr>
                </a:solidFill>
                <a:latin typeface="+mn-lt"/>
                <a:ea typeface="+mn-ea"/>
                <a:cs typeface="+mn-cs"/>
              </a:defRPr>
            </a:lvl5pPr>
            <a:lvl6pPr marL="187452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6pPr>
            <a:lvl7pPr marL="219456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7pPr>
            <a:lvl8pPr marL="251460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8pPr>
            <a:lvl9pPr marL="283464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9pPr>
          </a:lstStyle>
          <a:p>
            <a:pPr marL="342900" indent="-342900" algn="just">
              <a:spcAft>
                <a:spcPts val="200"/>
              </a:spcAft>
            </a:pPr>
            <a:r>
              <a:rPr lang="en-GB" sz="1600" dirty="0">
                <a:sym typeface="Wingdings" pitchFamily="2" charset="2"/>
              </a:rPr>
              <a:t>Dimension of the CFD domain : 7m x 7m x 3.5m</a:t>
            </a:r>
          </a:p>
          <a:p>
            <a:pPr marL="342900" indent="-342900" algn="just">
              <a:spcAft>
                <a:spcPts val="200"/>
              </a:spcAft>
            </a:pPr>
            <a:r>
              <a:rPr lang="en-GB" sz="1600" dirty="0">
                <a:sym typeface="Wingdings" pitchFamily="2" charset="2"/>
              </a:rPr>
              <a:t>Grid size : 5cm x 5 cm x 5 cm</a:t>
            </a:r>
          </a:p>
          <a:p>
            <a:pPr marL="342900" indent="-342900" algn="just">
              <a:spcAft>
                <a:spcPts val="200"/>
              </a:spcAft>
            </a:pPr>
            <a:r>
              <a:rPr lang="en-GB" sz="1600" dirty="0">
                <a:sym typeface="Wingdings" pitchFamily="2" charset="2"/>
              </a:rPr>
              <a:t>Wind speed : 0.76 m/s</a:t>
            </a:r>
          </a:p>
          <a:p>
            <a:pPr marL="342900" indent="-342900" algn="just">
              <a:spcAft>
                <a:spcPts val="200"/>
              </a:spcAft>
            </a:pPr>
            <a:r>
              <a:rPr lang="en-GB" sz="1600" dirty="0">
                <a:sym typeface="Wingdings" pitchFamily="2" charset="2"/>
              </a:rPr>
              <a:t>Radiative loss fraction : 0.45 (SFPE)</a:t>
            </a:r>
          </a:p>
        </p:txBody>
      </p:sp>
      <p:pic>
        <p:nvPicPr>
          <p:cNvPr id="18" name="Picture 217" descr="DSCF8420.JPG"/>
          <p:cNvPicPr>
            <a:picLocks noChangeAspect="1"/>
          </p:cNvPicPr>
          <p:nvPr/>
        </p:nvPicPr>
        <p:blipFill>
          <a:blip r:embed="rId2" cstate="print"/>
          <a:stretch>
            <a:fillRect/>
          </a:stretch>
        </p:blipFill>
        <p:spPr>
          <a:xfrm>
            <a:off x="8766228" y="2438371"/>
            <a:ext cx="2955582" cy="3945295"/>
          </a:xfrm>
          <a:prstGeom prst="rect">
            <a:avLst/>
          </a:prstGeom>
        </p:spPr>
      </p:pic>
    </p:spTree>
    <p:extLst>
      <p:ext uri="{BB962C8B-B14F-4D97-AF65-F5344CB8AC3E}">
        <p14:creationId xmlns:p14="http://schemas.microsoft.com/office/powerpoint/2010/main" val="3126045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100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 calcmode="lin" valueType="num">
                                      <p:cBhvr>
                                        <p:cTn id="9" dur="500" fill="hold"/>
                                        <p:tgtEl>
                                          <p:spTgt spid="14"/>
                                        </p:tgtEl>
                                        <p:attrNameLst>
                                          <p:attrName>ppt_x</p:attrName>
                                        </p:attrNameLst>
                                      </p:cBhvr>
                                      <p:tavLst>
                                        <p:tav tm="0">
                                          <p:val>
                                            <p:fltVal val="0.5"/>
                                          </p:val>
                                        </p:tav>
                                        <p:tav tm="100000">
                                          <p:val>
                                            <p:strVal val="#ppt_x"/>
                                          </p:val>
                                        </p:tav>
                                      </p:tavLst>
                                    </p:anim>
                                    <p:anim calcmode="lin" valueType="num">
                                      <p:cBhvr>
                                        <p:cTn id="10" dur="500" fill="hold"/>
                                        <p:tgtEl>
                                          <p:spTgt spid="14"/>
                                        </p:tgtEl>
                                        <p:attrNameLst>
                                          <p:attrName>ppt_y</p:attrName>
                                        </p:attrNameLst>
                                      </p:cBhvr>
                                      <p:tavLst>
                                        <p:tav tm="0">
                                          <p:val>
                                            <p:fltVal val="0.5"/>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utoUpdateAnimBg="0"/>
      <p:bldP spid="17"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1250830" y="467360"/>
            <a:ext cx="10442405" cy="1233424"/>
          </a:xfrm>
        </p:spPr>
        <p:txBody>
          <a:bodyPr/>
          <a:lstStyle/>
          <a:p>
            <a:r>
              <a:rPr lang="en-GB" dirty="0"/>
              <a:t>Calibration of a CFD model using FDS software</a:t>
            </a:r>
          </a:p>
        </p:txBody>
      </p:sp>
      <p:sp>
        <p:nvSpPr>
          <p:cNvPr id="5" name="Title 3"/>
          <p:cNvSpPr txBox="1">
            <a:spLocks/>
          </p:cNvSpPr>
          <p:nvPr/>
        </p:nvSpPr>
        <p:spPr>
          <a:xfrm>
            <a:off x="0" y="113239"/>
            <a:ext cx="12192000" cy="59161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5400" b="1" kern="1200">
                <a:solidFill>
                  <a:schemeClr val="tx1"/>
                </a:solidFill>
                <a:latin typeface="+mj-lt"/>
                <a:ea typeface="+mj-ea"/>
                <a:cs typeface="+mj-cs"/>
              </a:defRPr>
            </a:lvl1pPr>
          </a:lstStyle>
          <a:p>
            <a:r>
              <a:rPr lang="en-GB" sz="3200" dirty="0"/>
              <a:t>3. Experimental tests and CFD calibration</a:t>
            </a:r>
          </a:p>
        </p:txBody>
      </p:sp>
      <p:sp>
        <p:nvSpPr>
          <p:cNvPr id="17" name="Text Box 6"/>
          <p:cNvSpPr txBox="1">
            <a:spLocks noChangeArrowheads="1"/>
          </p:cNvSpPr>
          <p:nvPr/>
        </p:nvSpPr>
        <p:spPr bwMode="auto">
          <a:xfrm>
            <a:off x="872106" y="1785337"/>
            <a:ext cx="10491219" cy="523220"/>
          </a:xfrm>
          <a:prstGeom prst="rect">
            <a:avLst/>
          </a:prstGeom>
          <a:noFill/>
          <a:ln w="9525">
            <a:noFill/>
            <a:miter lim="800000"/>
            <a:headEnd/>
            <a:tailEnd/>
          </a:ln>
        </p:spPr>
        <p:txBody>
          <a:bodyPr wrap="square">
            <a:spAutoFit/>
          </a:bodyPr>
          <a:lstStyle/>
          <a:p>
            <a:pPr eaLnBrk="0" hangingPunct="0"/>
            <a:r>
              <a:rPr lang="en-US" sz="2800" u="sng" dirty="0">
                <a:solidFill>
                  <a:schemeClr val="accent2">
                    <a:lumMod val="75000"/>
                  </a:schemeClr>
                </a:solidFill>
              </a:rPr>
              <a:t>Test Ulster O29 (D = 0.7m, Diesel, with ceiling at 3.5m)</a:t>
            </a:r>
          </a:p>
        </p:txBody>
      </p:sp>
      <p:graphicFrame>
        <p:nvGraphicFramePr>
          <p:cNvPr id="11" name="Tabella 4"/>
          <p:cNvGraphicFramePr>
            <a:graphicFrameLocks noGrp="1"/>
          </p:cNvGraphicFramePr>
          <p:nvPr>
            <p:extLst>
              <p:ext uri="{D42A27DB-BD31-4B8C-83A1-F6EECF244321}">
                <p14:modId xmlns:p14="http://schemas.microsoft.com/office/powerpoint/2010/main" val="1460314890"/>
              </p:ext>
            </p:extLst>
          </p:nvPr>
        </p:nvGraphicFramePr>
        <p:xfrm>
          <a:off x="302408" y="5270526"/>
          <a:ext cx="8229600" cy="975360"/>
        </p:xfrm>
        <a:graphic>
          <a:graphicData uri="http://schemas.openxmlformats.org/drawingml/2006/table">
            <a:tbl>
              <a:tblPr firstRow="1" firstCol="1" bandRow="1">
                <a:tableStyleId>{5C22544A-7EE6-4342-B048-85BDC9FD1C3A}</a:tableStyleId>
              </a:tblPr>
              <a:tblGrid>
                <a:gridCol w="2057400">
                  <a:extLst>
                    <a:ext uri="{9D8B030D-6E8A-4147-A177-3AD203B41FA5}">
                      <a16:colId xmlns:a16="http://schemas.microsoft.com/office/drawing/2014/main" val="20000"/>
                    </a:ext>
                  </a:extLst>
                </a:gridCol>
                <a:gridCol w="2228405">
                  <a:extLst>
                    <a:ext uri="{9D8B030D-6E8A-4147-A177-3AD203B41FA5}">
                      <a16:colId xmlns:a16="http://schemas.microsoft.com/office/drawing/2014/main" val="20001"/>
                    </a:ext>
                  </a:extLst>
                </a:gridCol>
                <a:gridCol w="2088232">
                  <a:extLst>
                    <a:ext uri="{9D8B030D-6E8A-4147-A177-3AD203B41FA5}">
                      <a16:colId xmlns:a16="http://schemas.microsoft.com/office/drawing/2014/main" val="20002"/>
                    </a:ext>
                  </a:extLst>
                </a:gridCol>
                <a:gridCol w="1855563">
                  <a:extLst>
                    <a:ext uri="{9D8B030D-6E8A-4147-A177-3AD203B41FA5}">
                      <a16:colId xmlns:a16="http://schemas.microsoft.com/office/drawing/2014/main" val="20003"/>
                    </a:ext>
                  </a:extLst>
                </a:gridCol>
              </a:tblGrid>
              <a:tr h="219075">
                <a:tc>
                  <a:txBody>
                    <a:bodyPr/>
                    <a:lstStyle/>
                    <a:p>
                      <a:pPr algn="ctr">
                        <a:spcAft>
                          <a:spcPts val="0"/>
                        </a:spcAft>
                      </a:pPr>
                      <a:r>
                        <a:rPr lang="fr-FR" sz="1600" dirty="0">
                          <a:solidFill>
                            <a:schemeClr val="bg2">
                              <a:lumMod val="50000"/>
                            </a:schemeClr>
                          </a:solidFill>
                          <a:effectLst/>
                        </a:rPr>
                        <a:t>z (m)</a:t>
                      </a:r>
                      <a:endParaRPr lang="it-IT" sz="1600" dirty="0">
                        <a:solidFill>
                          <a:schemeClr val="bg2">
                            <a:lumMod val="50000"/>
                          </a:schemeClr>
                        </a:solidFill>
                        <a:effectLst/>
                        <a:latin typeface="Times New Roman"/>
                        <a:ea typeface="Times New Roman"/>
                      </a:endParaRPr>
                    </a:p>
                  </a:txBody>
                  <a:tcPr marL="71755" marR="71755" marT="0" marB="0" anchor="ctr"/>
                </a:tc>
                <a:tc>
                  <a:txBody>
                    <a:bodyPr/>
                    <a:lstStyle/>
                    <a:p>
                      <a:pPr algn="ctr">
                        <a:spcAft>
                          <a:spcPts val="0"/>
                        </a:spcAft>
                      </a:pPr>
                      <a:r>
                        <a:rPr lang="fr-FR" sz="1600" dirty="0">
                          <a:solidFill>
                            <a:schemeClr val="bg2">
                              <a:lumMod val="50000"/>
                            </a:schemeClr>
                          </a:solidFill>
                          <a:effectLst/>
                        </a:rPr>
                        <a:t>CFD RHFG GG (kW/m</a:t>
                      </a:r>
                      <a:r>
                        <a:rPr lang="fr-FR" sz="1600" baseline="30000" dirty="0">
                          <a:solidFill>
                            <a:schemeClr val="bg2">
                              <a:lumMod val="50000"/>
                            </a:schemeClr>
                          </a:solidFill>
                          <a:effectLst/>
                        </a:rPr>
                        <a:t>2</a:t>
                      </a:r>
                      <a:r>
                        <a:rPr lang="fr-FR" sz="1600" dirty="0">
                          <a:solidFill>
                            <a:schemeClr val="bg2">
                              <a:lumMod val="50000"/>
                            </a:schemeClr>
                          </a:solidFill>
                          <a:effectLst/>
                        </a:rPr>
                        <a:t>)</a:t>
                      </a:r>
                      <a:endParaRPr lang="it-IT" sz="1600" dirty="0">
                        <a:solidFill>
                          <a:schemeClr val="bg2">
                            <a:lumMod val="50000"/>
                          </a:schemeClr>
                        </a:solidFill>
                        <a:effectLst/>
                        <a:latin typeface="Times New Roman"/>
                        <a:ea typeface="Times New Roman"/>
                      </a:endParaRPr>
                    </a:p>
                  </a:txBody>
                  <a:tcPr marL="71755" marR="71755" marT="0" marB="0" anchor="ctr"/>
                </a:tc>
                <a:tc>
                  <a:txBody>
                    <a:bodyPr/>
                    <a:lstStyle/>
                    <a:p>
                      <a:pPr algn="ctr">
                        <a:spcAft>
                          <a:spcPts val="0"/>
                        </a:spcAft>
                      </a:pPr>
                      <a:r>
                        <a:rPr lang="fr-FR" sz="1600">
                          <a:solidFill>
                            <a:schemeClr val="bg2">
                              <a:lumMod val="50000"/>
                            </a:schemeClr>
                          </a:solidFill>
                          <a:effectLst/>
                        </a:rPr>
                        <a:t>EXP GG (kW/m</a:t>
                      </a:r>
                      <a:r>
                        <a:rPr lang="fr-FR" sz="1600" baseline="30000">
                          <a:solidFill>
                            <a:schemeClr val="bg2">
                              <a:lumMod val="50000"/>
                            </a:schemeClr>
                          </a:solidFill>
                          <a:effectLst/>
                        </a:rPr>
                        <a:t>2</a:t>
                      </a:r>
                      <a:r>
                        <a:rPr lang="fr-FR" sz="1600">
                          <a:solidFill>
                            <a:schemeClr val="bg2">
                              <a:lumMod val="50000"/>
                            </a:schemeClr>
                          </a:solidFill>
                          <a:effectLst/>
                        </a:rPr>
                        <a:t>)</a:t>
                      </a:r>
                      <a:endParaRPr lang="it-IT" sz="1600">
                        <a:solidFill>
                          <a:schemeClr val="bg2">
                            <a:lumMod val="50000"/>
                          </a:schemeClr>
                        </a:solidFill>
                        <a:effectLst/>
                        <a:latin typeface="Times New Roman"/>
                        <a:ea typeface="Times New Roman"/>
                      </a:endParaRPr>
                    </a:p>
                  </a:txBody>
                  <a:tcPr marL="71755" marR="71755" marT="0" marB="0" anchor="ctr"/>
                </a:tc>
                <a:tc>
                  <a:txBody>
                    <a:bodyPr/>
                    <a:lstStyle/>
                    <a:p>
                      <a:pPr algn="ctr">
                        <a:spcAft>
                          <a:spcPts val="0"/>
                        </a:spcAft>
                      </a:pPr>
                      <a:r>
                        <a:rPr lang="fr-FR" sz="1600" dirty="0" err="1">
                          <a:solidFill>
                            <a:schemeClr val="bg2">
                              <a:lumMod val="50000"/>
                            </a:schemeClr>
                          </a:solidFill>
                          <a:effectLst/>
                        </a:rPr>
                        <a:t>Error</a:t>
                      </a:r>
                      <a:r>
                        <a:rPr lang="fr-FR" sz="1600" dirty="0">
                          <a:solidFill>
                            <a:schemeClr val="bg2">
                              <a:lumMod val="50000"/>
                            </a:schemeClr>
                          </a:solidFill>
                          <a:effectLst/>
                        </a:rPr>
                        <a:t> (%)</a:t>
                      </a:r>
                      <a:endParaRPr lang="it-IT" sz="1600" dirty="0">
                        <a:solidFill>
                          <a:schemeClr val="bg2">
                            <a:lumMod val="50000"/>
                          </a:schemeClr>
                        </a:solidFill>
                        <a:effectLst/>
                        <a:latin typeface="Times New Roman"/>
                        <a:ea typeface="Times New Roman"/>
                      </a:endParaRPr>
                    </a:p>
                  </a:txBody>
                  <a:tcPr marL="71755" marR="71755" marT="0" marB="0" anchor="ctr"/>
                </a:tc>
                <a:extLst>
                  <a:ext uri="{0D108BD9-81ED-4DB2-BD59-A6C34878D82A}">
                    <a16:rowId xmlns:a16="http://schemas.microsoft.com/office/drawing/2014/main" val="10000"/>
                  </a:ext>
                </a:extLst>
              </a:tr>
              <a:tr h="190500">
                <a:tc>
                  <a:txBody>
                    <a:bodyPr/>
                    <a:lstStyle/>
                    <a:p>
                      <a:pPr algn="ctr" fontAlgn="b"/>
                      <a:r>
                        <a:rPr lang="it-IT" sz="1600" b="1" i="0" u="none" strike="noStrike" dirty="0">
                          <a:solidFill>
                            <a:schemeClr val="bg2">
                              <a:lumMod val="50000"/>
                            </a:schemeClr>
                          </a:solidFill>
                          <a:effectLst/>
                          <a:latin typeface="Calibri"/>
                        </a:rPr>
                        <a:t>1</a:t>
                      </a:r>
                    </a:p>
                  </a:txBody>
                  <a:tcPr marL="0" marR="0" marT="0" marB="0" anchor="b"/>
                </a:tc>
                <a:tc>
                  <a:txBody>
                    <a:bodyPr/>
                    <a:lstStyle/>
                    <a:p>
                      <a:pPr algn="ctr" fontAlgn="b"/>
                      <a:r>
                        <a:rPr lang="it-IT" sz="1600" b="0" i="0" u="none" strike="noStrike">
                          <a:solidFill>
                            <a:srgbClr val="000000"/>
                          </a:solidFill>
                          <a:effectLst/>
                          <a:latin typeface="Calibri"/>
                        </a:rPr>
                        <a:t>17.35</a:t>
                      </a:r>
                    </a:p>
                  </a:txBody>
                  <a:tcPr marL="0" marR="0" marT="0" marB="0" anchor="b"/>
                </a:tc>
                <a:tc>
                  <a:txBody>
                    <a:bodyPr/>
                    <a:lstStyle/>
                    <a:p>
                      <a:pPr algn="ctr" fontAlgn="b"/>
                      <a:r>
                        <a:rPr lang="it-IT" sz="1600" b="0" i="0" u="none" strike="noStrike">
                          <a:solidFill>
                            <a:srgbClr val="000000"/>
                          </a:solidFill>
                          <a:effectLst/>
                          <a:latin typeface="Calibri"/>
                        </a:rPr>
                        <a:t>15.45</a:t>
                      </a:r>
                    </a:p>
                  </a:txBody>
                  <a:tcPr marL="0" marR="0" marT="0" marB="0" anchor="b"/>
                </a:tc>
                <a:tc>
                  <a:txBody>
                    <a:bodyPr/>
                    <a:lstStyle/>
                    <a:p>
                      <a:pPr algn="ctr" fontAlgn="b"/>
                      <a:r>
                        <a:rPr lang="it-IT" sz="1600" b="0" i="0" u="none" strike="noStrike">
                          <a:solidFill>
                            <a:srgbClr val="000000"/>
                          </a:solidFill>
                          <a:effectLst/>
                          <a:latin typeface="Calibri"/>
                        </a:rPr>
                        <a:t>12.3</a:t>
                      </a:r>
                    </a:p>
                  </a:txBody>
                  <a:tcPr marL="0" marR="0" marT="0" marB="0" anchor="b"/>
                </a:tc>
                <a:extLst>
                  <a:ext uri="{0D108BD9-81ED-4DB2-BD59-A6C34878D82A}">
                    <a16:rowId xmlns:a16="http://schemas.microsoft.com/office/drawing/2014/main" val="10001"/>
                  </a:ext>
                </a:extLst>
              </a:tr>
              <a:tr h="190500">
                <a:tc>
                  <a:txBody>
                    <a:bodyPr/>
                    <a:lstStyle/>
                    <a:p>
                      <a:pPr algn="ctr" fontAlgn="b"/>
                      <a:r>
                        <a:rPr lang="it-IT" sz="1600" b="1" i="0" u="none" strike="noStrike" dirty="0">
                          <a:solidFill>
                            <a:schemeClr val="bg2">
                              <a:lumMod val="50000"/>
                            </a:schemeClr>
                          </a:solidFill>
                          <a:effectLst/>
                          <a:latin typeface="Calibri"/>
                        </a:rPr>
                        <a:t>2</a:t>
                      </a:r>
                    </a:p>
                  </a:txBody>
                  <a:tcPr marL="0" marR="0" marT="0" marB="0" anchor="b"/>
                </a:tc>
                <a:tc>
                  <a:txBody>
                    <a:bodyPr/>
                    <a:lstStyle/>
                    <a:p>
                      <a:pPr algn="ctr" fontAlgn="b"/>
                      <a:r>
                        <a:rPr lang="it-IT" sz="1600" b="0" i="0" u="none" strike="noStrike">
                          <a:solidFill>
                            <a:srgbClr val="000000"/>
                          </a:solidFill>
                          <a:effectLst/>
                          <a:latin typeface="Calibri"/>
                        </a:rPr>
                        <a:t>4.71</a:t>
                      </a:r>
                    </a:p>
                  </a:txBody>
                  <a:tcPr marL="0" marR="0" marT="0" marB="0" anchor="b"/>
                </a:tc>
                <a:tc>
                  <a:txBody>
                    <a:bodyPr/>
                    <a:lstStyle/>
                    <a:p>
                      <a:pPr algn="ctr" fontAlgn="b"/>
                      <a:r>
                        <a:rPr lang="it-IT" sz="1600" b="0" i="0" u="none" strike="noStrike">
                          <a:solidFill>
                            <a:srgbClr val="000000"/>
                          </a:solidFill>
                          <a:effectLst/>
                          <a:latin typeface="Calibri"/>
                        </a:rPr>
                        <a:t>5.32</a:t>
                      </a:r>
                    </a:p>
                  </a:txBody>
                  <a:tcPr marL="0" marR="0" marT="0" marB="0" anchor="b"/>
                </a:tc>
                <a:tc>
                  <a:txBody>
                    <a:bodyPr/>
                    <a:lstStyle/>
                    <a:p>
                      <a:pPr algn="ctr" fontAlgn="b"/>
                      <a:r>
                        <a:rPr lang="it-IT" sz="1600" b="0" i="0" u="none" strike="noStrike" dirty="0">
                          <a:solidFill>
                            <a:srgbClr val="000000"/>
                          </a:solidFill>
                          <a:effectLst/>
                          <a:latin typeface="Calibri"/>
                        </a:rPr>
                        <a:t>-11.5</a:t>
                      </a:r>
                    </a:p>
                  </a:txBody>
                  <a:tcPr marL="0" marR="0" marT="0" marB="0" anchor="b"/>
                </a:tc>
                <a:extLst>
                  <a:ext uri="{0D108BD9-81ED-4DB2-BD59-A6C34878D82A}">
                    <a16:rowId xmlns:a16="http://schemas.microsoft.com/office/drawing/2014/main" val="10002"/>
                  </a:ext>
                </a:extLst>
              </a:tr>
            </a:tbl>
          </a:graphicData>
        </a:graphic>
      </p:graphicFrame>
      <p:pic>
        <p:nvPicPr>
          <p:cNvPr id="1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05025" y="2317903"/>
            <a:ext cx="4368346" cy="2854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Immagine 12"/>
          <p:cNvPicPr/>
          <p:nvPr/>
        </p:nvPicPr>
        <p:blipFill rotWithShape="1">
          <a:blip r:embed="rId3" cstate="print">
            <a:extLst>
              <a:ext uri="{28A0092B-C50C-407E-A947-70E740481C1C}">
                <a14:useLocalDpi xmlns:a14="http://schemas.microsoft.com/office/drawing/2010/main" val="0"/>
              </a:ext>
            </a:extLst>
          </a:blip>
          <a:srcRect l="41185" t="23062" r="35597" b="21173"/>
          <a:stretch/>
        </p:blipFill>
        <p:spPr bwMode="auto">
          <a:xfrm>
            <a:off x="35168" y="2499665"/>
            <a:ext cx="2105025" cy="2533650"/>
          </a:xfrm>
          <a:prstGeom prst="rect">
            <a:avLst/>
          </a:prstGeom>
          <a:noFill/>
          <a:ln>
            <a:noFill/>
          </a:ln>
          <a:extLst>
            <a:ext uri="{53640926-AAD7-44D8-BBD7-CCE9431645EC}">
              <a14:shadowObscured xmlns:a14="http://schemas.microsoft.com/office/drawing/2010/main"/>
            </a:ext>
          </a:extLst>
        </p:spPr>
      </p:pic>
      <p:pic>
        <p:nvPicPr>
          <p:cNvPr id="15" name="Immagin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72628" y="2320359"/>
            <a:ext cx="2819377" cy="2851878"/>
          </a:xfrm>
          <a:prstGeom prst="rect">
            <a:avLst/>
          </a:prstGeom>
        </p:spPr>
      </p:pic>
      <p:pic>
        <p:nvPicPr>
          <p:cNvPr id="18" name="Immagin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92005" y="2324987"/>
            <a:ext cx="2812911" cy="2847250"/>
          </a:xfrm>
          <a:prstGeom prst="rect">
            <a:avLst/>
          </a:prstGeom>
        </p:spPr>
      </p:pic>
    </p:spTree>
    <p:extLst>
      <p:ext uri="{BB962C8B-B14F-4D97-AF65-F5344CB8AC3E}">
        <p14:creationId xmlns:p14="http://schemas.microsoft.com/office/powerpoint/2010/main" val="4187596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100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 calcmode="lin" valueType="num">
                                      <p:cBhvr>
                                        <p:cTn id="9" dur="500" fill="hold"/>
                                        <p:tgtEl>
                                          <p:spTgt spid="17"/>
                                        </p:tgtEl>
                                        <p:attrNameLst>
                                          <p:attrName>ppt_x</p:attrName>
                                        </p:attrNameLst>
                                      </p:cBhvr>
                                      <p:tavLst>
                                        <p:tav tm="0">
                                          <p:val>
                                            <p:fltVal val="0.5"/>
                                          </p:val>
                                        </p:tav>
                                        <p:tav tm="100000">
                                          <p:val>
                                            <p:strVal val="#ppt_x"/>
                                          </p:val>
                                        </p:tav>
                                      </p:tavLst>
                                    </p:anim>
                                    <p:anim calcmode="lin" valueType="num">
                                      <p:cBhvr>
                                        <p:cTn id="10" dur="500" fill="hold"/>
                                        <p:tgtEl>
                                          <p:spTgt spid="1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1250830" y="467360"/>
            <a:ext cx="10442405" cy="1233424"/>
          </a:xfrm>
        </p:spPr>
        <p:txBody>
          <a:bodyPr/>
          <a:lstStyle/>
          <a:p>
            <a:r>
              <a:rPr lang="en-GB" dirty="0"/>
              <a:t>French tests (not in the scope of LOCAFI+)</a:t>
            </a:r>
          </a:p>
        </p:txBody>
      </p:sp>
      <p:sp>
        <p:nvSpPr>
          <p:cNvPr id="2" name="Slide Number Placeholder 1"/>
          <p:cNvSpPr>
            <a:spLocks noGrp="1"/>
          </p:cNvSpPr>
          <p:nvPr>
            <p:ph type="sldNum" sz="quarter" idx="12"/>
          </p:nvPr>
        </p:nvSpPr>
        <p:spPr/>
        <p:txBody>
          <a:bodyPr/>
          <a:lstStyle/>
          <a:p>
            <a:fld id="{FC749032-2A07-4AE8-BA90-74324CAE0C87}" type="slidenum">
              <a:rPr lang="fr-LU" smtClean="0"/>
              <a:t>18</a:t>
            </a:fld>
            <a:endParaRPr lang="fr-LU"/>
          </a:p>
        </p:txBody>
      </p:sp>
      <p:sp>
        <p:nvSpPr>
          <p:cNvPr id="5" name="Title 3"/>
          <p:cNvSpPr txBox="1">
            <a:spLocks/>
          </p:cNvSpPr>
          <p:nvPr/>
        </p:nvSpPr>
        <p:spPr>
          <a:xfrm>
            <a:off x="0" y="113239"/>
            <a:ext cx="12192000" cy="59161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5400" b="1" kern="1200">
                <a:solidFill>
                  <a:schemeClr val="tx1"/>
                </a:solidFill>
                <a:latin typeface="+mj-lt"/>
                <a:ea typeface="+mj-ea"/>
                <a:cs typeface="+mj-cs"/>
              </a:defRPr>
            </a:lvl1pPr>
          </a:lstStyle>
          <a:p>
            <a:r>
              <a:rPr lang="en-GB" sz="3200" dirty="0"/>
              <a:t>3. Experimental tests and CFD calibration</a:t>
            </a:r>
          </a:p>
        </p:txBody>
      </p:sp>
      <p:sp>
        <p:nvSpPr>
          <p:cNvPr id="6" name="Text Box 6"/>
          <p:cNvSpPr txBox="1">
            <a:spLocks noChangeArrowheads="1"/>
          </p:cNvSpPr>
          <p:nvPr/>
        </p:nvSpPr>
        <p:spPr bwMode="auto">
          <a:xfrm>
            <a:off x="872106" y="1785337"/>
            <a:ext cx="10491219" cy="523220"/>
          </a:xfrm>
          <a:prstGeom prst="rect">
            <a:avLst/>
          </a:prstGeom>
          <a:noFill/>
          <a:ln w="9525">
            <a:noFill/>
            <a:miter lim="800000"/>
            <a:headEnd/>
            <a:tailEnd/>
          </a:ln>
        </p:spPr>
        <p:txBody>
          <a:bodyPr wrap="square">
            <a:spAutoFit/>
          </a:bodyPr>
          <a:lstStyle/>
          <a:p>
            <a:pPr eaLnBrk="0" hangingPunct="0"/>
            <a:r>
              <a:rPr lang="en-US" sz="2800" u="sng" dirty="0"/>
              <a:t>Tests initiated by LCPP in a large volume : </a:t>
            </a:r>
          </a:p>
        </p:txBody>
      </p:sp>
      <p:sp>
        <p:nvSpPr>
          <p:cNvPr id="7" name="Rectangle 3"/>
          <p:cNvSpPr txBox="1">
            <a:spLocks noChangeArrowheads="1"/>
          </p:cNvSpPr>
          <p:nvPr/>
        </p:nvSpPr>
        <p:spPr>
          <a:xfrm>
            <a:off x="83390" y="2515504"/>
            <a:ext cx="5688760" cy="2129976"/>
          </a:xfrm>
          <a:prstGeom prst="rect">
            <a:avLst/>
          </a:prstGeom>
        </p:spPr>
        <p:txBody>
          <a:bodyPr vert="horz" lIns="91440" tIns="45720" rIns="91440" bIns="45720" rtlCol="0">
            <a:normAutofit/>
          </a:bodyPr>
          <a:lstStyle>
            <a:lvl1pPr marL="274320" indent="-228600" algn="l" defTabSz="914400" rtl="0" eaLnBrk="1" latinLnBrk="0" hangingPunct="1">
              <a:lnSpc>
                <a:spcPct val="90000"/>
              </a:lnSpc>
              <a:spcBef>
                <a:spcPts val="1800"/>
              </a:spcBef>
              <a:buSzPct val="100000"/>
              <a:buFont typeface="Arial" pitchFamily="34" charset="0"/>
              <a:buChar char="▪"/>
              <a:defRPr sz="2000" kern="1200">
                <a:solidFill>
                  <a:schemeClr val="tx1">
                    <a:lumMod val="90000"/>
                    <a:lumOff val="10000"/>
                  </a:schemeClr>
                </a:solidFill>
                <a:latin typeface="+mn-lt"/>
                <a:ea typeface="+mn-ea"/>
                <a:cs typeface="+mn-cs"/>
              </a:defRPr>
            </a:lvl1pPr>
            <a:lvl2pPr marL="594360" indent="-228600" algn="l" defTabSz="914400" rtl="0" eaLnBrk="1" latinLnBrk="0" hangingPunct="1">
              <a:lnSpc>
                <a:spcPct val="90000"/>
              </a:lnSpc>
              <a:spcBef>
                <a:spcPts val="1000"/>
              </a:spcBef>
              <a:buSzPct val="100000"/>
              <a:buFont typeface="Arial" pitchFamily="34" charset="0"/>
              <a:buChar char="▪"/>
              <a:defRPr sz="1800" kern="1200">
                <a:solidFill>
                  <a:schemeClr val="tx1">
                    <a:lumMod val="90000"/>
                    <a:lumOff val="10000"/>
                  </a:schemeClr>
                </a:solidFill>
                <a:latin typeface="+mn-lt"/>
                <a:ea typeface="+mn-ea"/>
                <a:cs typeface="+mn-cs"/>
              </a:defRPr>
            </a:lvl2pPr>
            <a:lvl3pPr marL="914400" indent="-228600" algn="l" defTabSz="914400" rtl="0" eaLnBrk="1" latinLnBrk="0" hangingPunct="1">
              <a:lnSpc>
                <a:spcPct val="90000"/>
              </a:lnSpc>
              <a:spcBef>
                <a:spcPts val="800"/>
              </a:spcBef>
              <a:buSzPct val="100000"/>
              <a:buFont typeface="Arial" pitchFamily="34" charset="0"/>
              <a:buChar char="▪"/>
              <a:defRPr sz="1600" kern="1200">
                <a:solidFill>
                  <a:schemeClr val="tx1">
                    <a:lumMod val="90000"/>
                    <a:lumOff val="10000"/>
                  </a:schemeClr>
                </a:solidFill>
                <a:latin typeface="+mn-lt"/>
                <a:ea typeface="+mn-ea"/>
                <a:cs typeface="+mn-cs"/>
              </a:defRPr>
            </a:lvl3pPr>
            <a:lvl4pPr marL="1234440" indent="-228600" algn="l" defTabSz="914400" rtl="0" eaLnBrk="1" latinLnBrk="0" hangingPunct="1">
              <a:lnSpc>
                <a:spcPct val="90000"/>
              </a:lnSpc>
              <a:spcBef>
                <a:spcPts val="800"/>
              </a:spcBef>
              <a:buSzPct val="100000"/>
              <a:buFont typeface="Arial" pitchFamily="34" charset="0"/>
              <a:buChar char="▪"/>
              <a:defRPr sz="1400" kern="1200">
                <a:solidFill>
                  <a:schemeClr val="tx1">
                    <a:lumMod val="90000"/>
                    <a:lumOff val="10000"/>
                  </a:schemeClr>
                </a:solidFill>
                <a:latin typeface="+mn-lt"/>
                <a:ea typeface="+mn-ea"/>
                <a:cs typeface="+mn-cs"/>
              </a:defRPr>
            </a:lvl4pPr>
            <a:lvl5pPr marL="1554480" indent="-228600" algn="l" defTabSz="914400" rtl="0" eaLnBrk="1" latinLnBrk="0" hangingPunct="1">
              <a:lnSpc>
                <a:spcPct val="90000"/>
              </a:lnSpc>
              <a:spcBef>
                <a:spcPts val="800"/>
              </a:spcBef>
              <a:buSzPct val="100000"/>
              <a:buFont typeface="Arial" pitchFamily="34" charset="0"/>
              <a:buChar char="▪"/>
              <a:defRPr sz="1400" kern="1200">
                <a:solidFill>
                  <a:schemeClr val="tx1">
                    <a:lumMod val="90000"/>
                    <a:lumOff val="10000"/>
                  </a:schemeClr>
                </a:solidFill>
                <a:latin typeface="+mn-lt"/>
                <a:ea typeface="+mn-ea"/>
                <a:cs typeface="+mn-cs"/>
              </a:defRPr>
            </a:lvl5pPr>
            <a:lvl6pPr marL="187452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6pPr>
            <a:lvl7pPr marL="219456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7pPr>
            <a:lvl8pPr marL="251460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8pPr>
            <a:lvl9pPr marL="283464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9pPr>
          </a:lstStyle>
          <a:p>
            <a:pPr marL="342900" indent="-342900" algn="just">
              <a:spcAft>
                <a:spcPts val="200"/>
              </a:spcAft>
            </a:pPr>
            <a:r>
              <a:rPr lang="en-GB" sz="1600" dirty="0">
                <a:sym typeface="Wingdings" pitchFamily="2" charset="2"/>
              </a:rPr>
              <a:t>Main hall : 300 m x 50 x 17 m</a:t>
            </a:r>
          </a:p>
          <a:p>
            <a:pPr marL="342900" indent="-342900" algn="just">
              <a:spcAft>
                <a:spcPts val="200"/>
              </a:spcAft>
            </a:pPr>
            <a:r>
              <a:rPr lang="en-GB" sz="1600" dirty="0">
                <a:sym typeface="Wingdings" pitchFamily="2" charset="2"/>
              </a:rPr>
              <a:t>2 kinds of combustibles : wood pallet / </a:t>
            </a:r>
            <a:r>
              <a:rPr lang="en-GB" sz="1600" dirty="0" err="1">
                <a:sym typeface="Wingdings" pitchFamily="2" charset="2"/>
              </a:rPr>
              <a:t>kerosen</a:t>
            </a:r>
            <a:endParaRPr lang="en-GB" sz="1600" dirty="0">
              <a:sym typeface="Wingdings" pitchFamily="2" charset="2"/>
            </a:endParaRPr>
          </a:p>
          <a:p>
            <a:pPr marL="342900" indent="-342900" algn="just">
              <a:spcAft>
                <a:spcPts val="200"/>
              </a:spcAft>
            </a:pPr>
            <a:r>
              <a:rPr lang="en-GB" sz="1600" dirty="0">
                <a:sym typeface="Wingdings" pitchFamily="2" charset="2"/>
              </a:rPr>
              <a:t>Fire tests repeated </a:t>
            </a:r>
          </a:p>
          <a:p>
            <a:pPr marL="342900" indent="-342900" algn="just">
              <a:spcAft>
                <a:spcPts val="200"/>
              </a:spcAft>
            </a:pPr>
            <a:r>
              <a:rPr lang="en-GB" sz="1600" dirty="0">
                <a:sym typeface="Wingdings" pitchFamily="2" charset="2"/>
              </a:rPr>
              <a:t>Highly instrumented : thermocouples, gauge heat flux, videos (IR and normal)</a:t>
            </a:r>
          </a:p>
        </p:txBody>
      </p:sp>
      <p:pic>
        <p:nvPicPr>
          <p:cNvPr id="8" name="Imag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76582" y="4406779"/>
            <a:ext cx="5140297" cy="1944229"/>
          </a:xfrm>
          <a:prstGeom prst="rect">
            <a:avLst/>
          </a:prstGeom>
        </p:spPr>
      </p:pic>
      <p:pic>
        <p:nvPicPr>
          <p:cNvPr id="9" name="Espace réservé du contenu 4"/>
          <p:cNvPicPr>
            <a:picLocks noGrp="1" noChangeAspect="1"/>
          </p:cNvPicPr>
          <p:nvPr>
            <p:ph idx="1"/>
          </p:nvPr>
        </p:nvPicPr>
        <p:blipFill rotWithShape="1">
          <a:blip r:embed="rId3" cstate="email">
            <a:extLst>
              <a:ext uri="{28A0092B-C50C-407E-A947-70E740481C1C}">
                <a14:useLocalDpi xmlns:a14="http://schemas.microsoft.com/office/drawing/2010/main"/>
              </a:ext>
            </a:extLst>
          </a:blip>
          <a:srcRect/>
          <a:stretch/>
        </p:blipFill>
        <p:spPr>
          <a:xfrm>
            <a:off x="5730137" y="2921092"/>
            <a:ext cx="6299444" cy="3429916"/>
          </a:xfrm>
        </p:spPr>
      </p:pic>
    </p:spTree>
    <p:extLst>
      <p:ext uri="{BB962C8B-B14F-4D97-AF65-F5344CB8AC3E}">
        <p14:creationId xmlns:p14="http://schemas.microsoft.com/office/powerpoint/2010/main" val="3412287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ppt_x</p:attrName>
                                        </p:attrNameLst>
                                      </p:cBhvr>
                                      <p:tavLst>
                                        <p:tav tm="0">
                                          <p:val>
                                            <p:fltVal val="0.5"/>
                                          </p:val>
                                        </p:tav>
                                        <p:tav tm="100000">
                                          <p:val>
                                            <p:strVal val="#ppt_x"/>
                                          </p:val>
                                        </p:tav>
                                      </p:tavLst>
                                    </p:anim>
                                    <p:anim calcmode="lin" valueType="num">
                                      <p:cBhvr>
                                        <p:cTn id="10" dur="500" fill="hold"/>
                                        <p:tgtEl>
                                          <p:spTgt spid="6"/>
                                        </p:tgtEl>
                                        <p:attrNameLst>
                                          <p:attrName>ppt_y</p:attrName>
                                        </p:attrNameLst>
                                      </p:cBhvr>
                                      <p:tavLst>
                                        <p:tav tm="0">
                                          <p:val>
                                            <p:fltVal val="0.5"/>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FC749032-2A07-4AE8-BA90-74324CAE0C87}" type="slidenum">
              <a:rPr lang="fr-LU" smtClean="0"/>
              <a:t>19</a:t>
            </a:fld>
            <a:endParaRPr lang="fr-LU"/>
          </a:p>
        </p:txBody>
      </p:sp>
      <p:sp>
        <p:nvSpPr>
          <p:cNvPr id="5" name="Title 3"/>
          <p:cNvSpPr txBox="1">
            <a:spLocks/>
          </p:cNvSpPr>
          <p:nvPr/>
        </p:nvSpPr>
        <p:spPr>
          <a:xfrm>
            <a:off x="0" y="113239"/>
            <a:ext cx="12192000" cy="59161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5400" b="1" kern="1200">
                <a:solidFill>
                  <a:schemeClr val="tx1"/>
                </a:solidFill>
                <a:latin typeface="+mj-lt"/>
                <a:ea typeface="+mj-ea"/>
                <a:cs typeface="+mj-cs"/>
              </a:defRPr>
            </a:lvl1pPr>
          </a:lstStyle>
          <a:p>
            <a:r>
              <a:rPr lang="en-GB" sz="3200" dirty="0"/>
              <a:t>3. Experimental tests and CFD calibration</a:t>
            </a:r>
          </a:p>
        </p:txBody>
      </p:sp>
      <p:pic>
        <p:nvPicPr>
          <p:cNvPr id="3" name="Image 2"/>
          <p:cNvPicPr>
            <a:picLocks noChangeAspect="1"/>
          </p:cNvPicPr>
          <p:nvPr/>
        </p:nvPicPr>
        <p:blipFill rotWithShape="1">
          <a:blip r:embed="rId2">
            <a:extLst>
              <a:ext uri="{28A0092B-C50C-407E-A947-70E740481C1C}">
                <a14:useLocalDpi xmlns:a14="http://schemas.microsoft.com/office/drawing/2010/main" val="0"/>
              </a:ext>
            </a:extLst>
          </a:blip>
          <a:srcRect l="34295" t="45238" r="21719" b="18334"/>
          <a:stretch/>
        </p:blipFill>
        <p:spPr>
          <a:xfrm>
            <a:off x="3502479" y="3835812"/>
            <a:ext cx="4016828" cy="2498271"/>
          </a:xfrm>
          <a:prstGeom prst="rect">
            <a:avLst/>
          </a:prstGeom>
        </p:spPr>
      </p:pic>
      <p:pic>
        <p:nvPicPr>
          <p:cNvPr id="4" name="Image 3"/>
          <p:cNvPicPr>
            <a:picLocks noChangeAspect="1"/>
          </p:cNvPicPr>
          <p:nvPr/>
        </p:nvPicPr>
        <p:blipFill rotWithShape="1">
          <a:blip r:embed="rId3">
            <a:extLst>
              <a:ext uri="{28A0092B-C50C-407E-A947-70E740481C1C}">
                <a14:useLocalDpi xmlns:a14="http://schemas.microsoft.com/office/drawing/2010/main" val="0"/>
              </a:ext>
            </a:extLst>
          </a:blip>
          <a:srcRect l="31792" t="50000" r="39600" b="20476"/>
          <a:stretch/>
        </p:blipFill>
        <p:spPr>
          <a:xfrm>
            <a:off x="310242" y="3902527"/>
            <a:ext cx="3012888" cy="2334987"/>
          </a:xfrm>
          <a:prstGeom prst="rect">
            <a:avLst/>
          </a:prstGeom>
        </p:spPr>
      </p:pic>
      <p:pic>
        <p:nvPicPr>
          <p:cNvPr id="11" name="Image 10"/>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894864" y="3755571"/>
            <a:ext cx="4205852" cy="2578512"/>
          </a:xfrm>
          <a:prstGeom prst="rect">
            <a:avLst/>
          </a:prstGeom>
        </p:spPr>
      </p:pic>
      <p:grpSp>
        <p:nvGrpSpPr>
          <p:cNvPr id="16" name="Groupe 15"/>
          <p:cNvGrpSpPr/>
          <p:nvPr/>
        </p:nvGrpSpPr>
        <p:grpSpPr>
          <a:xfrm>
            <a:off x="342900" y="1401011"/>
            <a:ext cx="5753100" cy="2354560"/>
            <a:chOff x="1443984" y="2299082"/>
            <a:chExt cx="5753100" cy="2354560"/>
          </a:xfrm>
        </p:grpSpPr>
        <p:pic>
          <p:nvPicPr>
            <p:cNvPr id="17"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b="15343"/>
            <a:stretch/>
          </p:blipFill>
          <p:spPr bwMode="auto">
            <a:xfrm>
              <a:off x="1443984" y="2299082"/>
              <a:ext cx="5753100" cy="23545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ZoneTexte 17"/>
            <p:cNvSpPr txBox="1"/>
            <p:nvPr/>
          </p:nvSpPr>
          <p:spPr>
            <a:xfrm>
              <a:off x="2186608" y="3800073"/>
              <a:ext cx="1161256" cy="276999"/>
            </a:xfrm>
            <a:prstGeom prst="rect">
              <a:avLst/>
            </a:prstGeom>
            <a:solidFill>
              <a:schemeClr val="bg1"/>
            </a:solidFill>
          </p:spPr>
          <p:txBody>
            <a:bodyPr wrap="square" rtlCol="0">
              <a:spAutoFit/>
            </a:bodyPr>
            <a:lstStyle/>
            <a:p>
              <a:r>
                <a:rPr lang="fr-FR" sz="1200" dirty="0"/>
                <a:t>Ethanol pool</a:t>
              </a:r>
            </a:p>
          </p:txBody>
        </p:sp>
      </p:grpSp>
      <p:sp>
        <p:nvSpPr>
          <p:cNvPr id="10" name="ZoneTexte 9"/>
          <p:cNvSpPr txBox="1"/>
          <p:nvPr/>
        </p:nvSpPr>
        <p:spPr>
          <a:xfrm>
            <a:off x="705452" y="1048007"/>
            <a:ext cx="760144" cy="369332"/>
          </a:xfrm>
          <a:prstGeom prst="rect">
            <a:avLst/>
          </a:prstGeom>
          <a:noFill/>
        </p:spPr>
        <p:txBody>
          <a:bodyPr wrap="none" rtlCol="0">
            <a:spAutoFit/>
          </a:bodyPr>
          <a:lstStyle/>
          <a:p>
            <a:r>
              <a:rPr lang="fr-FR" dirty="0"/>
              <a:t>Small</a:t>
            </a:r>
          </a:p>
        </p:txBody>
      </p:sp>
      <p:sp>
        <p:nvSpPr>
          <p:cNvPr id="19" name="ZoneTexte 18"/>
          <p:cNvSpPr txBox="1"/>
          <p:nvPr/>
        </p:nvSpPr>
        <p:spPr>
          <a:xfrm>
            <a:off x="2285629" y="1031679"/>
            <a:ext cx="1064715" cy="369332"/>
          </a:xfrm>
          <a:prstGeom prst="rect">
            <a:avLst/>
          </a:prstGeom>
          <a:noFill/>
        </p:spPr>
        <p:txBody>
          <a:bodyPr wrap="none" rtlCol="0">
            <a:spAutoFit/>
          </a:bodyPr>
          <a:lstStyle/>
          <a:p>
            <a:r>
              <a:rPr lang="fr-FR" dirty="0"/>
              <a:t>Medium</a:t>
            </a:r>
          </a:p>
        </p:txBody>
      </p:sp>
      <p:sp>
        <p:nvSpPr>
          <p:cNvPr id="20" name="ZoneTexte 19"/>
          <p:cNvSpPr txBox="1"/>
          <p:nvPr/>
        </p:nvSpPr>
        <p:spPr>
          <a:xfrm>
            <a:off x="4446178" y="1031679"/>
            <a:ext cx="755335" cy="369332"/>
          </a:xfrm>
          <a:prstGeom prst="rect">
            <a:avLst/>
          </a:prstGeom>
          <a:noFill/>
        </p:spPr>
        <p:txBody>
          <a:bodyPr wrap="none" rtlCol="0">
            <a:spAutoFit/>
          </a:bodyPr>
          <a:lstStyle/>
          <a:p>
            <a:r>
              <a:rPr lang="fr-FR" dirty="0" err="1"/>
              <a:t>Huge</a:t>
            </a:r>
            <a:endParaRPr lang="fr-FR" dirty="0"/>
          </a:p>
        </p:txBody>
      </p:sp>
      <p:sp>
        <p:nvSpPr>
          <p:cNvPr id="25" name="ZoneTexte 24"/>
          <p:cNvSpPr txBox="1"/>
          <p:nvPr/>
        </p:nvSpPr>
        <p:spPr>
          <a:xfrm>
            <a:off x="6890657" y="1978672"/>
            <a:ext cx="2803973" cy="923330"/>
          </a:xfrm>
          <a:prstGeom prst="rect">
            <a:avLst/>
          </a:prstGeom>
          <a:noFill/>
        </p:spPr>
        <p:txBody>
          <a:bodyPr wrap="none" rtlCol="0">
            <a:spAutoFit/>
          </a:bodyPr>
          <a:lstStyle/>
          <a:p>
            <a:r>
              <a:rPr lang="fr-FR" dirty="0"/>
              <a:t>Small test : ~ 20 palets</a:t>
            </a:r>
          </a:p>
          <a:p>
            <a:r>
              <a:rPr lang="fr-FR" dirty="0"/>
              <a:t>Medium test : ~ 60 palets </a:t>
            </a:r>
          </a:p>
          <a:p>
            <a:r>
              <a:rPr lang="fr-FR" dirty="0" err="1"/>
              <a:t>Huge</a:t>
            </a:r>
            <a:r>
              <a:rPr lang="fr-FR" dirty="0"/>
              <a:t> test : ~ 110 palets</a:t>
            </a:r>
          </a:p>
        </p:txBody>
      </p:sp>
    </p:spTree>
    <p:extLst>
      <p:ext uri="{BB962C8B-B14F-4D97-AF65-F5344CB8AC3E}">
        <p14:creationId xmlns:p14="http://schemas.microsoft.com/office/powerpoint/2010/main" val="2915376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1250831" y="467360"/>
            <a:ext cx="9739222" cy="1233424"/>
          </a:xfrm>
        </p:spPr>
        <p:txBody>
          <a:bodyPr/>
          <a:lstStyle/>
          <a:p>
            <a:r>
              <a:rPr lang="en-GB" dirty="0"/>
              <a:t>Tests performed at the University of Liège</a:t>
            </a:r>
          </a:p>
        </p:txBody>
      </p:sp>
      <p:sp>
        <p:nvSpPr>
          <p:cNvPr id="5" name="Title 3"/>
          <p:cNvSpPr txBox="1">
            <a:spLocks/>
          </p:cNvSpPr>
          <p:nvPr/>
        </p:nvSpPr>
        <p:spPr>
          <a:xfrm>
            <a:off x="0" y="113239"/>
            <a:ext cx="12192000" cy="59161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5400" b="1" kern="1200">
                <a:solidFill>
                  <a:schemeClr val="tx1"/>
                </a:solidFill>
                <a:latin typeface="+mj-lt"/>
                <a:ea typeface="+mj-ea"/>
                <a:cs typeface="+mj-cs"/>
              </a:defRPr>
            </a:lvl1pPr>
          </a:lstStyle>
          <a:p>
            <a:r>
              <a:rPr lang="en-GB" sz="3200" dirty="0"/>
              <a:t>3. Experimental tests and CFD calibration</a:t>
            </a:r>
          </a:p>
        </p:txBody>
      </p:sp>
      <p:sp>
        <p:nvSpPr>
          <p:cNvPr id="532" name="Text Box 6"/>
          <p:cNvSpPr txBox="1">
            <a:spLocks noChangeArrowheads="1"/>
          </p:cNvSpPr>
          <p:nvPr/>
        </p:nvSpPr>
        <p:spPr bwMode="auto">
          <a:xfrm>
            <a:off x="214881" y="1793295"/>
            <a:ext cx="11844847" cy="523220"/>
          </a:xfrm>
          <a:prstGeom prst="rect">
            <a:avLst/>
          </a:prstGeom>
          <a:noFill/>
          <a:ln w="9525">
            <a:noFill/>
            <a:miter lim="800000"/>
            <a:headEnd/>
            <a:tailEnd/>
          </a:ln>
        </p:spPr>
        <p:txBody>
          <a:bodyPr wrap="square">
            <a:spAutoFit/>
          </a:bodyPr>
          <a:lstStyle/>
          <a:p>
            <a:pPr eaLnBrk="0" hangingPunct="0"/>
            <a:r>
              <a:rPr lang="en-US" sz="2800" u="sng" dirty="0" err="1">
                <a:solidFill>
                  <a:schemeClr val="accent2">
                    <a:lumMod val="75000"/>
                  </a:schemeClr>
                </a:solidFill>
              </a:rPr>
              <a:t>Characterisation</a:t>
            </a:r>
            <a:r>
              <a:rPr lang="en-US" sz="2800" u="sng" dirty="0">
                <a:solidFill>
                  <a:schemeClr val="accent2">
                    <a:lumMod val="75000"/>
                  </a:schemeClr>
                </a:solidFill>
              </a:rPr>
              <a:t> of heat fluxes received by elements engulfed into the fire</a:t>
            </a:r>
          </a:p>
        </p:txBody>
      </p:sp>
      <p:pic>
        <p:nvPicPr>
          <p:cNvPr id="534" name="Picture 2" descr="C:\Documents and Settings\Scifo\Mes documents\Dropbox\Ulg\Iphone Anthony 20130820 06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1881" y="2563549"/>
            <a:ext cx="2732806" cy="3659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5" name="Rectangle 3"/>
          <p:cNvSpPr txBox="1">
            <a:spLocks noChangeArrowheads="1"/>
          </p:cNvSpPr>
          <p:nvPr/>
        </p:nvSpPr>
        <p:spPr>
          <a:xfrm>
            <a:off x="3588589" y="2642691"/>
            <a:ext cx="7643003" cy="3112756"/>
          </a:xfrm>
          <a:prstGeom prst="rect">
            <a:avLst/>
          </a:prstGeom>
        </p:spPr>
        <p:txBody>
          <a:bodyPr vert="horz" lIns="91440" tIns="45720" rIns="91440" bIns="45720" rtlCol="0">
            <a:normAutofit/>
          </a:bodyPr>
          <a:lstStyle>
            <a:lvl1pPr marL="274320" indent="-228600" algn="l" defTabSz="914400" rtl="0" eaLnBrk="1" latinLnBrk="0" hangingPunct="1">
              <a:lnSpc>
                <a:spcPct val="90000"/>
              </a:lnSpc>
              <a:spcBef>
                <a:spcPts val="1800"/>
              </a:spcBef>
              <a:buSzPct val="100000"/>
              <a:buFont typeface="Arial" pitchFamily="34" charset="0"/>
              <a:buChar char="▪"/>
              <a:defRPr sz="2000" kern="1200">
                <a:solidFill>
                  <a:schemeClr val="tx1">
                    <a:lumMod val="90000"/>
                    <a:lumOff val="10000"/>
                  </a:schemeClr>
                </a:solidFill>
                <a:latin typeface="+mn-lt"/>
                <a:ea typeface="+mn-ea"/>
                <a:cs typeface="+mn-cs"/>
              </a:defRPr>
            </a:lvl1pPr>
            <a:lvl2pPr marL="594360" indent="-228600" algn="l" defTabSz="914400" rtl="0" eaLnBrk="1" latinLnBrk="0" hangingPunct="1">
              <a:lnSpc>
                <a:spcPct val="90000"/>
              </a:lnSpc>
              <a:spcBef>
                <a:spcPts val="1000"/>
              </a:spcBef>
              <a:buSzPct val="100000"/>
              <a:buFont typeface="Arial" pitchFamily="34" charset="0"/>
              <a:buChar char="▪"/>
              <a:defRPr sz="1800" kern="1200">
                <a:solidFill>
                  <a:schemeClr val="tx1">
                    <a:lumMod val="90000"/>
                    <a:lumOff val="10000"/>
                  </a:schemeClr>
                </a:solidFill>
                <a:latin typeface="+mn-lt"/>
                <a:ea typeface="+mn-ea"/>
                <a:cs typeface="+mn-cs"/>
              </a:defRPr>
            </a:lvl2pPr>
            <a:lvl3pPr marL="914400" indent="-228600" algn="l" defTabSz="914400" rtl="0" eaLnBrk="1" latinLnBrk="0" hangingPunct="1">
              <a:lnSpc>
                <a:spcPct val="90000"/>
              </a:lnSpc>
              <a:spcBef>
                <a:spcPts val="800"/>
              </a:spcBef>
              <a:buSzPct val="100000"/>
              <a:buFont typeface="Arial" pitchFamily="34" charset="0"/>
              <a:buChar char="▪"/>
              <a:defRPr sz="1600" kern="1200">
                <a:solidFill>
                  <a:schemeClr val="tx1">
                    <a:lumMod val="90000"/>
                    <a:lumOff val="10000"/>
                  </a:schemeClr>
                </a:solidFill>
                <a:latin typeface="+mn-lt"/>
                <a:ea typeface="+mn-ea"/>
                <a:cs typeface="+mn-cs"/>
              </a:defRPr>
            </a:lvl3pPr>
            <a:lvl4pPr marL="1234440" indent="-228600" algn="l" defTabSz="914400" rtl="0" eaLnBrk="1" latinLnBrk="0" hangingPunct="1">
              <a:lnSpc>
                <a:spcPct val="90000"/>
              </a:lnSpc>
              <a:spcBef>
                <a:spcPts val="800"/>
              </a:spcBef>
              <a:buSzPct val="100000"/>
              <a:buFont typeface="Arial" pitchFamily="34" charset="0"/>
              <a:buChar char="▪"/>
              <a:defRPr sz="1400" kern="1200">
                <a:solidFill>
                  <a:schemeClr val="tx1">
                    <a:lumMod val="90000"/>
                    <a:lumOff val="10000"/>
                  </a:schemeClr>
                </a:solidFill>
                <a:latin typeface="+mn-lt"/>
                <a:ea typeface="+mn-ea"/>
                <a:cs typeface="+mn-cs"/>
              </a:defRPr>
            </a:lvl4pPr>
            <a:lvl5pPr marL="1554480" indent="-228600" algn="l" defTabSz="914400" rtl="0" eaLnBrk="1" latinLnBrk="0" hangingPunct="1">
              <a:lnSpc>
                <a:spcPct val="90000"/>
              </a:lnSpc>
              <a:spcBef>
                <a:spcPts val="800"/>
              </a:spcBef>
              <a:buSzPct val="100000"/>
              <a:buFont typeface="Arial" pitchFamily="34" charset="0"/>
              <a:buChar char="▪"/>
              <a:defRPr sz="1400" kern="1200">
                <a:solidFill>
                  <a:schemeClr val="tx1">
                    <a:lumMod val="90000"/>
                    <a:lumOff val="10000"/>
                  </a:schemeClr>
                </a:solidFill>
                <a:latin typeface="+mn-lt"/>
                <a:ea typeface="+mn-ea"/>
                <a:cs typeface="+mn-cs"/>
              </a:defRPr>
            </a:lvl5pPr>
            <a:lvl6pPr marL="187452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6pPr>
            <a:lvl7pPr marL="219456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7pPr>
            <a:lvl8pPr marL="251460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8pPr>
            <a:lvl9pPr marL="283464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9pPr>
          </a:lstStyle>
          <a:p>
            <a:pPr marL="342900" indent="-342900" algn="just">
              <a:spcAft>
                <a:spcPts val="200"/>
              </a:spcAft>
            </a:pPr>
            <a:r>
              <a:rPr lang="en-GB" sz="1600" dirty="0"/>
              <a:t>24 tests have been performed by the University of Liège varying:</a:t>
            </a:r>
          </a:p>
          <a:p>
            <a:pPr marL="669925" lvl="1" indent="-325438" algn="just">
              <a:spcAft>
                <a:spcPts val="200"/>
              </a:spcAft>
            </a:pPr>
            <a:r>
              <a:rPr lang="en-GB" sz="1600" dirty="0"/>
              <a:t>The diameter of the fire (</a:t>
            </a:r>
            <a:r>
              <a:rPr lang="en-GB" sz="1600" i="1" dirty="0"/>
              <a:t>5 diameters : 0.6m, 1.0m, 1.4m, 1.8m and 2.2m</a:t>
            </a:r>
            <a:r>
              <a:rPr lang="en-GB" sz="1600" dirty="0"/>
              <a:t>)</a:t>
            </a:r>
          </a:p>
          <a:p>
            <a:pPr marL="669925" lvl="1" indent="-325438" algn="just">
              <a:spcAft>
                <a:spcPts val="200"/>
              </a:spcAft>
            </a:pPr>
            <a:r>
              <a:rPr lang="en-GB" sz="1600" dirty="0"/>
              <a:t>The type of combustible (</a:t>
            </a:r>
            <a:r>
              <a:rPr lang="en-GB" sz="1600" i="1" dirty="0"/>
              <a:t>2 different combustible liquids (diesel and N-heptane) + 1 cellulosic fire load</a:t>
            </a:r>
            <a:r>
              <a:rPr lang="en-GB" sz="1600" dirty="0"/>
              <a:t>)</a:t>
            </a:r>
          </a:p>
          <a:p>
            <a:pPr marL="669925" lvl="1" indent="-325438" algn="just">
              <a:spcAft>
                <a:spcPts val="600"/>
              </a:spcAft>
            </a:pPr>
            <a:r>
              <a:rPr lang="en-GB" sz="1600" dirty="0"/>
              <a:t>The presence of a column engulfed into the fire</a:t>
            </a:r>
            <a:endParaRPr lang="en-GB" dirty="0"/>
          </a:p>
          <a:p>
            <a:pPr marL="342900" indent="-342900" algn="just">
              <a:spcAft>
                <a:spcPts val="600"/>
              </a:spcAft>
            </a:pPr>
            <a:r>
              <a:rPr lang="en-GB" sz="1600" dirty="0"/>
              <a:t>For each diameter and for the two combustible liquids:</a:t>
            </a:r>
          </a:p>
          <a:p>
            <a:pPr marL="669925" lvl="1" indent="-325438" algn="just">
              <a:spcAft>
                <a:spcPts val="600"/>
              </a:spcAft>
            </a:pPr>
            <a:r>
              <a:rPr lang="en-GB" sz="1600" dirty="0"/>
              <a:t>One test without column into the fire</a:t>
            </a:r>
            <a:endParaRPr lang="en-GB" sz="1600" dirty="0">
              <a:sym typeface="Wingdings" pitchFamily="2" charset="2"/>
            </a:endParaRPr>
          </a:p>
          <a:p>
            <a:pPr marL="669925" lvl="1" indent="-325438" algn="just">
              <a:spcAft>
                <a:spcPts val="600"/>
              </a:spcAft>
            </a:pPr>
            <a:r>
              <a:rPr lang="en-GB" sz="1600" dirty="0">
                <a:sym typeface="Wingdings" pitchFamily="2" charset="2"/>
              </a:rPr>
              <a:t>One test with a column at the centre of the fire source</a:t>
            </a:r>
          </a:p>
        </p:txBody>
      </p:sp>
    </p:spTree>
    <p:extLst>
      <p:ext uri="{BB962C8B-B14F-4D97-AF65-F5344CB8AC3E}">
        <p14:creationId xmlns:p14="http://schemas.microsoft.com/office/powerpoint/2010/main" val="287407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1000"/>
                                  </p:stCondLst>
                                  <p:childTnLst>
                                    <p:set>
                                      <p:cBhvr>
                                        <p:cTn id="6" dur="1" fill="hold">
                                          <p:stCondLst>
                                            <p:cond delay="0"/>
                                          </p:stCondLst>
                                        </p:cTn>
                                        <p:tgtEl>
                                          <p:spTgt spid="532"/>
                                        </p:tgtEl>
                                        <p:attrNameLst>
                                          <p:attrName>style.visibility</p:attrName>
                                        </p:attrNameLst>
                                      </p:cBhvr>
                                      <p:to>
                                        <p:strVal val="visible"/>
                                      </p:to>
                                    </p:set>
                                    <p:anim calcmode="lin" valueType="num">
                                      <p:cBhvr>
                                        <p:cTn id="7" dur="500" fill="hold"/>
                                        <p:tgtEl>
                                          <p:spTgt spid="532"/>
                                        </p:tgtEl>
                                        <p:attrNameLst>
                                          <p:attrName>ppt_w</p:attrName>
                                        </p:attrNameLst>
                                      </p:cBhvr>
                                      <p:tavLst>
                                        <p:tav tm="0">
                                          <p:val>
                                            <p:fltVal val="0"/>
                                          </p:val>
                                        </p:tav>
                                        <p:tav tm="100000">
                                          <p:val>
                                            <p:strVal val="#ppt_w"/>
                                          </p:val>
                                        </p:tav>
                                      </p:tavLst>
                                    </p:anim>
                                    <p:anim calcmode="lin" valueType="num">
                                      <p:cBhvr>
                                        <p:cTn id="8" dur="500" fill="hold"/>
                                        <p:tgtEl>
                                          <p:spTgt spid="532"/>
                                        </p:tgtEl>
                                        <p:attrNameLst>
                                          <p:attrName>ppt_h</p:attrName>
                                        </p:attrNameLst>
                                      </p:cBhvr>
                                      <p:tavLst>
                                        <p:tav tm="0">
                                          <p:val>
                                            <p:fltVal val="0"/>
                                          </p:val>
                                        </p:tav>
                                        <p:tav tm="100000">
                                          <p:val>
                                            <p:strVal val="#ppt_h"/>
                                          </p:val>
                                        </p:tav>
                                      </p:tavLst>
                                    </p:anim>
                                    <p:anim calcmode="lin" valueType="num">
                                      <p:cBhvr>
                                        <p:cTn id="9" dur="500" fill="hold"/>
                                        <p:tgtEl>
                                          <p:spTgt spid="532"/>
                                        </p:tgtEl>
                                        <p:attrNameLst>
                                          <p:attrName>ppt_x</p:attrName>
                                        </p:attrNameLst>
                                      </p:cBhvr>
                                      <p:tavLst>
                                        <p:tav tm="0">
                                          <p:val>
                                            <p:fltVal val="0.5"/>
                                          </p:val>
                                        </p:tav>
                                        <p:tav tm="100000">
                                          <p:val>
                                            <p:strVal val="#ppt_x"/>
                                          </p:val>
                                        </p:tav>
                                      </p:tavLst>
                                    </p:anim>
                                    <p:anim calcmode="lin" valueType="num">
                                      <p:cBhvr>
                                        <p:cTn id="10" dur="500" fill="hold"/>
                                        <p:tgtEl>
                                          <p:spTgt spid="532"/>
                                        </p:tgtEl>
                                        <p:attrNameLst>
                                          <p:attrName>ppt_y</p:attrName>
                                        </p:attrNameLst>
                                      </p:cBhvr>
                                      <p:tavLst>
                                        <p:tav tm="0">
                                          <p:val>
                                            <p:fltVal val="0.5"/>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35">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35">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35">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35">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35">
                                            <p:txEl>
                                              <p:pRg st="4" end="4"/>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35">
                                            <p:txEl>
                                              <p:pRg st="5" end="5"/>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3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 grpId="0" autoUpdateAnimBg="0"/>
      <p:bldP spid="53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FC749032-2A07-4AE8-BA90-74324CAE0C87}" type="slidenum">
              <a:rPr lang="fr-LU" smtClean="0"/>
              <a:t>20</a:t>
            </a:fld>
            <a:endParaRPr lang="fr-LU"/>
          </a:p>
        </p:txBody>
      </p:sp>
      <p:sp>
        <p:nvSpPr>
          <p:cNvPr id="5" name="Title 3"/>
          <p:cNvSpPr txBox="1">
            <a:spLocks/>
          </p:cNvSpPr>
          <p:nvPr/>
        </p:nvSpPr>
        <p:spPr>
          <a:xfrm>
            <a:off x="0" y="113239"/>
            <a:ext cx="12192000" cy="59161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5400" b="1" kern="1200">
                <a:solidFill>
                  <a:schemeClr val="tx1"/>
                </a:solidFill>
                <a:latin typeface="+mj-lt"/>
                <a:ea typeface="+mj-ea"/>
                <a:cs typeface="+mj-cs"/>
              </a:defRPr>
            </a:lvl1pPr>
          </a:lstStyle>
          <a:p>
            <a:r>
              <a:rPr lang="en-GB" sz="3200" dirty="0"/>
              <a:t>3. Experimental tests and CFD calibration</a:t>
            </a:r>
          </a:p>
        </p:txBody>
      </p:sp>
      <p:pic>
        <p:nvPicPr>
          <p:cNvPr id="22" name="Espace réservé du contenu 4"/>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495772" y="1104616"/>
            <a:ext cx="6552728" cy="5175705"/>
          </a:xfrm>
        </p:spPr>
      </p:pic>
      <p:pic>
        <p:nvPicPr>
          <p:cNvPr id="15" name="Image 14"/>
          <p:cNvPicPr>
            <a:picLocks noChangeAspect="1"/>
          </p:cNvPicPr>
          <p:nvPr/>
        </p:nvPicPr>
        <p:blipFill rotWithShape="1">
          <a:blip r:embed="rId3">
            <a:extLst>
              <a:ext uri="{28A0092B-C50C-407E-A947-70E740481C1C}">
                <a14:useLocalDpi xmlns:a14="http://schemas.microsoft.com/office/drawing/2010/main" val="0"/>
              </a:ext>
            </a:extLst>
          </a:blip>
          <a:srcRect l="34008" r="39791" b="35306"/>
          <a:stretch/>
        </p:blipFill>
        <p:spPr>
          <a:xfrm>
            <a:off x="7334926" y="1898989"/>
            <a:ext cx="2363821" cy="4377558"/>
          </a:xfrm>
          <a:prstGeom prst="rect">
            <a:avLst/>
          </a:prstGeom>
        </p:spPr>
      </p:pic>
      <p:sp>
        <p:nvSpPr>
          <p:cNvPr id="6" name="ZoneTexte 5"/>
          <p:cNvSpPr txBox="1"/>
          <p:nvPr/>
        </p:nvSpPr>
        <p:spPr>
          <a:xfrm>
            <a:off x="7686469" y="1371600"/>
            <a:ext cx="1677062" cy="369332"/>
          </a:xfrm>
          <a:prstGeom prst="rect">
            <a:avLst/>
          </a:prstGeom>
          <a:noFill/>
        </p:spPr>
        <p:txBody>
          <a:bodyPr wrap="none" rtlCol="0">
            <a:spAutoFit/>
          </a:bodyPr>
          <a:lstStyle/>
          <a:p>
            <a:r>
              <a:rPr lang="fr-FR" dirty="0"/>
              <a:t>HRR ~ 30 MW</a:t>
            </a:r>
          </a:p>
        </p:txBody>
      </p:sp>
    </p:spTree>
    <p:extLst>
      <p:ext uri="{BB962C8B-B14F-4D97-AF65-F5344CB8AC3E}">
        <p14:creationId xmlns:p14="http://schemas.microsoft.com/office/powerpoint/2010/main" val="3999584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1250831" y="467360"/>
            <a:ext cx="9739222" cy="1233424"/>
          </a:xfrm>
        </p:spPr>
        <p:txBody>
          <a:bodyPr/>
          <a:lstStyle/>
          <a:p>
            <a:r>
              <a:rPr lang="en-GB" dirty="0"/>
              <a:t>Tests performed at the University of Liège</a:t>
            </a:r>
          </a:p>
        </p:txBody>
      </p:sp>
      <p:sp>
        <p:nvSpPr>
          <p:cNvPr id="5" name="Title 3"/>
          <p:cNvSpPr txBox="1">
            <a:spLocks/>
          </p:cNvSpPr>
          <p:nvPr/>
        </p:nvSpPr>
        <p:spPr>
          <a:xfrm>
            <a:off x="0" y="113239"/>
            <a:ext cx="12192000" cy="59161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5400" b="1" kern="1200">
                <a:solidFill>
                  <a:schemeClr val="tx1"/>
                </a:solidFill>
                <a:latin typeface="+mj-lt"/>
                <a:ea typeface="+mj-ea"/>
                <a:cs typeface="+mj-cs"/>
              </a:defRPr>
            </a:lvl1pPr>
          </a:lstStyle>
          <a:p>
            <a:r>
              <a:rPr lang="en-GB" sz="3200" dirty="0"/>
              <a:t>3. Experimental tests and CFD calibration</a:t>
            </a:r>
          </a:p>
        </p:txBody>
      </p:sp>
      <p:sp>
        <p:nvSpPr>
          <p:cNvPr id="532" name="Text Box 6"/>
          <p:cNvSpPr txBox="1">
            <a:spLocks noChangeArrowheads="1"/>
          </p:cNvSpPr>
          <p:nvPr/>
        </p:nvSpPr>
        <p:spPr bwMode="auto">
          <a:xfrm>
            <a:off x="872107" y="1785337"/>
            <a:ext cx="3318894" cy="523220"/>
          </a:xfrm>
          <a:prstGeom prst="rect">
            <a:avLst/>
          </a:prstGeom>
          <a:noFill/>
          <a:ln w="9525">
            <a:noFill/>
            <a:miter lim="800000"/>
            <a:headEnd/>
            <a:tailEnd/>
          </a:ln>
        </p:spPr>
        <p:txBody>
          <a:bodyPr wrap="square">
            <a:spAutoFit/>
          </a:bodyPr>
          <a:lstStyle/>
          <a:p>
            <a:pPr eaLnBrk="0" hangingPunct="0"/>
            <a:r>
              <a:rPr lang="en-US" sz="2800" u="sng" dirty="0">
                <a:solidFill>
                  <a:schemeClr val="accent2">
                    <a:lumMod val="75000"/>
                  </a:schemeClr>
                </a:solidFill>
              </a:rPr>
              <a:t>General test set-up</a:t>
            </a:r>
          </a:p>
        </p:txBody>
      </p:sp>
      <p:pic>
        <p:nvPicPr>
          <p:cNvPr id="7" name="Image 7" descr="Dispositif-Test-VueElevation.png"/>
          <p:cNvPicPr>
            <a:picLocks noChangeAspect="1" noChangeArrowheads="1"/>
          </p:cNvPicPr>
          <p:nvPr/>
        </p:nvPicPr>
        <p:blipFill>
          <a:blip r:embed="rId2" cstate="print">
            <a:extLst>
              <a:ext uri="{28A0092B-C50C-407E-A947-70E740481C1C}">
                <a14:useLocalDpi xmlns:a14="http://schemas.microsoft.com/office/drawing/2010/main" val="0"/>
              </a:ext>
            </a:extLst>
          </a:blip>
          <a:srcRect b="13736"/>
          <a:stretch>
            <a:fillRect/>
          </a:stretch>
        </p:blipFill>
        <p:spPr bwMode="auto">
          <a:xfrm>
            <a:off x="402717" y="2526460"/>
            <a:ext cx="4741862" cy="3751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C:\Documents and Settings\Scifo\Mes documents\Dropbox\Ulg\Iphone Anthony 20130820 05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98339" y="2526460"/>
            <a:ext cx="2803105" cy="3751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3"/>
          <p:cNvSpPr txBox="1">
            <a:spLocks noChangeArrowheads="1"/>
          </p:cNvSpPr>
          <p:nvPr/>
        </p:nvSpPr>
        <p:spPr>
          <a:xfrm>
            <a:off x="8341744" y="2526459"/>
            <a:ext cx="3717984" cy="3751263"/>
          </a:xfrm>
          <a:prstGeom prst="rect">
            <a:avLst/>
          </a:prstGeom>
        </p:spPr>
        <p:txBody>
          <a:bodyPr vert="horz" lIns="91440" tIns="45720" rIns="91440" bIns="45720" rtlCol="0">
            <a:normAutofit lnSpcReduction="10000"/>
          </a:bodyPr>
          <a:lstStyle>
            <a:lvl1pPr marL="274320" indent="-228600" algn="l" defTabSz="914400" rtl="0" eaLnBrk="1" latinLnBrk="0" hangingPunct="1">
              <a:lnSpc>
                <a:spcPct val="90000"/>
              </a:lnSpc>
              <a:spcBef>
                <a:spcPts val="1800"/>
              </a:spcBef>
              <a:buSzPct val="100000"/>
              <a:buFont typeface="Arial" pitchFamily="34" charset="0"/>
              <a:buChar char="▪"/>
              <a:defRPr sz="2000" kern="1200">
                <a:solidFill>
                  <a:schemeClr val="tx1">
                    <a:lumMod val="90000"/>
                    <a:lumOff val="10000"/>
                  </a:schemeClr>
                </a:solidFill>
                <a:latin typeface="+mn-lt"/>
                <a:ea typeface="+mn-ea"/>
                <a:cs typeface="+mn-cs"/>
              </a:defRPr>
            </a:lvl1pPr>
            <a:lvl2pPr marL="594360" indent="-228600" algn="l" defTabSz="914400" rtl="0" eaLnBrk="1" latinLnBrk="0" hangingPunct="1">
              <a:lnSpc>
                <a:spcPct val="90000"/>
              </a:lnSpc>
              <a:spcBef>
                <a:spcPts val="1000"/>
              </a:spcBef>
              <a:buSzPct val="100000"/>
              <a:buFont typeface="Arial" pitchFamily="34" charset="0"/>
              <a:buChar char="▪"/>
              <a:defRPr sz="1800" kern="1200">
                <a:solidFill>
                  <a:schemeClr val="tx1">
                    <a:lumMod val="90000"/>
                    <a:lumOff val="10000"/>
                  </a:schemeClr>
                </a:solidFill>
                <a:latin typeface="+mn-lt"/>
                <a:ea typeface="+mn-ea"/>
                <a:cs typeface="+mn-cs"/>
              </a:defRPr>
            </a:lvl2pPr>
            <a:lvl3pPr marL="914400" indent="-228600" algn="l" defTabSz="914400" rtl="0" eaLnBrk="1" latinLnBrk="0" hangingPunct="1">
              <a:lnSpc>
                <a:spcPct val="90000"/>
              </a:lnSpc>
              <a:spcBef>
                <a:spcPts val="800"/>
              </a:spcBef>
              <a:buSzPct val="100000"/>
              <a:buFont typeface="Arial" pitchFamily="34" charset="0"/>
              <a:buChar char="▪"/>
              <a:defRPr sz="1600" kern="1200">
                <a:solidFill>
                  <a:schemeClr val="tx1">
                    <a:lumMod val="90000"/>
                    <a:lumOff val="10000"/>
                  </a:schemeClr>
                </a:solidFill>
                <a:latin typeface="+mn-lt"/>
                <a:ea typeface="+mn-ea"/>
                <a:cs typeface="+mn-cs"/>
              </a:defRPr>
            </a:lvl3pPr>
            <a:lvl4pPr marL="1234440" indent="-228600" algn="l" defTabSz="914400" rtl="0" eaLnBrk="1" latinLnBrk="0" hangingPunct="1">
              <a:lnSpc>
                <a:spcPct val="90000"/>
              </a:lnSpc>
              <a:spcBef>
                <a:spcPts val="800"/>
              </a:spcBef>
              <a:buSzPct val="100000"/>
              <a:buFont typeface="Arial" pitchFamily="34" charset="0"/>
              <a:buChar char="▪"/>
              <a:defRPr sz="1400" kern="1200">
                <a:solidFill>
                  <a:schemeClr val="tx1">
                    <a:lumMod val="90000"/>
                    <a:lumOff val="10000"/>
                  </a:schemeClr>
                </a:solidFill>
                <a:latin typeface="+mn-lt"/>
                <a:ea typeface="+mn-ea"/>
                <a:cs typeface="+mn-cs"/>
              </a:defRPr>
            </a:lvl4pPr>
            <a:lvl5pPr marL="1554480" indent="-228600" algn="l" defTabSz="914400" rtl="0" eaLnBrk="1" latinLnBrk="0" hangingPunct="1">
              <a:lnSpc>
                <a:spcPct val="90000"/>
              </a:lnSpc>
              <a:spcBef>
                <a:spcPts val="800"/>
              </a:spcBef>
              <a:buSzPct val="100000"/>
              <a:buFont typeface="Arial" pitchFamily="34" charset="0"/>
              <a:buChar char="▪"/>
              <a:defRPr sz="1400" kern="1200">
                <a:solidFill>
                  <a:schemeClr val="tx1">
                    <a:lumMod val="90000"/>
                    <a:lumOff val="10000"/>
                  </a:schemeClr>
                </a:solidFill>
                <a:latin typeface="+mn-lt"/>
                <a:ea typeface="+mn-ea"/>
                <a:cs typeface="+mn-cs"/>
              </a:defRPr>
            </a:lvl5pPr>
            <a:lvl6pPr marL="187452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6pPr>
            <a:lvl7pPr marL="219456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7pPr>
            <a:lvl8pPr marL="251460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8pPr>
            <a:lvl9pPr marL="283464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9pPr>
          </a:lstStyle>
          <a:p>
            <a:pPr marL="342900" indent="-342900" algn="just">
              <a:spcAft>
                <a:spcPts val="200"/>
              </a:spcAft>
            </a:pPr>
            <a:r>
              <a:rPr lang="en-US" sz="1600" dirty="0"/>
              <a:t>Two tanks filled of heptane and diesel were placed at higher height than the floor to allow the fuel to flow by gravity</a:t>
            </a:r>
            <a:r>
              <a:rPr lang="en-GB" sz="1600" dirty="0"/>
              <a:t> ;</a:t>
            </a:r>
          </a:p>
          <a:p>
            <a:pPr marL="342900" indent="-342900" algn="just">
              <a:spcAft>
                <a:spcPts val="200"/>
              </a:spcAft>
            </a:pPr>
            <a:r>
              <a:rPr lang="en-US" sz="1600" dirty="0"/>
              <a:t>The Rate of Heat Release of the pool fire was controlled by adjusting </a:t>
            </a:r>
            <a:r>
              <a:rPr lang="en-GB" sz="1600" dirty="0"/>
              <a:t>the flow of injected combustible by a simple manual valve ;</a:t>
            </a:r>
          </a:p>
          <a:p>
            <a:pPr marL="342900" indent="-342900" algn="just">
              <a:spcAft>
                <a:spcPts val="200"/>
              </a:spcAft>
            </a:pPr>
            <a:r>
              <a:rPr lang="en-US" sz="1600" dirty="0"/>
              <a:t>The basin was continuously fed with cold water in order to cool down the layer underneath the burning fuel and, thus to provide a more stable steady burning regime by avoiding water ebullition.</a:t>
            </a:r>
            <a:endParaRPr lang="en-GB" sz="1600" dirty="0"/>
          </a:p>
        </p:txBody>
      </p:sp>
    </p:spTree>
    <p:extLst>
      <p:ext uri="{BB962C8B-B14F-4D97-AF65-F5344CB8AC3E}">
        <p14:creationId xmlns:p14="http://schemas.microsoft.com/office/powerpoint/2010/main" val="2970451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1000"/>
                                  </p:stCondLst>
                                  <p:childTnLst>
                                    <p:set>
                                      <p:cBhvr>
                                        <p:cTn id="6" dur="1" fill="hold">
                                          <p:stCondLst>
                                            <p:cond delay="0"/>
                                          </p:stCondLst>
                                        </p:cTn>
                                        <p:tgtEl>
                                          <p:spTgt spid="532"/>
                                        </p:tgtEl>
                                        <p:attrNameLst>
                                          <p:attrName>style.visibility</p:attrName>
                                        </p:attrNameLst>
                                      </p:cBhvr>
                                      <p:to>
                                        <p:strVal val="visible"/>
                                      </p:to>
                                    </p:set>
                                    <p:anim calcmode="lin" valueType="num">
                                      <p:cBhvr>
                                        <p:cTn id="7" dur="500" fill="hold"/>
                                        <p:tgtEl>
                                          <p:spTgt spid="532"/>
                                        </p:tgtEl>
                                        <p:attrNameLst>
                                          <p:attrName>ppt_w</p:attrName>
                                        </p:attrNameLst>
                                      </p:cBhvr>
                                      <p:tavLst>
                                        <p:tav tm="0">
                                          <p:val>
                                            <p:fltVal val="0"/>
                                          </p:val>
                                        </p:tav>
                                        <p:tav tm="100000">
                                          <p:val>
                                            <p:strVal val="#ppt_w"/>
                                          </p:val>
                                        </p:tav>
                                      </p:tavLst>
                                    </p:anim>
                                    <p:anim calcmode="lin" valueType="num">
                                      <p:cBhvr>
                                        <p:cTn id="8" dur="500" fill="hold"/>
                                        <p:tgtEl>
                                          <p:spTgt spid="532"/>
                                        </p:tgtEl>
                                        <p:attrNameLst>
                                          <p:attrName>ppt_h</p:attrName>
                                        </p:attrNameLst>
                                      </p:cBhvr>
                                      <p:tavLst>
                                        <p:tav tm="0">
                                          <p:val>
                                            <p:fltVal val="0"/>
                                          </p:val>
                                        </p:tav>
                                        <p:tav tm="100000">
                                          <p:val>
                                            <p:strVal val="#ppt_h"/>
                                          </p:val>
                                        </p:tav>
                                      </p:tavLst>
                                    </p:anim>
                                    <p:anim calcmode="lin" valueType="num">
                                      <p:cBhvr>
                                        <p:cTn id="9" dur="500" fill="hold"/>
                                        <p:tgtEl>
                                          <p:spTgt spid="532"/>
                                        </p:tgtEl>
                                        <p:attrNameLst>
                                          <p:attrName>ppt_x</p:attrName>
                                        </p:attrNameLst>
                                      </p:cBhvr>
                                      <p:tavLst>
                                        <p:tav tm="0">
                                          <p:val>
                                            <p:fltVal val="0.5"/>
                                          </p:val>
                                        </p:tav>
                                        <p:tav tm="100000">
                                          <p:val>
                                            <p:strVal val="#ppt_x"/>
                                          </p:val>
                                        </p:tav>
                                      </p:tavLst>
                                    </p:anim>
                                    <p:anim calcmode="lin" valueType="num">
                                      <p:cBhvr>
                                        <p:cTn id="10" dur="500" fill="hold"/>
                                        <p:tgtEl>
                                          <p:spTgt spid="532"/>
                                        </p:tgtEl>
                                        <p:attrNameLst>
                                          <p:attrName>ppt_y</p:attrName>
                                        </p:attrNameLst>
                                      </p:cBhvr>
                                      <p:tavLst>
                                        <p:tav tm="0">
                                          <p:val>
                                            <p:fltVal val="0.5"/>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 grpId="0" autoUpdateAnimBg="0"/>
      <p:bldP spid="9"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1250831" y="467360"/>
            <a:ext cx="9739222" cy="1233424"/>
          </a:xfrm>
        </p:spPr>
        <p:txBody>
          <a:bodyPr/>
          <a:lstStyle/>
          <a:p>
            <a:r>
              <a:rPr lang="en-GB" dirty="0"/>
              <a:t>Tests performed at the University of Liège</a:t>
            </a:r>
          </a:p>
        </p:txBody>
      </p:sp>
      <p:sp>
        <p:nvSpPr>
          <p:cNvPr id="5" name="Title 3"/>
          <p:cNvSpPr txBox="1">
            <a:spLocks/>
          </p:cNvSpPr>
          <p:nvPr/>
        </p:nvSpPr>
        <p:spPr>
          <a:xfrm>
            <a:off x="0" y="113239"/>
            <a:ext cx="12192000" cy="59161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5400" b="1" kern="1200">
                <a:solidFill>
                  <a:schemeClr val="tx1"/>
                </a:solidFill>
                <a:latin typeface="+mj-lt"/>
                <a:ea typeface="+mj-ea"/>
                <a:cs typeface="+mj-cs"/>
              </a:defRPr>
            </a:lvl1pPr>
          </a:lstStyle>
          <a:p>
            <a:r>
              <a:rPr lang="en-GB" sz="3200" dirty="0"/>
              <a:t>3. Experimental tests and CFD calibration</a:t>
            </a:r>
          </a:p>
        </p:txBody>
      </p:sp>
      <p:sp>
        <p:nvSpPr>
          <p:cNvPr id="16" name="Text Box 6"/>
          <p:cNvSpPr txBox="1">
            <a:spLocks noChangeArrowheads="1"/>
          </p:cNvSpPr>
          <p:nvPr/>
        </p:nvSpPr>
        <p:spPr bwMode="auto">
          <a:xfrm>
            <a:off x="872106" y="1785337"/>
            <a:ext cx="7319393" cy="523220"/>
          </a:xfrm>
          <a:prstGeom prst="rect">
            <a:avLst/>
          </a:prstGeom>
          <a:noFill/>
          <a:ln w="9525">
            <a:noFill/>
            <a:miter lim="800000"/>
            <a:headEnd/>
            <a:tailEnd/>
          </a:ln>
        </p:spPr>
        <p:txBody>
          <a:bodyPr wrap="square">
            <a:spAutoFit/>
          </a:bodyPr>
          <a:lstStyle/>
          <a:p>
            <a:pPr eaLnBrk="0" hangingPunct="0"/>
            <a:r>
              <a:rPr lang="en-US" sz="2800" u="sng" dirty="0">
                <a:solidFill>
                  <a:schemeClr val="accent2">
                    <a:lumMod val="75000"/>
                  </a:schemeClr>
                </a:solidFill>
              </a:rPr>
              <a:t>Experimental measurements : flame length</a:t>
            </a:r>
          </a:p>
        </p:txBody>
      </p:sp>
      <p:pic>
        <p:nvPicPr>
          <p:cNvPr id="15" name="Image 6" descr="C:\Users\u219875\Documents\01_Recherche\LOCAFI\Report\Rapports\Analyses\Test 11.png"/>
          <p:cNvPicPr>
            <a:picLocks noChangeAspect="1" noChangeArrowheads="1"/>
          </p:cNvPicPr>
          <p:nvPr/>
        </p:nvPicPr>
        <p:blipFill>
          <a:blip r:embed="rId2" cstate="print"/>
          <a:srcRect l="25148" r="25146"/>
          <a:stretch>
            <a:fillRect/>
          </a:stretch>
        </p:blipFill>
        <p:spPr bwMode="auto">
          <a:xfrm>
            <a:off x="528640" y="2581275"/>
            <a:ext cx="2416000" cy="3644900"/>
          </a:xfrm>
          <a:prstGeom prst="rect">
            <a:avLst/>
          </a:prstGeom>
          <a:noFill/>
          <a:ln w="9525">
            <a:noFill/>
            <a:miter lim="800000"/>
            <a:headEnd/>
            <a:tailEnd/>
          </a:ln>
        </p:spPr>
      </p:pic>
      <p:sp>
        <p:nvSpPr>
          <p:cNvPr id="18" name="Espace réservé du contenu 2"/>
          <p:cNvSpPr>
            <a:spLocks noGrp="1"/>
          </p:cNvSpPr>
          <p:nvPr>
            <p:ph idx="4294967295"/>
          </p:nvPr>
        </p:nvSpPr>
        <p:spPr>
          <a:xfrm>
            <a:off x="3321642" y="2589629"/>
            <a:ext cx="8574596" cy="799415"/>
          </a:xfrm>
        </p:spPr>
        <p:txBody>
          <a:bodyPr vert="horz" lIns="91440" tIns="45720" rIns="91440" bIns="45720" rtlCol="0">
            <a:noAutofit/>
          </a:bodyPr>
          <a:lstStyle/>
          <a:p>
            <a:pPr marL="0" indent="0" algn="just">
              <a:buNone/>
            </a:pPr>
            <a:r>
              <a:rPr lang="en-GB" sz="1600" dirty="0"/>
              <a:t>The mean flame length L is the distance above the fire source where the intermittency has declined to 0.5, where intermittency I(z) is defined as the fraction of time the flame lies above the fire source. This assessment was made using digital image analysis.</a:t>
            </a:r>
          </a:p>
        </p:txBody>
      </p:sp>
      <p:sp>
        <p:nvSpPr>
          <p:cNvPr id="14" name="Espace réservé du contenu 2"/>
          <p:cNvSpPr>
            <a:spLocks noGrp="1"/>
          </p:cNvSpPr>
          <p:nvPr>
            <p:ph idx="4294967295"/>
          </p:nvPr>
        </p:nvSpPr>
        <p:spPr>
          <a:xfrm>
            <a:off x="7357701" y="3518065"/>
            <a:ext cx="4538537" cy="1539709"/>
          </a:xfrm>
        </p:spPr>
        <p:txBody>
          <a:bodyPr vert="horz" lIns="91440" tIns="45720" rIns="91440" bIns="45720" rtlCol="0">
            <a:noAutofit/>
          </a:bodyPr>
          <a:lstStyle/>
          <a:p>
            <a:pPr marL="0" indent="0" algn="just">
              <a:buNone/>
            </a:pPr>
            <a:r>
              <a:rPr lang="en-GB" sz="1600" dirty="0"/>
              <a:t>The difference between the experimental flame length and the flame length predicted by </a:t>
            </a:r>
            <a:r>
              <a:rPr lang="en-GB" sz="1600" dirty="0" err="1"/>
              <a:t>Heskestad</a:t>
            </a:r>
            <a:r>
              <a:rPr lang="en-GB" sz="1600" dirty="0"/>
              <a:t> is between +30% and -30% but this is in line with other pool fire investigations and mainly due to uncertainty about combustion efficiency and fuel density.</a:t>
            </a:r>
          </a:p>
        </p:txBody>
      </p:sp>
      <p:sp>
        <p:nvSpPr>
          <p:cNvPr id="17" name="Espace réservé du contenu 2"/>
          <p:cNvSpPr>
            <a:spLocks noGrp="1"/>
          </p:cNvSpPr>
          <p:nvPr>
            <p:ph idx="4294967295"/>
          </p:nvPr>
        </p:nvSpPr>
        <p:spPr>
          <a:xfrm>
            <a:off x="7357701" y="5273823"/>
            <a:ext cx="3876989" cy="611207"/>
          </a:xfrm>
        </p:spPr>
        <p:txBody>
          <a:bodyPr vert="horz" lIns="91440" tIns="45720" rIns="91440" bIns="45720" rtlCol="0">
            <a:noAutofit/>
          </a:bodyPr>
          <a:lstStyle/>
          <a:p>
            <a:pPr marL="0" indent="0" algn="just">
              <a:buNone/>
            </a:pPr>
            <a:r>
              <a:rPr lang="en-GB" sz="1200" dirty="0"/>
              <a:t>N. Tondini, J.M. Franssen, “Analysis of experimental hydrocarbon localised fires with and without engulfed steel members”, Fire Safety Journal 92 (2017), 9-22</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27448" y="3389044"/>
            <a:ext cx="3925619" cy="2564772"/>
          </a:xfrm>
          <a:prstGeom prst="rect">
            <a:avLst/>
          </a:prstGeom>
        </p:spPr>
      </p:pic>
    </p:spTree>
    <p:extLst>
      <p:ext uri="{BB962C8B-B14F-4D97-AF65-F5344CB8AC3E}">
        <p14:creationId xmlns:p14="http://schemas.microsoft.com/office/powerpoint/2010/main" val="670333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100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 calcmode="lin" valueType="num">
                                      <p:cBhvr>
                                        <p:cTn id="9" dur="500" fill="hold"/>
                                        <p:tgtEl>
                                          <p:spTgt spid="16"/>
                                        </p:tgtEl>
                                        <p:attrNameLst>
                                          <p:attrName>ppt_x</p:attrName>
                                        </p:attrNameLst>
                                      </p:cBhvr>
                                      <p:tavLst>
                                        <p:tav tm="0">
                                          <p:val>
                                            <p:fltVal val="0.5"/>
                                          </p:val>
                                        </p:tav>
                                        <p:tav tm="100000">
                                          <p:val>
                                            <p:strVal val="#ppt_x"/>
                                          </p:val>
                                        </p:tav>
                                      </p:tavLst>
                                    </p:anim>
                                    <p:anim calcmode="lin" valueType="num">
                                      <p:cBhvr>
                                        <p:cTn id="10" dur="500" fill="hold"/>
                                        <p:tgtEl>
                                          <p:spTgt spid="1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1250831" y="467360"/>
            <a:ext cx="9739222" cy="1233424"/>
          </a:xfrm>
        </p:spPr>
        <p:txBody>
          <a:bodyPr/>
          <a:lstStyle/>
          <a:p>
            <a:r>
              <a:rPr lang="en-GB" dirty="0"/>
              <a:t>Tests performed at the University of Liège</a:t>
            </a:r>
          </a:p>
        </p:txBody>
      </p:sp>
      <p:sp>
        <p:nvSpPr>
          <p:cNvPr id="5" name="Title 3"/>
          <p:cNvSpPr txBox="1">
            <a:spLocks/>
          </p:cNvSpPr>
          <p:nvPr/>
        </p:nvSpPr>
        <p:spPr>
          <a:xfrm>
            <a:off x="0" y="113239"/>
            <a:ext cx="12192000" cy="59161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5400" b="1" kern="1200">
                <a:solidFill>
                  <a:schemeClr val="tx1"/>
                </a:solidFill>
                <a:latin typeface="+mj-lt"/>
                <a:ea typeface="+mj-ea"/>
                <a:cs typeface="+mj-cs"/>
              </a:defRPr>
            </a:lvl1pPr>
          </a:lstStyle>
          <a:p>
            <a:r>
              <a:rPr lang="en-GB" sz="3200" dirty="0"/>
              <a:t>3. Experimental tests and CFD calibration</a:t>
            </a:r>
          </a:p>
        </p:txBody>
      </p:sp>
      <p:pic>
        <p:nvPicPr>
          <p:cNvPr id="10" name="Picture 2"/>
          <p:cNvPicPr>
            <a:picLocks noChangeAspect="1" noChangeArrowheads="1"/>
          </p:cNvPicPr>
          <p:nvPr/>
        </p:nvPicPr>
        <p:blipFill>
          <a:blip r:embed="rId2" cstate="print"/>
          <a:srcRect/>
          <a:stretch>
            <a:fillRect/>
          </a:stretch>
        </p:blipFill>
        <p:spPr bwMode="auto">
          <a:xfrm>
            <a:off x="353682" y="2409026"/>
            <a:ext cx="2787799" cy="3977503"/>
          </a:xfrm>
          <a:prstGeom prst="rect">
            <a:avLst/>
          </a:prstGeom>
          <a:noFill/>
          <a:ln w="9525">
            <a:noFill/>
            <a:miter lim="800000"/>
            <a:headEnd/>
            <a:tailEnd/>
          </a:ln>
        </p:spPr>
      </p:pic>
      <p:sp>
        <p:nvSpPr>
          <p:cNvPr id="14" name="Rectangle 3"/>
          <p:cNvSpPr txBox="1">
            <a:spLocks noChangeArrowheads="1"/>
          </p:cNvSpPr>
          <p:nvPr/>
        </p:nvSpPr>
        <p:spPr>
          <a:xfrm>
            <a:off x="3311568" y="5303829"/>
            <a:ext cx="8784133" cy="1087446"/>
          </a:xfrm>
          <a:prstGeom prst="rect">
            <a:avLst/>
          </a:prstGeom>
        </p:spPr>
        <p:txBody>
          <a:bodyPr vert="horz" lIns="91440" tIns="45720" rIns="91440" bIns="45720" rtlCol="0">
            <a:noAutofit/>
          </a:bodyPr>
          <a:lstStyle>
            <a:lvl1pPr marL="274320" indent="-228600" algn="l" defTabSz="914400" rtl="0" eaLnBrk="1" latinLnBrk="0" hangingPunct="1">
              <a:lnSpc>
                <a:spcPct val="90000"/>
              </a:lnSpc>
              <a:spcBef>
                <a:spcPts val="1800"/>
              </a:spcBef>
              <a:buSzPct val="100000"/>
              <a:buFont typeface="Arial" pitchFamily="34" charset="0"/>
              <a:buChar char="▪"/>
              <a:defRPr sz="2000" kern="1200">
                <a:solidFill>
                  <a:schemeClr val="tx1">
                    <a:lumMod val="90000"/>
                    <a:lumOff val="10000"/>
                  </a:schemeClr>
                </a:solidFill>
                <a:latin typeface="+mn-lt"/>
                <a:ea typeface="+mn-ea"/>
                <a:cs typeface="+mn-cs"/>
              </a:defRPr>
            </a:lvl1pPr>
            <a:lvl2pPr marL="594360" indent="-228600" algn="l" defTabSz="914400" rtl="0" eaLnBrk="1" latinLnBrk="0" hangingPunct="1">
              <a:lnSpc>
                <a:spcPct val="90000"/>
              </a:lnSpc>
              <a:spcBef>
                <a:spcPts val="1000"/>
              </a:spcBef>
              <a:buSzPct val="100000"/>
              <a:buFont typeface="Arial" pitchFamily="34" charset="0"/>
              <a:buChar char="▪"/>
              <a:defRPr sz="1800" kern="1200">
                <a:solidFill>
                  <a:schemeClr val="tx1">
                    <a:lumMod val="90000"/>
                    <a:lumOff val="10000"/>
                  </a:schemeClr>
                </a:solidFill>
                <a:latin typeface="+mn-lt"/>
                <a:ea typeface="+mn-ea"/>
                <a:cs typeface="+mn-cs"/>
              </a:defRPr>
            </a:lvl2pPr>
            <a:lvl3pPr marL="914400" indent="-228600" algn="l" defTabSz="914400" rtl="0" eaLnBrk="1" latinLnBrk="0" hangingPunct="1">
              <a:lnSpc>
                <a:spcPct val="90000"/>
              </a:lnSpc>
              <a:spcBef>
                <a:spcPts val="800"/>
              </a:spcBef>
              <a:buSzPct val="100000"/>
              <a:buFont typeface="Arial" pitchFamily="34" charset="0"/>
              <a:buChar char="▪"/>
              <a:defRPr sz="1600" kern="1200">
                <a:solidFill>
                  <a:schemeClr val="tx1">
                    <a:lumMod val="90000"/>
                    <a:lumOff val="10000"/>
                  </a:schemeClr>
                </a:solidFill>
                <a:latin typeface="+mn-lt"/>
                <a:ea typeface="+mn-ea"/>
                <a:cs typeface="+mn-cs"/>
              </a:defRPr>
            </a:lvl3pPr>
            <a:lvl4pPr marL="1234440" indent="-228600" algn="l" defTabSz="914400" rtl="0" eaLnBrk="1" latinLnBrk="0" hangingPunct="1">
              <a:lnSpc>
                <a:spcPct val="90000"/>
              </a:lnSpc>
              <a:spcBef>
                <a:spcPts val="800"/>
              </a:spcBef>
              <a:buSzPct val="100000"/>
              <a:buFont typeface="Arial" pitchFamily="34" charset="0"/>
              <a:buChar char="▪"/>
              <a:defRPr sz="1400" kern="1200">
                <a:solidFill>
                  <a:schemeClr val="tx1">
                    <a:lumMod val="90000"/>
                    <a:lumOff val="10000"/>
                  </a:schemeClr>
                </a:solidFill>
                <a:latin typeface="+mn-lt"/>
                <a:ea typeface="+mn-ea"/>
                <a:cs typeface="+mn-cs"/>
              </a:defRPr>
            </a:lvl4pPr>
            <a:lvl5pPr marL="1554480" indent="-228600" algn="l" defTabSz="914400" rtl="0" eaLnBrk="1" latinLnBrk="0" hangingPunct="1">
              <a:lnSpc>
                <a:spcPct val="90000"/>
              </a:lnSpc>
              <a:spcBef>
                <a:spcPts val="800"/>
              </a:spcBef>
              <a:buSzPct val="100000"/>
              <a:buFont typeface="Arial" pitchFamily="34" charset="0"/>
              <a:buChar char="▪"/>
              <a:defRPr sz="1400" kern="1200">
                <a:solidFill>
                  <a:schemeClr val="tx1">
                    <a:lumMod val="90000"/>
                    <a:lumOff val="10000"/>
                  </a:schemeClr>
                </a:solidFill>
                <a:latin typeface="+mn-lt"/>
                <a:ea typeface="+mn-ea"/>
                <a:cs typeface="+mn-cs"/>
              </a:defRPr>
            </a:lvl5pPr>
            <a:lvl6pPr marL="187452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6pPr>
            <a:lvl7pPr marL="219456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7pPr>
            <a:lvl8pPr marL="251460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8pPr>
            <a:lvl9pPr marL="283464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9pPr>
          </a:lstStyle>
          <a:p>
            <a:pPr marL="342900" indent="-342900" algn="just">
              <a:spcAft>
                <a:spcPts val="200"/>
              </a:spcAft>
            </a:pPr>
            <a:r>
              <a:rPr lang="en-GB" sz="1600" dirty="0"/>
              <a:t>Tests are performed until reached a steady-state configuration (measurements of gas temperature and radiative heat flux are stabilised) ;</a:t>
            </a:r>
          </a:p>
          <a:p>
            <a:pPr marL="342900" indent="-342900" algn="just">
              <a:spcAft>
                <a:spcPts val="200"/>
              </a:spcAft>
            </a:pPr>
            <a:r>
              <a:rPr lang="en-GB" sz="1600" dirty="0"/>
              <a:t>In configuration with steel columns, thermocouples also provide evolution of steel temperature.</a:t>
            </a:r>
          </a:p>
        </p:txBody>
      </p:sp>
      <p:sp>
        <p:nvSpPr>
          <p:cNvPr id="16" name="Text Box 6"/>
          <p:cNvSpPr txBox="1">
            <a:spLocks noChangeArrowheads="1"/>
          </p:cNvSpPr>
          <p:nvPr/>
        </p:nvSpPr>
        <p:spPr bwMode="auto">
          <a:xfrm>
            <a:off x="872106" y="1785337"/>
            <a:ext cx="9338694" cy="523220"/>
          </a:xfrm>
          <a:prstGeom prst="rect">
            <a:avLst/>
          </a:prstGeom>
          <a:noFill/>
          <a:ln w="9525">
            <a:noFill/>
            <a:miter lim="800000"/>
            <a:headEnd/>
            <a:tailEnd/>
          </a:ln>
        </p:spPr>
        <p:txBody>
          <a:bodyPr wrap="square">
            <a:spAutoFit/>
          </a:bodyPr>
          <a:lstStyle/>
          <a:p>
            <a:pPr eaLnBrk="0" hangingPunct="0"/>
            <a:r>
              <a:rPr lang="en-US" sz="2800" u="sng" dirty="0">
                <a:solidFill>
                  <a:schemeClr val="accent2">
                    <a:lumMod val="75000"/>
                  </a:schemeClr>
                </a:solidFill>
              </a:rPr>
              <a:t>Experimental measurements : temperature and fluxes</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02433" y="2346728"/>
            <a:ext cx="4017057" cy="2918930"/>
          </a:xfrm>
          <a:prstGeom prst="rect">
            <a:avLst/>
          </a:prstGeom>
        </p:spPr>
      </p:pic>
      <p:sp>
        <p:nvSpPr>
          <p:cNvPr id="15" name="Oval 14"/>
          <p:cNvSpPr/>
          <p:nvPr/>
        </p:nvSpPr>
        <p:spPr>
          <a:xfrm>
            <a:off x="6096000" y="3060082"/>
            <a:ext cx="2336800" cy="442224"/>
          </a:xfrm>
          <a:prstGeom prst="ellipse">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LU"/>
          </a:p>
        </p:txBody>
      </p:sp>
      <p:sp>
        <p:nvSpPr>
          <p:cNvPr id="17" name="TextBox 16"/>
          <p:cNvSpPr txBox="1"/>
          <p:nvPr/>
        </p:nvSpPr>
        <p:spPr>
          <a:xfrm>
            <a:off x="6259512" y="3569329"/>
            <a:ext cx="2009775" cy="369332"/>
          </a:xfrm>
          <a:prstGeom prst="rect">
            <a:avLst/>
          </a:prstGeom>
          <a:noFill/>
        </p:spPr>
        <p:txBody>
          <a:bodyPr wrap="square" rtlCol="0">
            <a:spAutoFit/>
          </a:bodyPr>
          <a:lstStyle/>
          <a:p>
            <a:pPr algn="ctr"/>
            <a:r>
              <a:rPr lang="fr-CH" dirty="0">
                <a:solidFill>
                  <a:srgbClr val="CC9900"/>
                </a:solidFill>
              </a:rPr>
              <a:t>Stable </a:t>
            </a:r>
            <a:r>
              <a:rPr lang="fr-CH" dirty="0" err="1">
                <a:solidFill>
                  <a:srgbClr val="CC9900"/>
                </a:solidFill>
              </a:rPr>
              <a:t>interval</a:t>
            </a:r>
            <a:endParaRPr lang="fr-LU" dirty="0">
              <a:solidFill>
                <a:srgbClr val="CC9900"/>
              </a:solidFill>
            </a:endParaRPr>
          </a:p>
        </p:txBody>
      </p:sp>
    </p:spTree>
    <p:extLst>
      <p:ext uri="{BB962C8B-B14F-4D97-AF65-F5344CB8AC3E}">
        <p14:creationId xmlns:p14="http://schemas.microsoft.com/office/powerpoint/2010/main" val="2199813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xEl>
                                              <p:pRg st="1" end="1"/>
                                            </p:txEl>
                                          </p:spTgt>
                                        </p:tgtEl>
                                        <p:attrNameLst>
                                          <p:attrName>style.visibility</p:attrName>
                                        </p:attrNameLst>
                                      </p:cBhvr>
                                      <p:to>
                                        <p:strVal val="visible"/>
                                      </p:to>
                                    </p:set>
                                  </p:childTnLst>
                                </p:cTn>
                              </p:par>
                            </p:childTnLst>
                          </p:cTn>
                        </p:par>
                        <p:par>
                          <p:cTn id="11" fill="hold">
                            <p:stCondLst>
                              <p:cond delay="0"/>
                            </p:stCondLst>
                            <p:childTnLst>
                              <p:par>
                                <p:cTn id="12" presetID="23" presetClass="entr" presetSubtype="528" fill="hold" grpId="0" nodeType="afterEffect">
                                  <p:stCondLst>
                                    <p:cond delay="1000"/>
                                  </p:stCondLst>
                                  <p:childTnLst>
                                    <p:set>
                                      <p:cBhvr>
                                        <p:cTn id="13" dur="1" fill="hold">
                                          <p:stCondLst>
                                            <p:cond delay="0"/>
                                          </p:stCondLst>
                                        </p:cTn>
                                        <p:tgtEl>
                                          <p:spTgt spid="16"/>
                                        </p:tgtEl>
                                        <p:attrNameLst>
                                          <p:attrName>style.visibility</p:attrName>
                                        </p:attrNameLst>
                                      </p:cBhvr>
                                      <p:to>
                                        <p:strVal val="visible"/>
                                      </p:to>
                                    </p:set>
                                    <p:anim calcmode="lin" valueType="num">
                                      <p:cBhvr>
                                        <p:cTn id="14" dur="500" fill="hold"/>
                                        <p:tgtEl>
                                          <p:spTgt spid="16"/>
                                        </p:tgtEl>
                                        <p:attrNameLst>
                                          <p:attrName>ppt_w</p:attrName>
                                        </p:attrNameLst>
                                      </p:cBhvr>
                                      <p:tavLst>
                                        <p:tav tm="0">
                                          <p:val>
                                            <p:fltVal val="0"/>
                                          </p:val>
                                        </p:tav>
                                        <p:tav tm="100000">
                                          <p:val>
                                            <p:strVal val="#ppt_w"/>
                                          </p:val>
                                        </p:tav>
                                      </p:tavLst>
                                    </p:anim>
                                    <p:anim calcmode="lin" valueType="num">
                                      <p:cBhvr>
                                        <p:cTn id="15" dur="500" fill="hold"/>
                                        <p:tgtEl>
                                          <p:spTgt spid="16"/>
                                        </p:tgtEl>
                                        <p:attrNameLst>
                                          <p:attrName>ppt_h</p:attrName>
                                        </p:attrNameLst>
                                      </p:cBhvr>
                                      <p:tavLst>
                                        <p:tav tm="0">
                                          <p:val>
                                            <p:fltVal val="0"/>
                                          </p:val>
                                        </p:tav>
                                        <p:tav tm="100000">
                                          <p:val>
                                            <p:strVal val="#ppt_h"/>
                                          </p:val>
                                        </p:tav>
                                      </p:tavLst>
                                    </p:anim>
                                    <p:anim calcmode="lin" valueType="num">
                                      <p:cBhvr>
                                        <p:cTn id="16" dur="500" fill="hold"/>
                                        <p:tgtEl>
                                          <p:spTgt spid="16"/>
                                        </p:tgtEl>
                                        <p:attrNameLst>
                                          <p:attrName>ppt_x</p:attrName>
                                        </p:attrNameLst>
                                      </p:cBhvr>
                                      <p:tavLst>
                                        <p:tav tm="0">
                                          <p:val>
                                            <p:fltVal val="0.5"/>
                                          </p:val>
                                        </p:tav>
                                        <p:tav tm="100000">
                                          <p:val>
                                            <p:strVal val="#ppt_x"/>
                                          </p:val>
                                        </p:tav>
                                      </p:tavLst>
                                    </p:anim>
                                    <p:anim calcmode="lin" valueType="num">
                                      <p:cBhvr>
                                        <p:cTn id="17" dur="500" fill="hold"/>
                                        <p:tgtEl>
                                          <p:spTgt spid="1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P spid="16"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1250831" y="467360"/>
            <a:ext cx="9739222" cy="1233424"/>
          </a:xfrm>
        </p:spPr>
        <p:txBody>
          <a:bodyPr/>
          <a:lstStyle/>
          <a:p>
            <a:r>
              <a:rPr lang="en-GB" dirty="0"/>
              <a:t>Tests performed at the University of Liège</a:t>
            </a:r>
          </a:p>
        </p:txBody>
      </p:sp>
      <p:sp>
        <p:nvSpPr>
          <p:cNvPr id="5" name="Title 3"/>
          <p:cNvSpPr txBox="1">
            <a:spLocks/>
          </p:cNvSpPr>
          <p:nvPr/>
        </p:nvSpPr>
        <p:spPr>
          <a:xfrm>
            <a:off x="0" y="113239"/>
            <a:ext cx="12192000" cy="59161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5400" b="1" kern="1200">
                <a:solidFill>
                  <a:schemeClr val="tx1"/>
                </a:solidFill>
                <a:latin typeface="+mj-lt"/>
                <a:ea typeface="+mj-ea"/>
                <a:cs typeface="+mj-cs"/>
              </a:defRPr>
            </a:lvl1pPr>
          </a:lstStyle>
          <a:p>
            <a:r>
              <a:rPr lang="en-GB" sz="3200" dirty="0"/>
              <a:t>3. Experimental tests and CFD calibration</a:t>
            </a:r>
          </a:p>
        </p:txBody>
      </p:sp>
      <p:sp>
        <p:nvSpPr>
          <p:cNvPr id="16" name="Text Box 6"/>
          <p:cNvSpPr txBox="1">
            <a:spLocks noChangeArrowheads="1"/>
          </p:cNvSpPr>
          <p:nvPr/>
        </p:nvSpPr>
        <p:spPr bwMode="auto">
          <a:xfrm>
            <a:off x="872106" y="1785337"/>
            <a:ext cx="9195819" cy="523220"/>
          </a:xfrm>
          <a:prstGeom prst="rect">
            <a:avLst/>
          </a:prstGeom>
          <a:noFill/>
          <a:ln w="9525">
            <a:noFill/>
            <a:miter lim="800000"/>
            <a:headEnd/>
            <a:tailEnd/>
          </a:ln>
        </p:spPr>
        <p:txBody>
          <a:bodyPr wrap="square">
            <a:spAutoFit/>
          </a:bodyPr>
          <a:lstStyle/>
          <a:p>
            <a:pPr eaLnBrk="0" hangingPunct="0"/>
            <a:r>
              <a:rPr lang="en-US" sz="2800" u="sng" dirty="0">
                <a:solidFill>
                  <a:schemeClr val="accent2">
                    <a:lumMod val="75000"/>
                  </a:schemeClr>
                </a:solidFill>
              </a:rPr>
              <a:t>Experimental measurements : temperature and fluxes</a:t>
            </a:r>
          </a:p>
        </p:txBody>
      </p:sp>
      <p:pic>
        <p:nvPicPr>
          <p:cNvPr id="19" name="Image 11"/>
          <p:cNvPicPr>
            <a:picLocks noChangeAspect="1" noChangeArrowheads="1"/>
          </p:cNvPicPr>
          <p:nvPr/>
        </p:nvPicPr>
        <p:blipFill>
          <a:blip r:embed="rId2" cstate="print"/>
          <a:srcRect/>
          <a:stretch>
            <a:fillRect/>
          </a:stretch>
        </p:blipFill>
        <p:spPr bwMode="auto">
          <a:xfrm>
            <a:off x="327564" y="2541318"/>
            <a:ext cx="5006435" cy="3278889"/>
          </a:xfrm>
          <a:prstGeom prst="rect">
            <a:avLst/>
          </a:prstGeom>
          <a:noFill/>
          <a:ln w="9525">
            <a:noFill/>
            <a:miter lim="800000"/>
            <a:headEnd/>
            <a:tailEnd/>
          </a:ln>
        </p:spPr>
      </p:pic>
      <p:pic>
        <p:nvPicPr>
          <p:cNvPr id="20" name="Image 15"/>
          <p:cNvPicPr>
            <a:picLocks noChangeAspect="1" noChangeArrowheads="1"/>
          </p:cNvPicPr>
          <p:nvPr/>
        </p:nvPicPr>
        <p:blipFill>
          <a:blip r:embed="rId3" cstate="print"/>
          <a:srcRect/>
          <a:stretch>
            <a:fillRect/>
          </a:stretch>
        </p:blipFill>
        <p:spPr bwMode="auto">
          <a:xfrm>
            <a:off x="5835650" y="2541317"/>
            <a:ext cx="5015230" cy="3284649"/>
          </a:xfrm>
          <a:prstGeom prst="rect">
            <a:avLst/>
          </a:prstGeom>
          <a:noFill/>
          <a:ln w="9525">
            <a:noFill/>
            <a:miter lim="800000"/>
            <a:headEnd/>
            <a:tailEnd/>
          </a:ln>
        </p:spPr>
      </p:pic>
      <p:sp>
        <p:nvSpPr>
          <p:cNvPr id="21" name="ZoneTexte 13"/>
          <p:cNvSpPr txBox="1"/>
          <p:nvPr/>
        </p:nvSpPr>
        <p:spPr>
          <a:xfrm>
            <a:off x="3190876" y="2666372"/>
            <a:ext cx="1828800" cy="369332"/>
          </a:xfrm>
          <a:prstGeom prst="rect">
            <a:avLst/>
          </a:prstGeom>
          <a:noFill/>
          <a:ln w="25400">
            <a:solidFill>
              <a:srgbClr val="7030A0"/>
            </a:solidFill>
          </a:ln>
        </p:spPr>
        <p:txBody>
          <a:bodyPr wrap="square">
            <a:spAutoFit/>
          </a:bodyPr>
          <a:lstStyle/>
          <a:p>
            <a:pPr algn="ctr">
              <a:defRPr/>
            </a:pPr>
            <a:r>
              <a:rPr lang="fr-FR" b="1" dirty="0">
                <a:solidFill>
                  <a:srgbClr val="7030A0"/>
                </a:solidFill>
              </a:rPr>
              <a:t>(fuel : heptane)</a:t>
            </a:r>
          </a:p>
        </p:txBody>
      </p:sp>
      <p:sp>
        <p:nvSpPr>
          <p:cNvPr id="22" name="ZoneTexte 13"/>
          <p:cNvSpPr txBox="1"/>
          <p:nvPr/>
        </p:nvSpPr>
        <p:spPr>
          <a:xfrm>
            <a:off x="8785669" y="2666372"/>
            <a:ext cx="1745171" cy="368300"/>
          </a:xfrm>
          <a:prstGeom prst="rect">
            <a:avLst/>
          </a:prstGeom>
          <a:noFill/>
          <a:ln w="25400">
            <a:solidFill>
              <a:srgbClr val="7030A0"/>
            </a:solidFill>
          </a:ln>
        </p:spPr>
        <p:txBody>
          <a:bodyPr wrap="square">
            <a:spAutoFit/>
          </a:bodyPr>
          <a:lstStyle/>
          <a:p>
            <a:pPr algn="ctr">
              <a:defRPr/>
            </a:pPr>
            <a:r>
              <a:rPr lang="fr-FR" b="1" dirty="0">
                <a:solidFill>
                  <a:srgbClr val="7030A0"/>
                </a:solidFill>
              </a:rPr>
              <a:t>(fuel : diesel)</a:t>
            </a:r>
          </a:p>
        </p:txBody>
      </p:sp>
      <p:sp>
        <p:nvSpPr>
          <p:cNvPr id="23" name="ZoneTexte 16"/>
          <p:cNvSpPr txBox="1"/>
          <p:nvPr/>
        </p:nvSpPr>
        <p:spPr>
          <a:xfrm>
            <a:off x="355599" y="5869611"/>
            <a:ext cx="11764513" cy="369332"/>
          </a:xfrm>
          <a:prstGeom prst="rect">
            <a:avLst/>
          </a:prstGeom>
          <a:noFill/>
        </p:spPr>
        <p:txBody>
          <a:bodyPr wrap="square">
            <a:spAutoFit/>
          </a:bodyPr>
          <a:lstStyle/>
          <a:p>
            <a:r>
              <a:rPr lang="fr-FR" dirty="0" err="1">
                <a:solidFill>
                  <a:schemeClr val="tx2"/>
                </a:solidFill>
                <a:latin typeface="Calibri" pitchFamily="34" charset="0"/>
              </a:rPr>
              <a:t>Heskestad</a:t>
            </a:r>
            <a:r>
              <a:rPr lang="fr-FR" dirty="0">
                <a:solidFill>
                  <a:schemeClr val="tx2"/>
                </a:solidFill>
                <a:latin typeface="Calibri" pitchFamily="34" charset="0"/>
              </a:rPr>
              <a:t> </a:t>
            </a:r>
            <a:r>
              <a:rPr lang="fr-FR" dirty="0" err="1">
                <a:solidFill>
                  <a:schemeClr val="tx2"/>
                </a:solidFill>
                <a:latin typeface="Calibri" pitchFamily="34" charset="0"/>
              </a:rPr>
              <a:t>correlation</a:t>
            </a:r>
            <a:r>
              <a:rPr lang="fr-FR" dirty="0">
                <a:solidFill>
                  <a:schemeClr val="tx2"/>
                </a:solidFill>
                <a:latin typeface="Calibri" pitchFamily="34" charset="0"/>
              </a:rPr>
              <a:t> (EN 1991-1-2) over-</a:t>
            </a:r>
            <a:r>
              <a:rPr lang="fr-FR" dirty="0" err="1">
                <a:solidFill>
                  <a:schemeClr val="tx2"/>
                </a:solidFill>
                <a:latin typeface="Calibri" pitchFamily="34" charset="0"/>
              </a:rPr>
              <a:t>estimates</a:t>
            </a:r>
            <a:r>
              <a:rPr lang="fr-FR" dirty="0">
                <a:solidFill>
                  <a:schemeClr val="tx2"/>
                </a:solidFill>
                <a:latin typeface="Calibri" pitchFamily="34" charset="0"/>
              </a:rPr>
              <a:t> </a:t>
            </a:r>
            <a:r>
              <a:rPr lang="fr-FR" dirty="0" err="1">
                <a:solidFill>
                  <a:schemeClr val="tx2"/>
                </a:solidFill>
                <a:latin typeface="Calibri" pitchFamily="34" charset="0"/>
              </a:rPr>
              <a:t>temperatures</a:t>
            </a:r>
            <a:r>
              <a:rPr lang="fr-FR" dirty="0">
                <a:solidFill>
                  <a:schemeClr val="tx2"/>
                </a:solidFill>
                <a:latin typeface="Calibri" pitchFamily="34" charset="0"/>
              </a:rPr>
              <a:t> </a:t>
            </a:r>
            <a:r>
              <a:rPr lang="fr-FR" dirty="0" err="1">
                <a:solidFill>
                  <a:schemeClr val="tx2"/>
                </a:solidFill>
                <a:latin typeface="Calibri" pitchFamily="34" charset="0"/>
              </a:rPr>
              <a:t>both</a:t>
            </a:r>
            <a:r>
              <a:rPr lang="fr-FR" dirty="0">
                <a:solidFill>
                  <a:schemeClr val="tx2"/>
                </a:solidFill>
                <a:latin typeface="Calibri" pitchFamily="34" charset="0"/>
              </a:rPr>
              <a:t> in the flame (</a:t>
            </a:r>
            <a:r>
              <a:rPr lang="fr-FR" dirty="0" err="1">
                <a:solidFill>
                  <a:schemeClr val="tx2"/>
                </a:solidFill>
                <a:latin typeface="Symbol" panose="05050102010706020507" pitchFamily="18" charset="2"/>
              </a:rPr>
              <a:t>q</a:t>
            </a:r>
            <a:r>
              <a:rPr lang="fr-FR" baseline="-25000" dirty="0" err="1">
                <a:solidFill>
                  <a:schemeClr val="tx2"/>
                </a:solidFill>
                <a:latin typeface="Calibri" pitchFamily="34" charset="0"/>
              </a:rPr>
              <a:t>g</a:t>
            </a:r>
            <a:r>
              <a:rPr lang="fr-FR" dirty="0">
                <a:solidFill>
                  <a:schemeClr val="tx2"/>
                </a:solidFill>
                <a:latin typeface="Calibri" pitchFamily="34" charset="0"/>
              </a:rPr>
              <a:t> </a:t>
            </a:r>
            <a:r>
              <a:rPr lang="fr-FR" u="sng" dirty="0">
                <a:solidFill>
                  <a:schemeClr val="tx2"/>
                </a:solidFill>
                <a:latin typeface="Calibri" pitchFamily="34" charset="0"/>
              </a:rPr>
              <a:t>&gt;</a:t>
            </a:r>
            <a:r>
              <a:rPr lang="fr-FR" dirty="0">
                <a:solidFill>
                  <a:schemeClr val="tx2"/>
                </a:solidFill>
                <a:latin typeface="Calibri" pitchFamily="34" charset="0"/>
              </a:rPr>
              <a:t> 500°C) and the plume (</a:t>
            </a:r>
            <a:r>
              <a:rPr lang="fr-FR" dirty="0" err="1">
                <a:solidFill>
                  <a:schemeClr val="tx2"/>
                </a:solidFill>
                <a:latin typeface="Symbol" panose="05050102010706020507" pitchFamily="18" charset="2"/>
              </a:rPr>
              <a:t>q</a:t>
            </a:r>
            <a:r>
              <a:rPr lang="fr-FR" baseline="-25000" dirty="0" err="1">
                <a:solidFill>
                  <a:schemeClr val="tx2"/>
                </a:solidFill>
                <a:latin typeface="Calibri" pitchFamily="34" charset="0"/>
              </a:rPr>
              <a:t>g</a:t>
            </a:r>
            <a:r>
              <a:rPr lang="fr-FR" dirty="0">
                <a:solidFill>
                  <a:schemeClr val="tx2"/>
                </a:solidFill>
                <a:latin typeface="Calibri" pitchFamily="34" charset="0"/>
              </a:rPr>
              <a:t> &lt; 500°C)</a:t>
            </a:r>
          </a:p>
        </p:txBody>
      </p:sp>
    </p:spTree>
    <p:extLst>
      <p:ext uri="{BB962C8B-B14F-4D97-AF65-F5344CB8AC3E}">
        <p14:creationId xmlns:p14="http://schemas.microsoft.com/office/powerpoint/2010/main" val="136613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100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 calcmode="lin" valueType="num">
                                      <p:cBhvr>
                                        <p:cTn id="9" dur="500" fill="hold"/>
                                        <p:tgtEl>
                                          <p:spTgt spid="16"/>
                                        </p:tgtEl>
                                        <p:attrNameLst>
                                          <p:attrName>ppt_x</p:attrName>
                                        </p:attrNameLst>
                                      </p:cBhvr>
                                      <p:tavLst>
                                        <p:tav tm="0">
                                          <p:val>
                                            <p:fltVal val="0.5"/>
                                          </p:val>
                                        </p:tav>
                                        <p:tav tm="100000">
                                          <p:val>
                                            <p:strVal val="#ppt_x"/>
                                          </p:val>
                                        </p:tav>
                                      </p:tavLst>
                                    </p:anim>
                                    <p:anim calcmode="lin" valueType="num">
                                      <p:cBhvr>
                                        <p:cTn id="10" dur="500" fill="hold"/>
                                        <p:tgtEl>
                                          <p:spTgt spid="1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1250831" y="467360"/>
            <a:ext cx="9739222" cy="1233424"/>
          </a:xfrm>
        </p:spPr>
        <p:txBody>
          <a:bodyPr/>
          <a:lstStyle/>
          <a:p>
            <a:r>
              <a:rPr lang="en-GB" dirty="0"/>
              <a:t>Tests performed at the University of Liège</a:t>
            </a:r>
          </a:p>
        </p:txBody>
      </p:sp>
      <p:sp>
        <p:nvSpPr>
          <p:cNvPr id="5" name="Title 3"/>
          <p:cNvSpPr txBox="1">
            <a:spLocks/>
          </p:cNvSpPr>
          <p:nvPr/>
        </p:nvSpPr>
        <p:spPr>
          <a:xfrm>
            <a:off x="0" y="113239"/>
            <a:ext cx="12192000" cy="59161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5400" b="1" kern="1200">
                <a:solidFill>
                  <a:schemeClr val="tx1"/>
                </a:solidFill>
                <a:latin typeface="+mj-lt"/>
                <a:ea typeface="+mj-ea"/>
                <a:cs typeface="+mj-cs"/>
              </a:defRPr>
            </a:lvl1pPr>
          </a:lstStyle>
          <a:p>
            <a:r>
              <a:rPr lang="en-GB" sz="3200" dirty="0"/>
              <a:t>3. Experimental tests and CFD calibration</a:t>
            </a:r>
          </a:p>
        </p:txBody>
      </p:sp>
      <p:sp>
        <p:nvSpPr>
          <p:cNvPr id="16" name="Text Box 6"/>
          <p:cNvSpPr txBox="1">
            <a:spLocks noChangeArrowheads="1"/>
          </p:cNvSpPr>
          <p:nvPr/>
        </p:nvSpPr>
        <p:spPr bwMode="auto">
          <a:xfrm>
            <a:off x="872106" y="1785337"/>
            <a:ext cx="9195819" cy="523220"/>
          </a:xfrm>
          <a:prstGeom prst="rect">
            <a:avLst/>
          </a:prstGeom>
          <a:noFill/>
          <a:ln w="9525">
            <a:noFill/>
            <a:miter lim="800000"/>
            <a:headEnd/>
            <a:tailEnd/>
          </a:ln>
        </p:spPr>
        <p:txBody>
          <a:bodyPr wrap="square">
            <a:spAutoFit/>
          </a:bodyPr>
          <a:lstStyle/>
          <a:p>
            <a:pPr eaLnBrk="0" hangingPunct="0"/>
            <a:r>
              <a:rPr lang="en-US" sz="2800" u="sng" dirty="0">
                <a:solidFill>
                  <a:schemeClr val="accent2">
                    <a:lumMod val="75000"/>
                  </a:schemeClr>
                </a:solidFill>
              </a:rPr>
              <a:t>Experimental measurements : temperature and fluxes</a:t>
            </a:r>
          </a:p>
        </p:txBody>
      </p:sp>
      <p:sp>
        <p:nvSpPr>
          <p:cNvPr id="23" name="ZoneTexte 16"/>
          <p:cNvSpPr txBox="1"/>
          <p:nvPr/>
        </p:nvSpPr>
        <p:spPr>
          <a:xfrm>
            <a:off x="6787648" y="3574819"/>
            <a:ext cx="5029200" cy="1569660"/>
          </a:xfrm>
          <a:prstGeom prst="rect">
            <a:avLst/>
          </a:prstGeom>
          <a:noFill/>
        </p:spPr>
        <p:txBody>
          <a:bodyPr wrap="square">
            <a:spAutoFit/>
          </a:bodyPr>
          <a:lstStyle/>
          <a:p>
            <a:pPr algn="just"/>
            <a:r>
              <a:rPr lang="fr-FR" sz="2400" dirty="0">
                <a:solidFill>
                  <a:schemeClr val="tx2"/>
                </a:solidFill>
                <a:latin typeface="Calibri" pitchFamily="34" charset="0"/>
              </a:rPr>
              <a:t>EN 1991-1-2 </a:t>
            </a:r>
            <a:r>
              <a:rPr lang="fr-FR" sz="2400" dirty="0" err="1">
                <a:solidFill>
                  <a:schemeClr val="tx2"/>
                </a:solidFill>
                <a:latin typeface="Calibri" pitchFamily="34" charset="0"/>
              </a:rPr>
              <a:t>correlation</a:t>
            </a:r>
            <a:r>
              <a:rPr lang="fr-FR" sz="2400" dirty="0">
                <a:solidFill>
                  <a:schemeClr val="tx2"/>
                </a:solidFill>
                <a:latin typeface="Calibri" pitchFamily="34" charset="0"/>
              </a:rPr>
              <a:t> </a:t>
            </a:r>
            <a:r>
              <a:rPr lang="fr-FR" sz="2400" dirty="0" err="1">
                <a:solidFill>
                  <a:schemeClr val="tx2"/>
                </a:solidFill>
                <a:latin typeface="Calibri" pitchFamily="34" charset="0"/>
              </a:rPr>
              <a:t>provides</a:t>
            </a:r>
            <a:r>
              <a:rPr lang="fr-FR" sz="2400" dirty="0">
                <a:solidFill>
                  <a:schemeClr val="tx2"/>
                </a:solidFill>
                <a:latin typeface="Calibri" pitchFamily="34" charset="0"/>
              </a:rPr>
              <a:t> a good </a:t>
            </a:r>
            <a:r>
              <a:rPr lang="fr-FR" sz="2400" dirty="0" err="1">
                <a:solidFill>
                  <a:schemeClr val="tx2"/>
                </a:solidFill>
                <a:latin typeface="Calibri" pitchFamily="34" charset="0"/>
              </a:rPr>
              <a:t>assessment</a:t>
            </a:r>
            <a:r>
              <a:rPr lang="fr-FR" sz="2400" dirty="0">
                <a:solidFill>
                  <a:schemeClr val="tx2"/>
                </a:solidFill>
                <a:latin typeface="Calibri" pitchFamily="34" charset="0"/>
              </a:rPr>
              <a:t> of </a:t>
            </a:r>
            <a:r>
              <a:rPr lang="fr-FR" sz="2400" dirty="0" err="1">
                <a:solidFill>
                  <a:schemeClr val="tx2"/>
                </a:solidFill>
                <a:latin typeface="Calibri" pitchFamily="34" charset="0"/>
              </a:rPr>
              <a:t>temperatures</a:t>
            </a:r>
            <a:r>
              <a:rPr lang="fr-FR" sz="2400" dirty="0">
                <a:solidFill>
                  <a:schemeClr val="tx2"/>
                </a:solidFill>
                <a:latin typeface="Calibri" pitchFamily="34" charset="0"/>
              </a:rPr>
              <a:t> </a:t>
            </a:r>
            <a:r>
              <a:rPr lang="fr-FR" sz="2400" dirty="0" err="1">
                <a:solidFill>
                  <a:schemeClr val="tx2"/>
                </a:solidFill>
                <a:latin typeface="Calibri" pitchFamily="34" charset="0"/>
              </a:rPr>
              <a:t>both</a:t>
            </a:r>
            <a:r>
              <a:rPr lang="fr-FR" sz="2400" dirty="0">
                <a:solidFill>
                  <a:schemeClr val="tx2"/>
                </a:solidFill>
                <a:latin typeface="Calibri" pitchFamily="34" charset="0"/>
              </a:rPr>
              <a:t> in the flame (</a:t>
            </a:r>
            <a:r>
              <a:rPr lang="fr-FR" sz="2400" dirty="0" err="1">
                <a:solidFill>
                  <a:schemeClr val="tx2"/>
                </a:solidFill>
                <a:latin typeface="Symbol" panose="05050102010706020507" pitchFamily="18" charset="2"/>
              </a:rPr>
              <a:t>q</a:t>
            </a:r>
            <a:r>
              <a:rPr lang="fr-FR" sz="2400" baseline="-25000" dirty="0" err="1">
                <a:solidFill>
                  <a:schemeClr val="tx2"/>
                </a:solidFill>
                <a:latin typeface="Calibri" pitchFamily="34" charset="0"/>
              </a:rPr>
              <a:t>g</a:t>
            </a:r>
            <a:r>
              <a:rPr lang="fr-FR" sz="2400" dirty="0">
                <a:solidFill>
                  <a:schemeClr val="tx2"/>
                </a:solidFill>
                <a:latin typeface="Calibri" pitchFamily="34" charset="0"/>
              </a:rPr>
              <a:t> </a:t>
            </a:r>
            <a:r>
              <a:rPr lang="fr-FR" sz="2400" u="sng" dirty="0">
                <a:solidFill>
                  <a:schemeClr val="tx2"/>
                </a:solidFill>
                <a:latin typeface="Calibri" pitchFamily="34" charset="0"/>
              </a:rPr>
              <a:t>&gt;</a:t>
            </a:r>
            <a:r>
              <a:rPr lang="fr-FR" sz="2400" dirty="0">
                <a:solidFill>
                  <a:schemeClr val="tx2"/>
                </a:solidFill>
                <a:latin typeface="Calibri" pitchFamily="34" charset="0"/>
              </a:rPr>
              <a:t> 500°C) and the plume (</a:t>
            </a:r>
            <a:r>
              <a:rPr lang="fr-FR" sz="2400" dirty="0" err="1">
                <a:solidFill>
                  <a:schemeClr val="tx2"/>
                </a:solidFill>
                <a:latin typeface="Symbol" panose="05050102010706020507" pitchFamily="18" charset="2"/>
              </a:rPr>
              <a:t>q</a:t>
            </a:r>
            <a:r>
              <a:rPr lang="fr-FR" sz="2400" baseline="-25000" dirty="0" err="1">
                <a:solidFill>
                  <a:schemeClr val="tx2"/>
                </a:solidFill>
                <a:latin typeface="Calibri" pitchFamily="34" charset="0"/>
              </a:rPr>
              <a:t>g</a:t>
            </a:r>
            <a:r>
              <a:rPr lang="fr-FR" sz="2400" dirty="0">
                <a:solidFill>
                  <a:schemeClr val="tx2"/>
                </a:solidFill>
                <a:latin typeface="Calibri" pitchFamily="34" charset="0"/>
              </a:rPr>
              <a:t> &lt; 500°C).</a:t>
            </a:r>
          </a:p>
        </p:txBody>
      </p:sp>
      <p:grpSp>
        <p:nvGrpSpPr>
          <p:cNvPr id="10" name="Group 9"/>
          <p:cNvGrpSpPr/>
          <p:nvPr/>
        </p:nvGrpSpPr>
        <p:grpSpPr>
          <a:xfrm>
            <a:off x="980051" y="2313538"/>
            <a:ext cx="5681842" cy="4122434"/>
            <a:chOff x="980051" y="2401459"/>
            <a:chExt cx="4827221" cy="3502368"/>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0051" y="2401459"/>
              <a:ext cx="4827221" cy="3502368"/>
            </a:xfrm>
            <a:prstGeom prst="rect">
              <a:avLst/>
            </a:prstGeom>
          </p:spPr>
        </p:pic>
        <p:sp>
          <p:nvSpPr>
            <p:cNvPr id="6" name="Rectangle 5"/>
            <p:cNvSpPr/>
            <p:nvPr/>
          </p:nvSpPr>
          <p:spPr>
            <a:xfrm>
              <a:off x="1945141" y="4110182"/>
              <a:ext cx="1422400" cy="72967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157093" y="2798864"/>
              <a:ext cx="587759" cy="307777"/>
            </a:xfrm>
            <a:prstGeom prst="rect">
              <a:avLst/>
            </a:prstGeom>
            <a:noFill/>
          </p:spPr>
          <p:txBody>
            <a:bodyPr wrap="square" rtlCol="0">
              <a:spAutoFit/>
            </a:bodyPr>
            <a:lstStyle/>
            <a:p>
              <a:pPr algn="r"/>
              <a:r>
                <a:rPr lang="fr-CH" sz="1400" b="1" dirty="0">
                  <a:solidFill>
                    <a:srgbClr val="92D050"/>
                  </a:solidFill>
                </a:rPr>
                <a:t>500</a:t>
              </a:r>
              <a:endParaRPr lang="fr-LU" sz="1400" b="1" dirty="0">
                <a:solidFill>
                  <a:srgbClr val="92D050"/>
                </a:solidFill>
              </a:endParaRPr>
            </a:p>
          </p:txBody>
        </p:sp>
      </p:grpSp>
    </p:spTree>
    <p:extLst>
      <p:ext uri="{BB962C8B-B14F-4D97-AF65-F5344CB8AC3E}">
        <p14:creationId xmlns:p14="http://schemas.microsoft.com/office/powerpoint/2010/main" val="813770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100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 calcmode="lin" valueType="num">
                                      <p:cBhvr>
                                        <p:cTn id="9" dur="500" fill="hold"/>
                                        <p:tgtEl>
                                          <p:spTgt spid="16"/>
                                        </p:tgtEl>
                                        <p:attrNameLst>
                                          <p:attrName>ppt_x</p:attrName>
                                        </p:attrNameLst>
                                      </p:cBhvr>
                                      <p:tavLst>
                                        <p:tav tm="0">
                                          <p:val>
                                            <p:fltVal val="0.5"/>
                                          </p:val>
                                        </p:tav>
                                        <p:tav tm="100000">
                                          <p:val>
                                            <p:strVal val="#ppt_x"/>
                                          </p:val>
                                        </p:tav>
                                      </p:tavLst>
                                    </p:anim>
                                    <p:anim calcmode="lin" valueType="num">
                                      <p:cBhvr>
                                        <p:cTn id="10" dur="500" fill="hold"/>
                                        <p:tgtEl>
                                          <p:spTgt spid="1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1250831" y="467360"/>
            <a:ext cx="9739222" cy="1233424"/>
          </a:xfrm>
        </p:spPr>
        <p:txBody>
          <a:bodyPr/>
          <a:lstStyle/>
          <a:p>
            <a:r>
              <a:rPr lang="en-GB" dirty="0"/>
              <a:t>Tests performed at the University of Ulster</a:t>
            </a:r>
          </a:p>
        </p:txBody>
      </p:sp>
      <p:sp>
        <p:nvSpPr>
          <p:cNvPr id="5" name="Title 3"/>
          <p:cNvSpPr txBox="1">
            <a:spLocks/>
          </p:cNvSpPr>
          <p:nvPr/>
        </p:nvSpPr>
        <p:spPr>
          <a:xfrm>
            <a:off x="0" y="113239"/>
            <a:ext cx="12192000" cy="59161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5400" b="1" kern="1200">
                <a:solidFill>
                  <a:schemeClr val="tx1"/>
                </a:solidFill>
                <a:latin typeface="+mj-lt"/>
                <a:ea typeface="+mj-ea"/>
                <a:cs typeface="+mj-cs"/>
              </a:defRPr>
            </a:lvl1pPr>
          </a:lstStyle>
          <a:p>
            <a:r>
              <a:rPr lang="en-GB" sz="3200" dirty="0"/>
              <a:t>3. Experimental tests and CFD calibration</a:t>
            </a:r>
          </a:p>
        </p:txBody>
      </p:sp>
      <p:sp>
        <p:nvSpPr>
          <p:cNvPr id="14" name="Text Box 6"/>
          <p:cNvSpPr txBox="1">
            <a:spLocks noChangeArrowheads="1"/>
          </p:cNvSpPr>
          <p:nvPr/>
        </p:nvSpPr>
        <p:spPr bwMode="auto">
          <a:xfrm>
            <a:off x="214881" y="1793295"/>
            <a:ext cx="11844847" cy="523220"/>
          </a:xfrm>
          <a:prstGeom prst="rect">
            <a:avLst/>
          </a:prstGeom>
          <a:noFill/>
          <a:ln w="9525">
            <a:noFill/>
            <a:miter lim="800000"/>
            <a:headEnd/>
            <a:tailEnd/>
          </a:ln>
        </p:spPr>
        <p:txBody>
          <a:bodyPr wrap="square">
            <a:spAutoFit/>
          </a:bodyPr>
          <a:lstStyle/>
          <a:p>
            <a:pPr eaLnBrk="0" hangingPunct="0"/>
            <a:r>
              <a:rPr lang="en-US" sz="2800" u="sng" dirty="0" err="1">
                <a:solidFill>
                  <a:schemeClr val="accent2">
                    <a:lumMod val="75000"/>
                  </a:schemeClr>
                </a:solidFill>
              </a:rPr>
              <a:t>Characterisation</a:t>
            </a:r>
            <a:r>
              <a:rPr lang="en-US" sz="2800" u="sng" dirty="0">
                <a:solidFill>
                  <a:schemeClr val="accent2">
                    <a:lumMod val="75000"/>
                  </a:schemeClr>
                </a:solidFill>
              </a:rPr>
              <a:t> of heat fluxes received by elements outside the fire</a:t>
            </a:r>
          </a:p>
        </p:txBody>
      </p:sp>
      <p:grpSp>
        <p:nvGrpSpPr>
          <p:cNvPr id="12" name="Group 11"/>
          <p:cNvGrpSpPr/>
          <p:nvPr/>
        </p:nvGrpSpPr>
        <p:grpSpPr>
          <a:xfrm>
            <a:off x="414906" y="2543778"/>
            <a:ext cx="4670658" cy="3860197"/>
            <a:chOff x="414906" y="2543778"/>
            <a:chExt cx="4670658" cy="3860197"/>
          </a:xfrm>
        </p:grpSpPr>
        <p:pic>
          <p:nvPicPr>
            <p:cNvPr id="17" name="Picture 99" descr="IMG_20130604_143823.jpg"/>
            <p:cNvPicPr>
              <a:picLocks noChangeAspect="1"/>
            </p:cNvPicPr>
            <p:nvPr/>
          </p:nvPicPr>
          <p:blipFill rotWithShape="1">
            <a:blip r:embed="rId2" cstate="print">
              <a:extLst>
                <a:ext uri="{28A0092B-C50C-407E-A947-70E740481C1C}">
                  <a14:useLocalDpi xmlns:a14="http://schemas.microsoft.com/office/drawing/2010/main" val="0"/>
                </a:ext>
              </a:extLst>
            </a:blip>
            <a:srcRect t="-1328" b="-1749"/>
            <a:stretch/>
          </p:blipFill>
          <p:spPr bwMode="auto">
            <a:xfrm>
              <a:off x="414906" y="2543778"/>
              <a:ext cx="3047754" cy="24018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3" name="Picture 2" descr="C:\Users\Dr Han\Desktop\locafi\photo\1pan3oct\DSCF394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503" t="36024" r="9404" b="10677"/>
            <a:stretch/>
          </p:blipFill>
          <p:spPr bwMode="auto">
            <a:xfrm>
              <a:off x="414906" y="5043966"/>
              <a:ext cx="1385319" cy="1360009"/>
            </a:xfrm>
            <a:prstGeom prst="rect">
              <a:avLst/>
            </a:prstGeom>
            <a:noFill/>
            <a:extLst>
              <a:ext uri="{909E8E84-426E-40dd-AFC4-6F175D3DCCD1}">
                <a14:hiddenFill xmlns="" xmlns:a14="http://schemas.microsoft.com/office/drawing/2010/main">
                  <a:solidFill>
                    <a:srgbClr val="FFFFFF"/>
                  </a:solidFill>
                </a14:hiddenFill>
              </a:ext>
            </a:extLst>
          </p:spPr>
        </p:pic>
        <p:pic>
          <p:nvPicPr>
            <p:cNvPr id="24"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2976" t="27338" r="10711" b="24490"/>
            <a:stretch/>
          </p:blipFill>
          <p:spPr bwMode="auto">
            <a:xfrm>
              <a:off x="1985675" y="5043966"/>
              <a:ext cx="1398035" cy="13600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pic>
        <p:pic>
          <p:nvPicPr>
            <p:cNvPr id="25" name="Picture 4" descr="C:\Users\Dr Han\Desktop\locafi\photo\woodcribs22Oct\DSCF4406.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1111" r="12458" b="8118"/>
            <a:stretch/>
          </p:blipFill>
          <p:spPr bwMode="auto">
            <a:xfrm>
              <a:off x="3569160" y="5045962"/>
              <a:ext cx="1506199" cy="1358013"/>
            </a:xfrm>
            <a:prstGeom prst="rect">
              <a:avLst/>
            </a:prstGeom>
            <a:noFill/>
            <a:extLst>
              <a:ext uri="{909E8E84-426E-40dd-AFC4-6F175D3DCCD1}">
                <a14:hiddenFill xmlns="" xmlns:a14="http://schemas.microsoft.com/office/drawing/2010/main">
                  <a:solidFill>
                    <a:srgbClr val="FFFFFF"/>
                  </a:solidFill>
                </a14:hiddenFill>
              </a:ext>
            </a:extLst>
          </p:spPr>
        </p:pic>
        <p:pic>
          <p:nvPicPr>
            <p:cNvPr id="26" name="Picture 7" descr="C:\Users\Dr Han\Desktop\locafi\H-column\photo\p2-17Jan\DSCF6651.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9924" t="4288" r="19438" b="7825"/>
            <a:stretch/>
          </p:blipFill>
          <p:spPr bwMode="auto">
            <a:xfrm>
              <a:off x="3613916" y="2570154"/>
              <a:ext cx="1471648" cy="2353099"/>
            </a:xfrm>
            <a:prstGeom prst="rect">
              <a:avLst/>
            </a:prstGeom>
            <a:noFill/>
            <a:extLst>
              <a:ext uri="{909E8E84-426E-40dd-AFC4-6F175D3DCCD1}">
                <a14:hiddenFill xmlns="" xmlns:a14="http://schemas.microsoft.com/office/drawing/2010/main">
                  <a:solidFill>
                    <a:srgbClr val="FFFFFF"/>
                  </a:solidFill>
                </a14:hiddenFill>
              </a:ext>
            </a:extLst>
          </p:spPr>
        </p:pic>
      </p:grpSp>
      <p:sp>
        <p:nvSpPr>
          <p:cNvPr id="27" name="Rectangle 3"/>
          <p:cNvSpPr txBox="1">
            <a:spLocks noChangeArrowheads="1"/>
          </p:cNvSpPr>
          <p:nvPr/>
        </p:nvSpPr>
        <p:spPr>
          <a:xfrm>
            <a:off x="5234433" y="2570153"/>
            <a:ext cx="6825295" cy="3687772"/>
          </a:xfrm>
          <a:prstGeom prst="rect">
            <a:avLst/>
          </a:prstGeom>
        </p:spPr>
        <p:txBody>
          <a:bodyPr vert="horz" lIns="91440" tIns="45720" rIns="91440" bIns="45720" rtlCol="0">
            <a:noAutofit/>
          </a:bodyPr>
          <a:lstStyle>
            <a:lvl1pPr marL="274320" indent="-228600" algn="l" defTabSz="914400" rtl="0" eaLnBrk="1" latinLnBrk="0" hangingPunct="1">
              <a:lnSpc>
                <a:spcPct val="90000"/>
              </a:lnSpc>
              <a:spcBef>
                <a:spcPts val="1800"/>
              </a:spcBef>
              <a:buSzPct val="100000"/>
              <a:buFont typeface="Arial" pitchFamily="34" charset="0"/>
              <a:buChar char="▪"/>
              <a:defRPr sz="2000" kern="1200">
                <a:solidFill>
                  <a:schemeClr val="tx1">
                    <a:lumMod val="90000"/>
                    <a:lumOff val="10000"/>
                  </a:schemeClr>
                </a:solidFill>
                <a:latin typeface="+mn-lt"/>
                <a:ea typeface="+mn-ea"/>
                <a:cs typeface="+mn-cs"/>
              </a:defRPr>
            </a:lvl1pPr>
            <a:lvl2pPr marL="594360" indent="-228600" algn="l" defTabSz="914400" rtl="0" eaLnBrk="1" latinLnBrk="0" hangingPunct="1">
              <a:lnSpc>
                <a:spcPct val="90000"/>
              </a:lnSpc>
              <a:spcBef>
                <a:spcPts val="1000"/>
              </a:spcBef>
              <a:buSzPct val="100000"/>
              <a:buFont typeface="Arial" pitchFamily="34" charset="0"/>
              <a:buChar char="▪"/>
              <a:defRPr sz="1800" kern="1200">
                <a:solidFill>
                  <a:schemeClr val="tx1">
                    <a:lumMod val="90000"/>
                    <a:lumOff val="10000"/>
                  </a:schemeClr>
                </a:solidFill>
                <a:latin typeface="+mn-lt"/>
                <a:ea typeface="+mn-ea"/>
                <a:cs typeface="+mn-cs"/>
              </a:defRPr>
            </a:lvl2pPr>
            <a:lvl3pPr marL="914400" indent="-228600" algn="l" defTabSz="914400" rtl="0" eaLnBrk="1" latinLnBrk="0" hangingPunct="1">
              <a:lnSpc>
                <a:spcPct val="90000"/>
              </a:lnSpc>
              <a:spcBef>
                <a:spcPts val="800"/>
              </a:spcBef>
              <a:buSzPct val="100000"/>
              <a:buFont typeface="Arial" pitchFamily="34" charset="0"/>
              <a:buChar char="▪"/>
              <a:defRPr sz="1600" kern="1200">
                <a:solidFill>
                  <a:schemeClr val="tx1">
                    <a:lumMod val="90000"/>
                    <a:lumOff val="10000"/>
                  </a:schemeClr>
                </a:solidFill>
                <a:latin typeface="+mn-lt"/>
                <a:ea typeface="+mn-ea"/>
                <a:cs typeface="+mn-cs"/>
              </a:defRPr>
            </a:lvl3pPr>
            <a:lvl4pPr marL="1234440" indent="-228600" algn="l" defTabSz="914400" rtl="0" eaLnBrk="1" latinLnBrk="0" hangingPunct="1">
              <a:lnSpc>
                <a:spcPct val="90000"/>
              </a:lnSpc>
              <a:spcBef>
                <a:spcPts val="800"/>
              </a:spcBef>
              <a:buSzPct val="100000"/>
              <a:buFont typeface="Arial" pitchFamily="34" charset="0"/>
              <a:buChar char="▪"/>
              <a:defRPr sz="1400" kern="1200">
                <a:solidFill>
                  <a:schemeClr val="tx1">
                    <a:lumMod val="90000"/>
                    <a:lumOff val="10000"/>
                  </a:schemeClr>
                </a:solidFill>
                <a:latin typeface="+mn-lt"/>
                <a:ea typeface="+mn-ea"/>
                <a:cs typeface="+mn-cs"/>
              </a:defRPr>
            </a:lvl4pPr>
            <a:lvl5pPr marL="1554480" indent="-228600" algn="l" defTabSz="914400" rtl="0" eaLnBrk="1" latinLnBrk="0" hangingPunct="1">
              <a:lnSpc>
                <a:spcPct val="90000"/>
              </a:lnSpc>
              <a:spcBef>
                <a:spcPts val="800"/>
              </a:spcBef>
              <a:buSzPct val="100000"/>
              <a:buFont typeface="Arial" pitchFamily="34" charset="0"/>
              <a:buChar char="▪"/>
              <a:defRPr sz="1400" kern="1200">
                <a:solidFill>
                  <a:schemeClr val="tx1">
                    <a:lumMod val="90000"/>
                    <a:lumOff val="10000"/>
                  </a:schemeClr>
                </a:solidFill>
                <a:latin typeface="+mn-lt"/>
                <a:ea typeface="+mn-ea"/>
                <a:cs typeface="+mn-cs"/>
              </a:defRPr>
            </a:lvl5pPr>
            <a:lvl6pPr marL="187452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6pPr>
            <a:lvl7pPr marL="219456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7pPr>
            <a:lvl8pPr marL="251460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8pPr>
            <a:lvl9pPr marL="2834640" indent="-228600" algn="l" defTabSz="914400" rtl="0" eaLnBrk="1" latinLnBrk="0" hangingPunct="1">
              <a:lnSpc>
                <a:spcPct val="90000"/>
              </a:lnSpc>
              <a:spcBef>
                <a:spcPts val="800"/>
              </a:spcBef>
              <a:buSzPct val="100000"/>
              <a:buFont typeface="Arial" pitchFamily="34" charset="0"/>
              <a:buChar char="▪"/>
              <a:defRPr sz="1400" kern="1200">
                <a:solidFill>
                  <a:schemeClr val="tx1"/>
                </a:solidFill>
                <a:latin typeface="+mn-lt"/>
                <a:ea typeface="+mn-ea"/>
                <a:cs typeface="+mn-cs"/>
              </a:defRPr>
            </a:lvl9pPr>
          </a:lstStyle>
          <a:p>
            <a:pPr marL="342900" indent="-342900" algn="just">
              <a:lnSpc>
                <a:spcPct val="80000"/>
              </a:lnSpc>
              <a:spcAft>
                <a:spcPts val="200"/>
              </a:spcAft>
            </a:pPr>
            <a:r>
              <a:rPr lang="en-GB" sz="1600" dirty="0"/>
              <a:t>58 tests have been performed by the University of Ulster varying:</a:t>
            </a:r>
          </a:p>
          <a:p>
            <a:pPr marL="669925" lvl="1" indent="-325438" algn="just">
              <a:lnSpc>
                <a:spcPct val="80000"/>
              </a:lnSpc>
              <a:spcAft>
                <a:spcPts val="200"/>
              </a:spcAft>
            </a:pPr>
            <a:r>
              <a:rPr lang="en-GB" sz="1600" dirty="0"/>
              <a:t>The presence or not of a ceiling (37 tests without / 21 tests with)</a:t>
            </a:r>
          </a:p>
          <a:p>
            <a:pPr marL="669925" lvl="1" indent="-325438" algn="just">
              <a:lnSpc>
                <a:spcPct val="80000"/>
              </a:lnSpc>
              <a:spcAft>
                <a:spcPts val="200"/>
              </a:spcAft>
            </a:pPr>
            <a:r>
              <a:rPr lang="en-GB" sz="1600" dirty="0"/>
              <a:t>The number of pool fires (</a:t>
            </a:r>
            <a:r>
              <a:rPr lang="en-GB" sz="1600" i="1" dirty="0"/>
              <a:t>from 1 to 4</a:t>
            </a:r>
            <a:r>
              <a:rPr lang="en-GB" sz="1600" dirty="0"/>
              <a:t>) and diameter of these pools (</a:t>
            </a:r>
            <a:r>
              <a:rPr lang="en-GB" sz="1600" i="1" dirty="0"/>
              <a:t>2 diameters : 0.7m and 1.6m</a:t>
            </a:r>
            <a:r>
              <a:rPr lang="en-GB" sz="1600" dirty="0"/>
              <a:t>)</a:t>
            </a:r>
          </a:p>
          <a:p>
            <a:pPr marL="669925" lvl="1" indent="-325438" algn="just">
              <a:lnSpc>
                <a:spcPct val="80000"/>
              </a:lnSpc>
              <a:spcAft>
                <a:spcPts val="200"/>
              </a:spcAft>
            </a:pPr>
            <a:r>
              <a:rPr lang="en-GB" sz="1600" dirty="0"/>
              <a:t>The type of combustible (</a:t>
            </a:r>
            <a:r>
              <a:rPr lang="en-GB" sz="1600" i="1" dirty="0"/>
              <a:t>2 different combustible liquids (diesel and kerosene) + 1 cellulosic fire load</a:t>
            </a:r>
            <a:r>
              <a:rPr lang="en-GB" sz="1600" dirty="0"/>
              <a:t>)</a:t>
            </a:r>
          </a:p>
          <a:p>
            <a:pPr marL="342900" indent="-342900" algn="just">
              <a:lnSpc>
                <a:spcPct val="80000"/>
              </a:lnSpc>
              <a:spcAft>
                <a:spcPts val="600"/>
              </a:spcAft>
            </a:pPr>
            <a:r>
              <a:rPr lang="en-GB" sz="1600" dirty="0"/>
              <a:t>The 9mx9m structure is composed of three types of columns (</a:t>
            </a:r>
            <a:r>
              <a:rPr lang="en-GB" sz="1600" i="1" dirty="0"/>
              <a:t>I-section, H-section and O-section</a:t>
            </a:r>
            <a:r>
              <a:rPr lang="en-GB" sz="1600" dirty="0"/>
              <a:t>)</a:t>
            </a:r>
          </a:p>
          <a:p>
            <a:pPr marL="342900" indent="-342900" algn="just">
              <a:lnSpc>
                <a:spcPct val="80000"/>
              </a:lnSpc>
              <a:spcAft>
                <a:spcPts val="600"/>
              </a:spcAft>
            </a:pPr>
            <a:r>
              <a:rPr lang="en-GB" sz="1600" dirty="0"/>
              <a:t>The HRR varied with time (not controlled) and was measured by a calorimeter hood</a:t>
            </a:r>
          </a:p>
          <a:p>
            <a:pPr marL="342900" indent="-342900" algn="just">
              <a:lnSpc>
                <a:spcPct val="80000"/>
              </a:lnSpc>
              <a:spcAft>
                <a:spcPts val="600"/>
              </a:spcAft>
            </a:pPr>
            <a:r>
              <a:rPr lang="en-GB" sz="1600" dirty="0"/>
              <a:t>Flame length is assessed using a camera and on the basis of the flame presence probability</a:t>
            </a:r>
          </a:p>
        </p:txBody>
      </p:sp>
    </p:spTree>
    <p:extLst>
      <p:ext uri="{BB962C8B-B14F-4D97-AF65-F5344CB8AC3E}">
        <p14:creationId xmlns:p14="http://schemas.microsoft.com/office/powerpoint/2010/main" val="1225625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100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 calcmode="lin" valueType="num">
                                      <p:cBhvr>
                                        <p:cTn id="9" dur="500" fill="hold"/>
                                        <p:tgtEl>
                                          <p:spTgt spid="14"/>
                                        </p:tgtEl>
                                        <p:attrNameLst>
                                          <p:attrName>ppt_x</p:attrName>
                                        </p:attrNameLst>
                                      </p:cBhvr>
                                      <p:tavLst>
                                        <p:tav tm="0">
                                          <p:val>
                                            <p:fltVal val="0.5"/>
                                          </p:val>
                                        </p:tav>
                                        <p:tav tm="100000">
                                          <p:val>
                                            <p:strVal val="#ppt_x"/>
                                          </p:val>
                                        </p:tav>
                                      </p:tavLst>
                                    </p:anim>
                                    <p:anim calcmode="lin" valueType="num">
                                      <p:cBhvr>
                                        <p:cTn id="10" dur="500" fill="hold"/>
                                        <p:tgtEl>
                                          <p:spTgt spid="14"/>
                                        </p:tgtEl>
                                        <p:attrNameLst>
                                          <p:attrName>ppt_y</p:attrName>
                                        </p:attrNameLst>
                                      </p:cBhvr>
                                      <p:tavLst>
                                        <p:tav tm="0">
                                          <p:val>
                                            <p:fltVal val="0.5"/>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7">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7">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7">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7">
                                            <p:txEl>
                                              <p:pRg st="4" end="4"/>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7">
                                            <p:txEl>
                                              <p:pRg st="5" end="5"/>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utoUpdateAnimBg="0"/>
      <p:bldP spid="27"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1250831" y="467360"/>
            <a:ext cx="9739222" cy="1233424"/>
          </a:xfrm>
        </p:spPr>
        <p:txBody>
          <a:bodyPr/>
          <a:lstStyle/>
          <a:p>
            <a:r>
              <a:rPr lang="en-GB" dirty="0"/>
              <a:t>Tests performed at the University of Ulster</a:t>
            </a:r>
          </a:p>
        </p:txBody>
      </p:sp>
      <p:sp>
        <p:nvSpPr>
          <p:cNvPr id="5" name="Title 3"/>
          <p:cNvSpPr txBox="1">
            <a:spLocks/>
          </p:cNvSpPr>
          <p:nvPr/>
        </p:nvSpPr>
        <p:spPr>
          <a:xfrm>
            <a:off x="0" y="113239"/>
            <a:ext cx="12192000" cy="59161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5400" b="1" kern="1200">
                <a:solidFill>
                  <a:schemeClr val="tx1"/>
                </a:solidFill>
                <a:latin typeface="+mj-lt"/>
                <a:ea typeface="+mj-ea"/>
                <a:cs typeface="+mj-cs"/>
              </a:defRPr>
            </a:lvl1pPr>
          </a:lstStyle>
          <a:p>
            <a:r>
              <a:rPr lang="en-GB" sz="3200" dirty="0"/>
              <a:t>3. Experimental tests and CFD calibration</a:t>
            </a:r>
          </a:p>
        </p:txBody>
      </p:sp>
      <p:graphicFrame>
        <p:nvGraphicFramePr>
          <p:cNvPr id="3" name="Table 2"/>
          <p:cNvGraphicFramePr>
            <a:graphicFrameLocks noGrp="1"/>
          </p:cNvGraphicFramePr>
          <p:nvPr>
            <p:extLst>
              <p:ext uri="{D42A27DB-BD31-4B8C-83A1-F6EECF244321}">
                <p14:modId xmlns:p14="http://schemas.microsoft.com/office/powerpoint/2010/main" val="1482983456"/>
              </p:ext>
            </p:extLst>
          </p:nvPr>
        </p:nvGraphicFramePr>
        <p:xfrm>
          <a:off x="314326" y="2464024"/>
          <a:ext cx="5029199" cy="2594610"/>
        </p:xfrm>
        <a:graphic>
          <a:graphicData uri="http://schemas.openxmlformats.org/drawingml/2006/table">
            <a:tbl>
              <a:tblPr firstRow="1" firstCol="1" bandRow="1">
                <a:tableStyleId>{BC89EF96-8CEA-46FF-86C4-4CE0E7609802}</a:tableStyleId>
              </a:tblPr>
              <a:tblGrid>
                <a:gridCol w="543445">
                  <a:extLst>
                    <a:ext uri="{9D8B030D-6E8A-4147-A177-3AD203B41FA5}">
                      <a16:colId xmlns:a16="http://schemas.microsoft.com/office/drawing/2014/main" val="2595424723"/>
                    </a:ext>
                  </a:extLst>
                </a:gridCol>
                <a:gridCol w="437629">
                  <a:extLst>
                    <a:ext uri="{9D8B030D-6E8A-4147-A177-3AD203B41FA5}">
                      <a16:colId xmlns:a16="http://schemas.microsoft.com/office/drawing/2014/main" val="2899117646"/>
                    </a:ext>
                  </a:extLst>
                </a:gridCol>
                <a:gridCol w="419100">
                  <a:extLst>
                    <a:ext uri="{9D8B030D-6E8A-4147-A177-3AD203B41FA5}">
                      <a16:colId xmlns:a16="http://schemas.microsoft.com/office/drawing/2014/main" val="2450025620"/>
                    </a:ext>
                  </a:extLst>
                </a:gridCol>
                <a:gridCol w="466725">
                  <a:extLst>
                    <a:ext uri="{9D8B030D-6E8A-4147-A177-3AD203B41FA5}">
                      <a16:colId xmlns:a16="http://schemas.microsoft.com/office/drawing/2014/main" val="2396944892"/>
                    </a:ext>
                  </a:extLst>
                </a:gridCol>
                <a:gridCol w="428625">
                  <a:extLst>
                    <a:ext uri="{9D8B030D-6E8A-4147-A177-3AD203B41FA5}">
                      <a16:colId xmlns:a16="http://schemas.microsoft.com/office/drawing/2014/main" val="139535388"/>
                    </a:ext>
                  </a:extLst>
                </a:gridCol>
                <a:gridCol w="447675">
                  <a:extLst>
                    <a:ext uri="{9D8B030D-6E8A-4147-A177-3AD203B41FA5}">
                      <a16:colId xmlns:a16="http://schemas.microsoft.com/office/drawing/2014/main" val="3673877398"/>
                    </a:ext>
                  </a:extLst>
                </a:gridCol>
                <a:gridCol w="447675">
                  <a:extLst>
                    <a:ext uri="{9D8B030D-6E8A-4147-A177-3AD203B41FA5}">
                      <a16:colId xmlns:a16="http://schemas.microsoft.com/office/drawing/2014/main" val="248326541"/>
                    </a:ext>
                  </a:extLst>
                </a:gridCol>
                <a:gridCol w="485775">
                  <a:extLst>
                    <a:ext uri="{9D8B030D-6E8A-4147-A177-3AD203B41FA5}">
                      <a16:colId xmlns:a16="http://schemas.microsoft.com/office/drawing/2014/main" val="845935471"/>
                    </a:ext>
                  </a:extLst>
                </a:gridCol>
                <a:gridCol w="457200">
                  <a:extLst>
                    <a:ext uri="{9D8B030D-6E8A-4147-A177-3AD203B41FA5}">
                      <a16:colId xmlns:a16="http://schemas.microsoft.com/office/drawing/2014/main" val="1061446864"/>
                    </a:ext>
                  </a:extLst>
                </a:gridCol>
                <a:gridCol w="466725">
                  <a:extLst>
                    <a:ext uri="{9D8B030D-6E8A-4147-A177-3AD203B41FA5}">
                      <a16:colId xmlns:a16="http://schemas.microsoft.com/office/drawing/2014/main" val="1144376287"/>
                    </a:ext>
                  </a:extLst>
                </a:gridCol>
                <a:gridCol w="428625">
                  <a:extLst>
                    <a:ext uri="{9D8B030D-6E8A-4147-A177-3AD203B41FA5}">
                      <a16:colId xmlns:a16="http://schemas.microsoft.com/office/drawing/2014/main" val="1261488391"/>
                    </a:ext>
                  </a:extLst>
                </a:gridCol>
              </a:tblGrid>
              <a:tr h="666115">
                <a:tc rowSpan="2">
                  <a:txBody>
                    <a:bodyPr/>
                    <a:lstStyle/>
                    <a:p>
                      <a:pPr algn="ctr">
                        <a:spcBef>
                          <a:spcPts val="200"/>
                        </a:spcBef>
                        <a:spcAft>
                          <a:spcPts val="600"/>
                        </a:spcAft>
                      </a:pPr>
                      <a:r>
                        <a:rPr lang="en-US" sz="900" cap="all">
                          <a:effectLst/>
                        </a:rPr>
                        <a:t>Height</a:t>
                      </a:r>
                      <a:endParaRPr lang="fr-LU" sz="11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gridSpan="2">
                  <a:txBody>
                    <a:bodyPr/>
                    <a:lstStyle/>
                    <a:p>
                      <a:pPr algn="ctr">
                        <a:spcBef>
                          <a:spcPts val="200"/>
                        </a:spcBef>
                        <a:spcAft>
                          <a:spcPts val="600"/>
                        </a:spcAft>
                      </a:pPr>
                      <a:r>
                        <a:rPr lang="en-US" sz="1000" cap="all" dirty="0">
                          <a:effectLst/>
                        </a:rPr>
                        <a:t>Tests O8, I9</a:t>
                      </a:r>
                      <a:endParaRPr lang="fr-LU" sz="1100" dirty="0">
                        <a:effectLst/>
                      </a:endParaRPr>
                    </a:p>
                    <a:p>
                      <a:pPr algn="ctr">
                        <a:spcBef>
                          <a:spcPts val="200"/>
                        </a:spcBef>
                        <a:spcAft>
                          <a:spcPts val="600"/>
                        </a:spcAft>
                      </a:pPr>
                      <a:r>
                        <a:rPr lang="en-US" sz="1000" cap="all" dirty="0">
                          <a:effectLst/>
                        </a:rPr>
                        <a:t>(Kerosene, D1.6m)</a:t>
                      </a:r>
                      <a:endParaRPr lang="fr-LU"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hMerge="1">
                  <a:txBody>
                    <a:bodyPr/>
                    <a:lstStyle/>
                    <a:p>
                      <a:endParaRPr lang="fr-LU"/>
                    </a:p>
                  </a:txBody>
                  <a:tcPr/>
                </a:tc>
                <a:tc gridSpan="2">
                  <a:txBody>
                    <a:bodyPr/>
                    <a:lstStyle/>
                    <a:p>
                      <a:pPr algn="ctr">
                        <a:spcBef>
                          <a:spcPts val="200"/>
                        </a:spcBef>
                        <a:spcAft>
                          <a:spcPts val="600"/>
                        </a:spcAft>
                      </a:pPr>
                      <a:r>
                        <a:rPr lang="en-US" sz="1000" cap="all" dirty="0">
                          <a:effectLst/>
                        </a:rPr>
                        <a:t>Test O10</a:t>
                      </a:r>
                      <a:endParaRPr lang="fr-LU" sz="1100" dirty="0">
                        <a:effectLst/>
                      </a:endParaRPr>
                    </a:p>
                    <a:p>
                      <a:pPr algn="ctr">
                        <a:spcBef>
                          <a:spcPts val="200"/>
                        </a:spcBef>
                        <a:spcAft>
                          <a:spcPts val="600"/>
                        </a:spcAft>
                      </a:pPr>
                      <a:r>
                        <a:rPr lang="en-US" sz="1000" cap="all" dirty="0">
                          <a:effectLst/>
                        </a:rPr>
                        <a:t>(Diesel, D1.6m)</a:t>
                      </a:r>
                      <a:endParaRPr lang="fr-LU"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hMerge="1">
                  <a:txBody>
                    <a:bodyPr/>
                    <a:lstStyle/>
                    <a:p>
                      <a:endParaRPr lang="fr-LU"/>
                    </a:p>
                  </a:txBody>
                  <a:tcPr/>
                </a:tc>
                <a:tc gridSpan="2">
                  <a:txBody>
                    <a:bodyPr/>
                    <a:lstStyle/>
                    <a:p>
                      <a:pPr algn="ctr">
                        <a:spcBef>
                          <a:spcPts val="200"/>
                        </a:spcBef>
                        <a:spcAft>
                          <a:spcPts val="600"/>
                        </a:spcAft>
                      </a:pPr>
                      <a:r>
                        <a:rPr lang="pt-PT" sz="1000" cap="all" dirty="0">
                          <a:effectLst/>
                        </a:rPr>
                        <a:t>Tests O1,O2</a:t>
                      </a:r>
                      <a:endParaRPr lang="fr-LU" sz="1100" dirty="0">
                        <a:effectLst/>
                      </a:endParaRPr>
                    </a:p>
                    <a:p>
                      <a:pPr algn="ctr">
                        <a:spcBef>
                          <a:spcPts val="200"/>
                        </a:spcBef>
                        <a:spcAft>
                          <a:spcPts val="600"/>
                        </a:spcAft>
                      </a:pPr>
                      <a:r>
                        <a:rPr lang="pt-PT" sz="1000" cap="all" dirty="0">
                          <a:effectLst/>
                        </a:rPr>
                        <a:t>(Kerosene, D0.7m)</a:t>
                      </a:r>
                      <a:endParaRPr lang="fr-LU"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hMerge="1">
                  <a:txBody>
                    <a:bodyPr/>
                    <a:lstStyle/>
                    <a:p>
                      <a:endParaRPr lang="fr-LU"/>
                    </a:p>
                  </a:txBody>
                  <a:tcPr/>
                </a:tc>
                <a:tc gridSpan="2">
                  <a:txBody>
                    <a:bodyPr/>
                    <a:lstStyle/>
                    <a:p>
                      <a:pPr algn="ctr">
                        <a:spcBef>
                          <a:spcPts val="200"/>
                        </a:spcBef>
                        <a:spcAft>
                          <a:spcPts val="600"/>
                        </a:spcAft>
                      </a:pPr>
                      <a:r>
                        <a:rPr lang="pt-PT" sz="1000" cap="all" dirty="0">
                          <a:effectLst/>
                        </a:rPr>
                        <a:t>Tests O3,O4</a:t>
                      </a:r>
                      <a:endParaRPr lang="fr-LU" sz="1100" dirty="0">
                        <a:effectLst/>
                      </a:endParaRPr>
                    </a:p>
                    <a:p>
                      <a:pPr algn="ctr">
                        <a:spcBef>
                          <a:spcPts val="200"/>
                        </a:spcBef>
                        <a:spcAft>
                          <a:spcPts val="600"/>
                        </a:spcAft>
                      </a:pPr>
                      <a:r>
                        <a:rPr lang="pt-PT" sz="1000" cap="all" dirty="0">
                          <a:effectLst/>
                        </a:rPr>
                        <a:t>(Diesel, D0.7m)</a:t>
                      </a:r>
                      <a:endParaRPr lang="fr-LU"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hMerge="1">
                  <a:txBody>
                    <a:bodyPr/>
                    <a:lstStyle/>
                    <a:p>
                      <a:endParaRPr lang="fr-LU"/>
                    </a:p>
                  </a:txBody>
                  <a:tcPr/>
                </a:tc>
                <a:tc gridSpan="2">
                  <a:txBody>
                    <a:bodyPr/>
                    <a:lstStyle/>
                    <a:p>
                      <a:pPr algn="ctr">
                        <a:spcBef>
                          <a:spcPts val="200"/>
                        </a:spcBef>
                        <a:spcAft>
                          <a:spcPts val="600"/>
                        </a:spcAft>
                      </a:pPr>
                      <a:r>
                        <a:rPr lang="en-US" sz="1000" cap="all" dirty="0">
                          <a:effectLst/>
                        </a:rPr>
                        <a:t>Test O14</a:t>
                      </a:r>
                      <a:endParaRPr lang="fr-LU" sz="1100" dirty="0">
                        <a:effectLst/>
                      </a:endParaRPr>
                    </a:p>
                    <a:p>
                      <a:pPr algn="ctr">
                        <a:spcBef>
                          <a:spcPts val="200"/>
                        </a:spcBef>
                        <a:spcAft>
                          <a:spcPts val="600"/>
                        </a:spcAft>
                      </a:pPr>
                      <a:r>
                        <a:rPr lang="en-US" sz="1000" cap="all" dirty="0">
                          <a:effectLst/>
                        </a:rPr>
                        <a:t>(Wood cribs)</a:t>
                      </a:r>
                      <a:endParaRPr lang="fr-LU"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hMerge="1">
                  <a:txBody>
                    <a:bodyPr/>
                    <a:lstStyle/>
                    <a:p>
                      <a:endParaRPr lang="fr-LU"/>
                    </a:p>
                  </a:txBody>
                  <a:tcPr/>
                </a:tc>
                <a:extLst>
                  <a:ext uri="{0D108BD9-81ED-4DB2-BD59-A6C34878D82A}">
                    <a16:rowId xmlns:a16="http://schemas.microsoft.com/office/drawing/2014/main" val="3077461698"/>
                  </a:ext>
                </a:extLst>
              </a:tr>
              <a:tr h="353695">
                <a:tc vMerge="1">
                  <a:txBody>
                    <a:bodyPr/>
                    <a:lstStyle/>
                    <a:p>
                      <a:endParaRPr lang="fr-LU"/>
                    </a:p>
                  </a:txBody>
                  <a:tcPr/>
                </a:tc>
                <a:tc>
                  <a:txBody>
                    <a:bodyPr/>
                    <a:lstStyle/>
                    <a:p>
                      <a:pPr algn="ctr">
                        <a:spcBef>
                          <a:spcPts val="200"/>
                        </a:spcBef>
                        <a:spcAft>
                          <a:spcPts val="0"/>
                        </a:spcAft>
                      </a:pPr>
                      <a:r>
                        <a:rPr lang="en-US" sz="1000" cap="all" dirty="0">
                          <a:effectLst/>
                        </a:rPr>
                        <a:t>EN</a:t>
                      </a:r>
                      <a:endParaRPr lang="fr-LU" sz="1100" dirty="0">
                        <a:effectLst/>
                      </a:endParaRPr>
                    </a:p>
                  </a:txBody>
                  <a:tcPr marL="17780" marR="17780" marT="0" marB="0" anchor="ctr"/>
                </a:tc>
                <a:tc>
                  <a:txBody>
                    <a:bodyPr/>
                    <a:lstStyle/>
                    <a:p>
                      <a:pPr algn="ctr">
                        <a:spcBef>
                          <a:spcPts val="200"/>
                        </a:spcBef>
                        <a:spcAft>
                          <a:spcPts val="0"/>
                        </a:spcAft>
                      </a:pPr>
                      <a:r>
                        <a:rPr lang="en-US" sz="1000" cap="all" dirty="0" err="1">
                          <a:effectLst/>
                        </a:rPr>
                        <a:t>tEST</a:t>
                      </a:r>
                      <a:endParaRPr lang="fr-LU"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dirty="0">
                          <a:effectLst/>
                        </a:rPr>
                        <a:t>EN</a:t>
                      </a:r>
                      <a:endParaRPr lang="fr-LU" sz="1100" dirty="0">
                        <a:effectLst/>
                      </a:endParaRPr>
                    </a:p>
                  </a:txBody>
                  <a:tcPr marL="17780" marR="17780" marT="0" marB="0" anchor="ctr"/>
                </a:tc>
                <a:tc>
                  <a:txBody>
                    <a:bodyPr/>
                    <a:lstStyle/>
                    <a:p>
                      <a:pPr algn="ctr">
                        <a:spcBef>
                          <a:spcPts val="200"/>
                        </a:spcBef>
                        <a:spcAft>
                          <a:spcPts val="0"/>
                        </a:spcAft>
                      </a:pPr>
                      <a:r>
                        <a:rPr lang="en-US" sz="1000" cap="all" dirty="0" err="1">
                          <a:effectLst/>
                        </a:rPr>
                        <a:t>tEST</a:t>
                      </a:r>
                      <a:endParaRPr lang="fr-LU"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dirty="0">
                          <a:effectLst/>
                        </a:rPr>
                        <a:t>EN</a:t>
                      </a:r>
                      <a:endParaRPr lang="fr-LU" sz="1100" dirty="0">
                        <a:effectLst/>
                      </a:endParaRPr>
                    </a:p>
                  </a:txBody>
                  <a:tcPr marL="17780" marR="17780" marT="0" marB="0" anchor="ctr"/>
                </a:tc>
                <a:tc>
                  <a:txBody>
                    <a:bodyPr/>
                    <a:lstStyle/>
                    <a:p>
                      <a:pPr algn="ctr">
                        <a:spcBef>
                          <a:spcPts val="200"/>
                        </a:spcBef>
                        <a:spcAft>
                          <a:spcPts val="0"/>
                        </a:spcAft>
                      </a:pPr>
                      <a:r>
                        <a:rPr lang="en-US" sz="1000" cap="all" dirty="0" err="1">
                          <a:effectLst/>
                        </a:rPr>
                        <a:t>tEST</a:t>
                      </a:r>
                      <a:endParaRPr lang="fr-LU"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dirty="0">
                          <a:effectLst/>
                        </a:rPr>
                        <a:t>EN</a:t>
                      </a:r>
                      <a:endParaRPr lang="fr-LU" sz="1100" dirty="0">
                        <a:effectLst/>
                      </a:endParaRPr>
                    </a:p>
                  </a:txBody>
                  <a:tcPr marL="17780" marR="17780" marT="0" marB="0" anchor="ctr"/>
                </a:tc>
                <a:tc>
                  <a:txBody>
                    <a:bodyPr/>
                    <a:lstStyle/>
                    <a:p>
                      <a:pPr algn="ctr">
                        <a:spcBef>
                          <a:spcPts val="200"/>
                        </a:spcBef>
                        <a:spcAft>
                          <a:spcPts val="0"/>
                        </a:spcAft>
                      </a:pPr>
                      <a:r>
                        <a:rPr lang="en-US" sz="1000" cap="all" dirty="0" err="1">
                          <a:effectLst/>
                        </a:rPr>
                        <a:t>tEST</a:t>
                      </a:r>
                      <a:endParaRPr lang="fr-LU"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dirty="0">
                          <a:effectLst/>
                        </a:rPr>
                        <a:t>EN</a:t>
                      </a:r>
                      <a:endParaRPr lang="fr-LU" sz="1100" dirty="0">
                        <a:effectLst/>
                      </a:endParaRPr>
                    </a:p>
                  </a:txBody>
                  <a:tcPr marL="17780" marR="17780" marT="0" marB="0" anchor="ctr"/>
                </a:tc>
                <a:tc>
                  <a:txBody>
                    <a:bodyPr/>
                    <a:lstStyle/>
                    <a:p>
                      <a:pPr algn="ctr">
                        <a:spcBef>
                          <a:spcPts val="200"/>
                        </a:spcBef>
                        <a:spcAft>
                          <a:spcPts val="0"/>
                        </a:spcAft>
                      </a:pPr>
                      <a:r>
                        <a:rPr lang="en-US" sz="1000" cap="all" dirty="0" err="1">
                          <a:effectLst/>
                        </a:rPr>
                        <a:t>tEST</a:t>
                      </a:r>
                      <a:endParaRPr lang="fr-LU"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extLst>
                  <a:ext uri="{0D108BD9-81ED-4DB2-BD59-A6C34878D82A}">
                    <a16:rowId xmlns:a16="http://schemas.microsoft.com/office/drawing/2014/main" val="379220599"/>
                  </a:ext>
                </a:extLst>
              </a:tr>
              <a:tr h="314960">
                <a:tc>
                  <a:txBody>
                    <a:bodyPr/>
                    <a:lstStyle/>
                    <a:p>
                      <a:pPr algn="ctr">
                        <a:spcBef>
                          <a:spcPts val="200"/>
                        </a:spcBef>
                        <a:spcAft>
                          <a:spcPts val="600"/>
                        </a:spcAft>
                      </a:pPr>
                      <a:r>
                        <a:rPr lang="en-US" sz="1100" cap="all">
                          <a:effectLst/>
                        </a:rPr>
                        <a:t>1M</a:t>
                      </a:r>
                      <a:endParaRPr lang="fr-LU" sz="11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dirty="0">
                          <a:effectLst/>
                        </a:rPr>
                        <a:t>900</a:t>
                      </a:r>
                      <a:endParaRPr lang="fr-LU" sz="1100" dirty="0">
                        <a:effectLst/>
                      </a:endParaRPr>
                    </a:p>
                  </a:txBody>
                  <a:tcPr marL="17780" marR="17780" marT="0" marB="0" anchor="ctr"/>
                </a:tc>
                <a:tc>
                  <a:txBody>
                    <a:bodyPr/>
                    <a:lstStyle/>
                    <a:p>
                      <a:pPr algn="ctr">
                        <a:spcBef>
                          <a:spcPts val="200"/>
                        </a:spcBef>
                        <a:spcAft>
                          <a:spcPts val="0"/>
                        </a:spcAft>
                      </a:pPr>
                      <a:r>
                        <a:rPr lang="en-US" sz="1000" cap="all">
                          <a:effectLst/>
                        </a:rPr>
                        <a:t>949</a:t>
                      </a:r>
                      <a:endParaRPr lang="fr-LU" sz="11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dirty="0">
                          <a:effectLst/>
                        </a:rPr>
                        <a:t>900</a:t>
                      </a:r>
                      <a:endParaRPr lang="fr-LU" sz="1100" dirty="0">
                        <a:effectLst/>
                      </a:endParaRPr>
                    </a:p>
                  </a:txBody>
                  <a:tcPr marL="17780" marR="17780" marT="0" marB="0" anchor="ctr"/>
                </a:tc>
                <a:tc>
                  <a:txBody>
                    <a:bodyPr/>
                    <a:lstStyle/>
                    <a:p>
                      <a:pPr algn="ctr">
                        <a:spcBef>
                          <a:spcPts val="200"/>
                        </a:spcBef>
                        <a:spcAft>
                          <a:spcPts val="0"/>
                        </a:spcAft>
                      </a:pPr>
                      <a:r>
                        <a:rPr lang="en-US" sz="1000" cap="all">
                          <a:effectLst/>
                        </a:rPr>
                        <a:t>899</a:t>
                      </a:r>
                      <a:endParaRPr lang="fr-LU" sz="11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dirty="0">
                          <a:effectLst/>
                        </a:rPr>
                        <a:t>900</a:t>
                      </a:r>
                      <a:endParaRPr lang="fr-LU" sz="1100" dirty="0">
                        <a:effectLst/>
                      </a:endParaRPr>
                    </a:p>
                  </a:txBody>
                  <a:tcPr marL="17780" marR="17780" marT="0" marB="0" anchor="ctr"/>
                </a:tc>
                <a:tc>
                  <a:txBody>
                    <a:bodyPr/>
                    <a:lstStyle/>
                    <a:p>
                      <a:pPr algn="ctr">
                        <a:spcBef>
                          <a:spcPts val="200"/>
                        </a:spcBef>
                        <a:spcAft>
                          <a:spcPts val="0"/>
                        </a:spcAft>
                      </a:pPr>
                      <a:r>
                        <a:rPr lang="en-US" sz="1000" cap="all">
                          <a:effectLst/>
                        </a:rPr>
                        <a:t>686</a:t>
                      </a:r>
                      <a:endParaRPr lang="fr-LU" sz="11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dirty="0">
                          <a:effectLst/>
                        </a:rPr>
                        <a:t>900</a:t>
                      </a:r>
                      <a:endParaRPr lang="fr-LU" sz="1100" dirty="0">
                        <a:effectLst/>
                      </a:endParaRPr>
                    </a:p>
                  </a:txBody>
                  <a:tcPr marL="17780" marR="17780" marT="0" marB="0" anchor="ctr"/>
                </a:tc>
                <a:tc>
                  <a:txBody>
                    <a:bodyPr/>
                    <a:lstStyle/>
                    <a:p>
                      <a:pPr algn="ctr">
                        <a:spcBef>
                          <a:spcPts val="200"/>
                        </a:spcBef>
                        <a:spcAft>
                          <a:spcPts val="0"/>
                        </a:spcAft>
                      </a:pPr>
                      <a:r>
                        <a:rPr lang="en-US" sz="1000" cap="all">
                          <a:effectLst/>
                        </a:rPr>
                        <a:t>652</a:t>
                      </a:r>
                      <a:endParaRPr lang="fr-LU" sz="11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dirty="0">
                          <a:effectLst/>
                        </a:rPr>
                        <a:t>900</a:t>
                      </a:r>
                      <a:endParaRPr lang="fr-LU" sz="1100" dirty="0">
                        <a:effectLst/>
                      </a:endParaRPr>
                    </a:p>
                  </a:txBody>
                  <a:tcPr marL="17780" marR="17780" marT="0" marB="0" anchor="ctr"/>
                </a:tc>
                <a:tc>
                  <a:txBody>
                    <a:bodyPr/>
                    <a:lstStyle/>
                    <a:p>
                      <a:pPr algn="ctr">
                        <a:spcBef>
                          <a:spcPts val="200"/>
                        </a:spcBef>
                        <a:spcAft>
                          <a:spcPts val="0"/>
                        </a:spcAft>
                      </a:pPr>
                      <a:r>
                        <a:rPr lang="en-US" sz="1000" cap="all" dirty="0">
                          <a:effectLst/>
                        </a:rPr>
                        <a:t>527</a:t>
                      </a:r>
                      <a:endParaRPr lang="fr-LU"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extLst>
                  <a:ext uri="{0D108BD9-81ED-4DB2-BD59-A6C34878D82A}">
                    <a16:rowId xmlns:a16="http://schemas.microsoft.com/office/drawing/2014/main" val="2715712453"/>
                  </a:ext>
                </a:extLst>
              </a:tr>
              <a:tr h="314960">
                <a:tc>
                  <a:txBody>
                    <a:bodyPr/>
                    <a:lstStyle/>
                    <a:p>
                      <a:pPr algn="ctr">
                        <a:spcBef>
                          <a:spcPts val="200"/>
                        </a:spcBef>
                        <a:spcAft>
                          <a:spcPts val="600"/>
                        </a:spcAft>
                      </a:pPr>
                      <a:r>
                        <a:rPr lang="en-US" sz="1100" cap="all">
                          <a:effectLst/>
                        </a:rPr>
                        <a:t>2m</a:t>
                      </a:r>
                      <a:endParaRPr lang="fr-LU" sz="11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dirty="0">
                          <a:effectLst/>
                        </a:rPr>
                        <a:t>900</a:t>
                      </a:r>
                      <a:endParaRPr lang="fr-LU" sz="1100" dirty="0">
                        <a:effectLst/>
                      </a:endParaRPr>
                    </a:p>
                  </a:txBody>
                  <a:tcPr marL="17780" marR="17780" marT="0" marB="0" anchor="ctr"/>
                </a:tc>
                <a:tc>
                  <a:txBody>
                    <a:bodyPr/>
                    <a:lstStyle/>
                    <a:p>
                      <a:pPr algn="ctr">
                        <a:spcBef>
                          <a:spcPts val="200"/>
                        </a:spcBef>
                        <a:spcAft>
                          <a:spcPts val="0"/>
                        </a:spcAft>
                      </a:pPr>
                      <a:r>
                        <a:rPr lang="en-US" sz="1000" cap="all">
                          <a:effectLst/>
                        </a:rPr>
                        <a:t>810</a:t>
                      </a:r>
                      <a:endParaRPr lang="fr-LU" sz="11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dirty="0">
                          <a:effectLst/>
                        </a:rPr>
                        <a:t>900</a:t>
                      </a:r>
                      <a:endParaRPr lang="fr-LU" sz="1100" dirty="0">
                        <a:effectLst/>
                      </a:endParaRPr>
                    </a:p>
                  </a:txBody>
                  <a:tcPr marL="17780" marR="17780" marT="0" marB="0" anchor="ctr"/>
                </a:tc>
                <a:tc>
                  <a:txBody>
                    <a:bodyPr/>
                    <a:lstStyle/>
                    <a:p>
                      <a:pPr algn="ctr">
                        <a:spcBef>
                          <a:spcPts val="200"/>
                        </a:spcBef>
                        <a:spcAft>
                          <a:spcPts val="0"/>
                        </a:spcAft>
                      </a:pPr>
                      <a:r>
                        <a:rPr lang="en-US" sz="1000" cap="all">
                          <a:effectLst/>
                        </a:rPr>
                        <a:t>660</a:t>
                      </a:r>
                      <a:endParaRPr lang="fr-LU" sz="11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a:effectLst/>
                        </a:rPr>
                        <a:t>845</a:t>
                      </a:r>
                      <a:endParaRPr lang="fr-LU" sz="11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a:effectLst/>
                        </a:rPr>
                        <a:t>223</a:t>
                      </a:r>
                      <a:endParaRPr lang="fr-LU" sz="11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a:effectLst/>
                        </a:rPr>
                        <a:t>697</a:t>
                      </a:r>
                      <a:endParaRPr lang="fr-LU" sz="11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a:effectLst/>
                        </a:rPr>
                        <a:t>208</a:t>
                      </a:r>
                      <a:endParaRPr lang="fr-LU" sz="11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dirty="0">
                          <a:effectLst/>
                        </a:rPr>
                        <a:t>900</a:t>
                      </a:r>
                      <a:endParaRPr lang="fr-LU" sz="1100" dirty="0">
                        <a:effectLst/>
                      </a:endParaRPr>
                    </a:p>
                  </a:txBody>
                  <a:tcPr marL="17780" marR="17780" marT="0" marB="0" anchor="ctr"/>
                </a:tc>
                <a:tc>
                  <a:txBody>
                    <a:bodyPr/>
                    <a:lstStyle/>
                    <a:p>
                      <a:pPr algn="ctr">
                        <a:spcBef>
                          <a:spcPts val="200"/>
                        </a:spcBef>
                        <a:spcAft>
                          <a:spcPts val="0"/>
                        </a:spcAft>
                      </a:pPr>
                      <a:r>
                        <a:rPr lang="en-US" sz="1000" cap="all" dirty="0">
                          <a:effectLst/>
                        </a:rPr>
                        <a:t>440</a:t>
                      </a:r>
                      <a:endParaRPr lang="fr-LU"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extLst>
                  <a:ext uri="{0D108BD9-81ED-4DB2-BD59-A6C34878D82A}">
                    <a16:rowId xmlns:a16="http://schemas.microsoft.com/office/drawing/2014/main" val="4242163711"/>
                  </a:ext>
                </a:extLst>
              </a:tr>
              <a:tr h="314960">
                <a:tc>
                  <a:txBody>
                    <a:bodyPr/>
                    <a:lstStyle/>
                    <a:p>
                      <a:pPr algn="ctr">
                        <a:spcBef>
                          <a:spcPts val="200"/>
                        </a:spcBef>
                        <a:spcAft>
                          <a:spcPts val="600"/>
                        </a:spcAft>
                      </a:pPr>
                      <a:r>
                        <a:rPr lang="en-US" sz="1100" cap="all">
                          <a:effectLst/>
                        </a:rPr>
                        <a:t>3m</a:t>
                      </a:r>
                      <a:endParaRPr lang="fr-LU" sz="11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dirty="0">
                          <a:effectLst/>
                        </a:rPr>
                        <a:t>900</a:t>
                      </a:r>
                      <a:endParaRPr lang="fr-LU" sz="1100" dirty="0">
                        <a:effectLst/>
                      </a:endParaRPr>
                    </a:p>
                  </a:txBody>
                  <a:tcPr marL="17780" marR="17780" marT="0" marB="0" anchor="ctr"/>
                </a:tc>
                <a:tc>
                  <a:txBody>
                    <a:bodyPr/>
                    <a:lstStyle/>
                    <a:p>
                      <a:pPr algn="ctr">
                        <a:spcBef>
                          <a:spcPts val="200"/>
                        </a:spcBef>
                        <a:spcAft>
                          <a:spcPts val="0"/>
                        </a:spcAft>
                      </a:pPr>
                      <a:r>
                        <a:rPr lang="en-US" sz="1000" cap="all">
                          <a:effectLst/>
                        </a:rPr>
                        <a:t>515</a:t>
                      </a:r>
                      <a:endParaRPr lang="fr-LU" sz="11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dirty="0">
                          <a:effectLst/>
                        </a:rPr>
                        <a:t>900</a:t>
                      </a:r>
                      <a:endParaRPr lang="fr-LU" sz="1100" dirty="0">
                        <a:effectLst/>
                      </a:endParaRPr>
                    </a:p>
                  </a:txBody>
                  <a:tcPr marL="17780" marR="17780" marT="0" marB="0" anchor="ctr"/>
                </a:tc>
                <a:tc>
                  <a:txBody>
                    <a:bodyPr/>
                    <a:lstStyle/>
                    <a:p>
                      <a:pPr algn="ctr">
                        <a:spcBef>
                          <a:spcPts val="200"/>
                        </a:spcBef>
                        <a:spcAft>
                          <a:spcPts val="0"/>
                        </a:spcAft>
                      </a:pPr>
                      <a:r>
                        <a:rPr lang="en-US" sz="1000" cap="all">
                          <a:effectLst/>
                        </a:rPr>
                        <a:t>339</a:t>
                      </a:r>
                      <a:endParaRPr lang="fr-LU" sz="11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a:effectLst/>
                        </a:rPr>
                        <a:t>381</a:t>
                      </a:r>
                      <a:endParaRPr lang="fr-LU" sz="11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a:effectLst/>
                        </a:rPr>
                        <a:t>90</a:t>
                      </a:r>
                      <a:endParaRPr lang="fr-LU" sz="11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a:effectLst/>
                        </a:rPr>
                        <a:t>325</a:t>
                      </a:r>
                      <a:endParaRPr lang="fr-LU" sz="11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a:effectLst/>
                        </a:rPr>
                        <a:t>89</a:t>
                      </a:r>
                      <a:endParaRPr lang="fr-LU" sz="11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a:effectLst/>
                        </a:rPr>
                        <a:t>640</a:t>
                      </a:r>
                      <a:endParaRPr lang="fr-LU" sz="11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dirty="0">
                          <a:effectLst/>
                        </a:rPr>
                        <a:t>317</a:t>
                      </a:r>
                      <a:endParaRPr lang="fr-LU"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extLst>
                  <a:ext uri="{0D108BD9-81ED-4DB2-BD59-A6C34878D82A}">
                    <a16:rowId xmlns:a16="http://schemas.microsoft.com/office/drawing/2014/main" val="1781874820"/>
                  </a:ext>
                </a:extLst>
              </a:tr>
              <a:tr h="314960">
                <a:tc>
                  <a:txBody>
                    <a:bodyPr/>
                    <a:lstStyle/>
                    <a:p>
                      <a:pPr algn="ctr">
                        <a:spcBef>
                          <a:spcPts val="200"/>
                        </a:spcBef>
                        <a:spcAft>
                          <a:spcPts val="600"/>
                        </a:spcAft>
                      </a:pPr>
                      <a:r>
                        <a:rPr lang="en-US" sz="1100" cap="all">
                          <a:effectLst/>
                        </a:rPr>
                        <a:t>4m</a:t>
                      </a:r>
                      <a:endParaRPr lang="fr-LU" sz="11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a:effectLst/>
                        </a:rPr>
                        <a:t>730</a:t>
                      </a:r>
                      <a:endParaRPr lang="fr-LU" sz="11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a:effectLst/>
                        </a:rPr>
                        <a:t>312</a:t>
                      </a:r>
                      <a:endParaRPr lang="fr-LU" sz="11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a:effectLst/>
                        </a:rPr>
                        <a:t>663</a:t>
                      </a:r>
                      <a:endParaRPr lang="fr-LU" sz="11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a:effectLst/>
                        </a:rPr>
                        <a:t>235</a:t>
                      </a:r>
                      <a:endParaRPr lang="fr-LU" sz="11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a:effectLst/>
                        </a:rPr>
                        <a:t>228</a:t>
                      </a:r>
                      <a:endParaRPr lang="fr-LU" sz="11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a:effectLst/>
                        </a:rPr>
                        <a:t>-</a:t>
                      </a:r>
                      <a:endParaRPr lang="fr-LU" sz="11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a:effectLst/>
                        </a:rPr>
                        <a:t>198</a:t>
                      </a:r>
                      <a:endParaRPr lang="fr-LU" sz="11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a:effectLst/>
                        </a:rPr>
                        <a:t>-</a:t>
                      </a:r>
                      <a:endParaRPr lang="fr-LU" sz="11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a:effectLst/>
                        </a:rPr>
                        <a:t>391</a:t>
                      </a:r>
                      <a:endParaRPr lang="fr-LU" sz="11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dirty="0">
                          <a:effectLst/>
                        </a:rPr>
                        <a:t>185</a:t>
                      </a:r>
                      <a:endParaRPr lang="fr-LU"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extLst>
                  <a:ext uri="{0D108BD9-81ED-4DB2-BD59-A6C34878D82A}">
                    <a16:rowId xmlns:a16="http://schemas.microsoft.com/office/drawing/2014/main" val="2702133750"/>
                  </a:ext>
                </a:extLst>
              </a:tr>
              <a:tr h="314960">
                <a:tc>
                  <a:txBody>
                    <a:bodyPr/>
                    <a:lstStyle/>
                    <a:p>
                      <a:pPr algn="ctr">
                        <a:spcBef>
                          <a:spcPts val="200"/>
                        </a:spcBef>
                        <a:spcAft>
                          <a:spcPts val="600"/>
                        </a:spcAft>
                      </a:pPr>
                      <a:r>
                        <a:rPr lang="en-US" sz="1100" cap="all" dirty="0">
                          <a:effectLst/>
                        </a:rPr>
                        <a:t>5m</a:t>
                      </a:r>
                      <a:endParaRPr lang="fr-LU"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a:effectLst/>
                        </a:rPr>
                        <a:t>479</a:t>
                      </a:r>
                      <a:endParaRPr lang="fr-LU" sz="11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a:effectLst/>
                        </a:rPr>
                        <a:t>179</a:t>
                      </a:r>
                      <a:endParaRPr lang="fr-LU" sz="11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a:effectLst/>
                        </a:rPr>
                        <a:t>440</a:t>
                      </a:r>
                      <a:endParaRPr lang="fr-LU" sz="11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a:effectLst/>
                        </a:rPr>
                        <a:t>146</a:t>
                      </a:r>
                      <a:endParaRPr lang="fr-LU" sz="11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a:effectLst/>
                        </a:rPr>
                        <a:t>157</a:t>
                      </a:r>
                      <a:endParaRPr lang="fr-LU" sz="11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a:effectLst/>
                        </a:rPr>
                        <a:t>-</a:t>
                      </a:r>
                      <a:endParaRPr lang="fr-LU" sz="11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a:effectLst/>
                        </a:rPr>
                        <a:t>139</a:t>
                      </a:r>
                      <a:endParaRPr lang="fr-LU" sz="11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a:effectLst/>
                        </a:rPr>
                        <a:t>-</a:t>
                      </a:r>
                      <a:endParaRPr lang="fr-LU" sz="11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a:effectLst/>
                        </a:rPr>
                        <a:t>271</a:t>
                      </a:r>
                      <a:endParaRPr lang="fr-LU" sz="11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tc>
                  <a:txBody>
                    <a:bodyPr/>
                    <a:lstStyle/>
                    <a:p>
                      <a:pPr algn="ctr">
                        <a:spcBef>
                          <a:spcPts val="200"/>
                        </a:spcBef>
                        <a:spcAft>
                          <a:spcPts val="0"/>
                        </a:spcAft>
                      </a:pPr>
                      <a:r>
                        <a:rPr lang="en-US" sz="1000" cap="all" dirty="0">
                          <a:effectLst/>
                        </a:rPr>
                        <a:t>159</a:t>
                      </a:r>
                      <a:endParaRPr lang="fr-LU"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17780" marT="0" marB="0" anchor="ctr"/>
                </a:tc>
                <a:extLst>
                  <a:ext uri="{0D108BD9-81ED-4DB2-BD59-A6C34878D82A}">
                    <a16:rowId xmlns:a16="http://schemas.microsoft.com/office/drawing/2014/main" val="2209455133"/>
                  </a:ext>
                </a:extLst>
              </a:tr>
            </a:tbl>
          </a:graphicData>
        </a:graphic>
      </p:graphicFrame>
      <p:pic>
        <p:nvPicPr>
          <p:cNvPr id="11" name="Picture 10"/>
          <p:cNvPicPr>
            <a:picLocks noChangeAspect="1"/>
          </p:cNvPicPr>
          <p:nvPr/>
        </p:nvPicPr>
        <p:blipFill rotWithShape="1">
          <a:blip r:embed="rId2" cstate="print"/>
          <a:srcRect r="68328"/>
          <a:stretch/>
        </p:blipFill>
        <p:spPr>
          <a:xfrm>
            <a:off x="7796511" y="2461555"/>
            <a:ext cx="2044363" cy="1558817"/>
          </a:xfrm>
          <a:prstGeom prst="rect">
            <a:avLst/>
          </a:prstGeom>
        </p:spPr>
      </p:pic>
      <p:pic>
        <p:nvPicPr>
          <p:cNvPr id="14" name="Picture 13"/>
          <p:cNvPicPr>
            <a:picLocks noChangeAspect="1"/>
          </p:cNvPicPr>
          <p:nvPr/>
        </p:nvPicPr>
        <p:blipFill rotWithShape="1">
          <a:blip r:embed="rId3" cstate="print"/>
          <a:srcRect r="67958"/>
          <a:stretch/>
        </p:blipFill>
        <p:spPr>
          <a:xfrm>
            <a:off x="5555605" y="2461556"/>
            <a:ext cx="2028826" cy="1558817"/>
          </a:xfrm>
          <a:prstGeom prst="rect">
            <a:avLst/>
          </a:prstGeom>
        </p:spPr>
      </p:pic>
      <p:pic>
        <p:nvPicPr>
          <p:cNvPr id="17" name="Picture 16"/>
          <p:cNvPicPr>
            <a:picLocks noChangeAspect="1"/>
          </p:cNvPicPr>
          <p:nvPr/>
        </p:nvPicPr>
        <p:blipFill rotWithShape="1">
          <a:blip r:embed="rId4" cstate="print"/>
          <a:srcRect r="68537"/>
          <a:stretch/>
        </p:blipFill>
        <p:spPr>
          <a:xfrm>
            <a:off x="10067925" y="2461555"/>
            <a:ext cx="2033072" cy="1558817"/>
          </a:xfrm>
          <a:prstGeom prst="rect">
            <a:avLst/>
          </a:prstGeom>
        </p:spPr>
      </p:pic>
      <p:pic>
        <p:nvPicPr>
          <p:cNvPr id="4101" name="Picture 5" descr="IMG_20130924_104304"/>
          <p:cNvPicPr>
            <a:picLocks noChangeAspect="1" noChangeArrowheads="1"/>
          </p:cNvPicPr>
          <p:nvPr/>
        </p:nvPicPr>
        <p:blipFill>
          <a:blip r:embed="rId5" cstate="print">
            <a:extLst>
              <a:ext uri="{28A0092B-C50C-407E-A947-70E740481C1C}">
                <a14:useLocalDpi xmlns:a14="http://schemas.microsoft.com/office/drawing/2010/main" val="0"/>
              </a:ext>
            </a:extLst>
          </a:blip>
          <a:srcRect l="4782" t="9982" r="21272" b="10782"/>
          <a:stretch>
            <a:fillRect/>
          </a:stretch>
        </p:blipFill>
        <p:spPr bwMode="auto">
          <a:xfrm>
            <a:off x="5798493" y="4173372"/>
            <a:ext cx="1592907" cy="2230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Picture 6" descr="DSCF3963"/>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8589" t="19820" r="14528"/>
          <a:stretch/>
        </p:blipFill>
        <p:spPr bwMode="auto">
          <a:xfrm>
            <a:off x="8162925" y="4173370"/>
            <a:ext cx="1400175" cy="2230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3" name="Picture 3" descr="DSCF4425.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6600" t="37050" r="19938" b="2003"/>
          <a:stretch/>
        </p:blipFill>
        <p:spPr bwMode="auto">
          <a:xfrm>
            <a:off x="10382250" y="4173370"/>
            <a:ext cx="1457325" cy="2230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ZoneTexte 16"/>
          <p:cNvSpPr txBox="1"/>
          <p:nvPr/>
        </p:nvSpPr>
        <p:spPr>
          <a:xfrm>
            <a:off x="440343" y="5235654"/>
            <a:ext cx="4843827" cy="1200329"/>
          </a:xfrm>
          <a:prstGeom prst="rect">
            <a:avLst/>
          </a:prstGeom>
          <a:noFill/>
        </p:spPr>
        <p:txBody>
          <a:bodyPr wrap="square">
            <a:spAutoFit/>
          </a:bodyPr>
          <a:lstStyle/>
          <a:p>
            <a:pPr algn="just"/>
            <a:r>
              <a:rPr lang="fr-FR" dirty="0" err="1">
                <a:solidFill>
                  <a:schemeClr val="tx2"/>
                </a:solidFill>
                <a:latin typeface="Calibri" pitchFamily="34" charset="0"/>
              </a:rPr>
              <a:t>These</a:t>
            </a:r>
            <a:r>
              <a:rPr lang="fr-FR" dirty="0">
                <a:solidFill>
                  <a:schemeClr val="tx2"/>
                </a:solidFill>
                <a:latin typeface="Calibri" pitchFamily="34" charset="0"/>
              </a:rPr>
              <a:t> tests </a:t>
            </a:r>
            <a:r>
              <a:rPr lang="fr-FR" dirty="0" err="1">
                <a:solidFill>
                  <a:schemeClr val="tx2"/>
                </a:solidFill>
                <a:latin typeface="Calibri" pitchFamily="34" charset="0"/>
              </a:rPr>
              <a:t>confirm</a:t>
            </a:r>
            <a:r>
              <a:rPr lang="fr-FR" dirty="0">
                <a:solidFill>
                  <a:schemeClr val="tx2"/>
                </a:solidFill>
                <a:latin typeface="Calibri" pitchFamily="34" charset="0"/>
              </a:rPr>
              <a:t> </a:t>
            </a:r>
            <a:r>
              <a:rPr lang="fr-FR" dirty="0" err="1">
                <a:solidFill>
                  <a:schemeClr val="tx2"/>
                </a:solidFill>
                <a:latin typeface="Calibri" pitchFamily="34" charset="0"/>
              </a:rPr>
              <a:t>that</a:t>
            </a:r>
            <a:r>
              <a:rPr lang="fr-FR" dirty="0">
                <a:solidFill>
                  <a:schemeClr val="tx2"/>
                </a:solidFill>
                <a:latin typeface="Calibri" pitchFamily="34" charset="0"/>
              </a:rPr>
              <a:t> </a:t>
            </a:r>
            <a:r>
              <a:rPr lang="fr-FR" dirty="0" err="1">
                <a:solidFill>
                  <a:schemeClr val="tx2"/>
                </a:solidFill>
                <a:latin typeface="Calibri" pitchFamily="34" charset="0"/>
              </a:rPr>
              <a:t>Heskestad</a:t>
            </a:r>
            <a:r>
              <a:rPr lang="fr-FR" dirty="0">
                <a:solidFill>
                  <a:schemeClr val="tx2"/>
                </a:solidFill>
                <a:latin typeface="Calibri" pitchFamily="34" charset="0"/>
              </a:rPr>
              <a:t> </a:t>
            </a:r>
            <a:r>
              <a:rPr lang="fr-FR" dirty="0" err="1">
                <a:solidFill>
                  <a:schemeClr val="tx2"/>
                </a:solidFill>
                <a:latin typeface="Calibri" pitchFamily="34" charset="0"/>
              </a:rPr>
              <a:t>correlation</a:t>
            </a:r>
            <a:r>
              <a:rPr lang="fr-FR" dirty="0">
                <a:solidFill>
                  <a:schemeClr val="tx2"/>
                </a:solidFill>
                <a:latin typeface="Calibri" pitchFamily="34" charset="0"/>
              </a:rPr>
              <a:t> (EN 1991-1-2) over-</a:t>
            </a:r>
            <a:r>
              <a:rPr lang="fr-FR" dirty="0" err="1">
                <a:solidFill>
                  <a:schemeClr val="tx2"/>
                </a:solidFill>
                <a:latin typeface="Calibri" pitchFamily="34" charset="0"/>
              </a:rPr>
              <a:t>estimates</a:t>
            </a:r>
            <a:r>
              <a:rPr lang="fr-FR" dirty="0">
                <a:solidFill>
                  <a:schemeClr val="tx2"/>
                </a:solidFill>
                <a:latin typeface="Calibri" pitchFamily="34" charset="0"/>
              </a:rPr>
              <a:t> </a:t>
            </a:r>
            <a:r>
              <a:rPr lang="fr-FR" dirty="0" err="1">
                <a:solidFill>
                  <a:schemeClr val="tx2"/>
                </a:solidFill>
                <a:latin typeface="Calibri" pitchFamily="34" charset="0"/>
              </a:rPr>
              <a:t>temperatures</a:t>
            </a:r>
            <a:r>
              <a:rPr lang="fr-FR" dirty="0">
                <a:solidFill>
                  <a:schemeClr val="tx2"/>
                </a:solidFill>
                <a:latin typeface="Calibri" pitchFamily="34" charset="0"/>
              </a:rPr>
              <a:t> in the flame (</a:t>
            </a:r>
            <a:r>
              <a:rPr lang="fr-FR" dirty="0" err="1">
                <a:solidFill>
                  <a:schemeClr val="tx2"/>
                </a:solidFill>
                <a:latin typeface="Symbol" panose="05050102010706020507" pitchFamily="18" charset="2"/>
              </a:rPr>
              <a:t>q</a:t>
            </a:r>
            <a:r>
              <a:rPr lang="fr-FR" baseline="-25000" dirty="0" err="1">
                <a:solidFill>
                  <a:schemeClr val="tx2"/>
                </a:solidFill>
                <a:latin typeface="Calibri" pitchFamily="34" charset="0"/>
              </a:rPr>
              <a:t>g</a:t>
            </a:r>
            <a:r>
              <a:rPr lang="fr-FR" dirty="0">
                <a:solidFill>
                  <a:schemeClr val="tx2"/>
                </a:solidFill>
                <a:latin typeface="Calibri" pitchFamily="34" charset="0"/>
              </a:rPr>
              <a:t> </a:t>
            </a:r>
            <a:r>
              <a:rPr lang="fr-FR" u="sng" dirty="0">
                <a:solidFill>
                  <a:schemeClr val="tx2"/>
                </a:solidFill>
                <a:latin typeface="Calibri" pitchFamily="34" charset="0"/>
              </a:rPr>
              <a:t>&gt;</a:t>
            </a:r>
            <a:r>
              <a:rPr lang="fr-FR" dirty="0">
                <a:solidFill>
                  <a:schemeClr val="tx2"/>
                </a:solidFill>
                <a:latin typeface="Calibri" pitchFamily="34" charset="0"/>
              </a:rPr>
              <a:t> 500°C) and the plume (</a:t>
            </a:r>
            <a:r>
              <a:rPr lang="fr-FR" dirty="0" err="1">
                <a:solidFill>
                  <a:schemeClr val="tx2"/>
                </a:solidFill>
                <a:latin typeface="Symbol" panose="05050102010706020507" pitchFamily="18" charset="2"/>
              </a:rPr>
              <a:t>q</a:t>
            </a:r>
            <a:r>
              <a:rPr lang="fr-FR" baseline="-25000" dirty="0" err="1">
                <a:solidFill>
                  <a:schemeClr val="tx2"/>
                </a:solidFill>
                <a:latin typeface="Calibri" pitchFamily="34" charset="0"/>
              </a:rPr>
              <a:t>g</a:t>
            </a:r>
            <a:r>
              <a:rPr lang="fr-FR" dirty="0">
                <a:solidFill>
                  <a:schemeClr val="tx2"/>
                </a:solidFill>
                <a:latin typeface="Calibri" pitchFamily="34" charset="0"/>
              </a:rPr>
              <a:t> &lt; 500°C) </a:t>
            </a:r>
            <a:r>
              <a:rPr lang="fr-FR" dirty="0" err="1">
                <a:solidFill>
                  <a:schemeClr val="tx2"/>
                </a:solidFill>
                <a:latin typeface="Calibri" pitchFamily="34" charset="0"/>
              </a:rPr>
              <a:t>domains</a:t>
            </a:r>
            <a:r>
              <a:rPr lang="fr-FR" dirty="0">
                <a:solidFill>
                  <a:schemeClr val="tx2"/>
                </a:solidFill>
                <a:latin typeface="Calibri" pitchFamily="34" charset="0"/>
              </a:rPr>
              <a:t>.</a:t>
            </a:r>
          </a:p>
        </p:txBody>
      </p:sp>
      <p:sp>
        <p:nvSpPr>
          <p:cNvPr id="40" name="Text Box 6"/>
          <p:cNvSpPr txBox="1">
            <a:spLocks noChangeArrowheads="1"/>
          </p:cNvSpPr>
          <p:nvPr/>
        </p:nvSpPr>
        <p:spPr bwMode="auto">
          <a:xfrm>
            <a:off x="872106" y="1785337"/>
            <a:ext cx="10571749" cy="523220"/>
          </a:xfrm>
          <a:prstGeom prst="rect">
            <a:avLst/>
          </a:prstGeom>
          <a:noFill/>
          <a:ln w="9525">
            <a:noFill/>
            <a:miter lim="800000"/>
            <a:headEnd/>
            <a:tailEnd/>
          </a:ln>
        </p:spPr>
        <p:txBody>
          <a:bodyPr wrap="square">
            <a:spAutoFit/>
          </a:bodyPr>
          <a:lstStyle/>
          <a:p>
            <a:pPr eaLnBrk="0" hangingPunct="0"/>
            <a:r>
              <a:rPr lang="en-US" sz="2800" u="sng" dirty="0">
                <a:solidFill>
                  <a:schemeClr val="accent2">
                    <a:lumMod val="75000"/>
                  </a:schemeClr>
                </a:solidFill>
              </a:rPr>
              <a:t>Experimental measurements : flame temperature</a:t>
            </a:r>
          </a:p>
        </p:txBody>
      </p:sp>
    </p:spTree>
    <p:extLst>
      <p:ext uri="{BB962C8B-B14F-4D97-AF65-F5344CB8AC3E}">
        <p14:creationId xmlns:p14="http://schemas.microsoft.com/office/powerpoint/2010/main" val="1275346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100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 calcmode="lin" valueType="num">
                                      <p:cBhvr>
                                        <p:cTn id="9" dur="500" fill="hold"/>
                                        <p:tgtEl>
                                          <p:spTgt spid="40"/>
                                        </p:tgtEl>
                                        <p:attrNameLst>
                                          <p:attrName>ppt_x</p:attrName>
                                        </p:attrNameLst>
                                      </p:cBhvr>
                                      <p:tavLst>
                                        <p:tav tm="0">
                                          <p:val>
                                            <p:fltVal val="0.5"/>
                                          </p:val>
                                        </p:tav>
                                        <p:tav tm="100000">
                                          <p:val>
                                            <p:strVal val="#ppt_x"/>
                                          </p:val>
                                        </p:tav>
                                      </p:tavLst>
                                    </p:anim>
                                    <p:anim calcmode="lin" valueType="num">
                                      <p:cBhvr>
                                        <p:cTn id="10" dur="500" fill="hold"/>
                                        <p:tgtEl>
                                          <p:spTgt spid="4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utoUpdateAnimBg="0"/>
    </p:bldLst>
  </p:timing>
</p:sld>
</file>

<file path=ppt/theme/theme1.xml><?xml version="1.0" encoding="utf-8"?>
<a:theme xmlns:a="http://schemas.openxmlformats.org/drawingml/2006/main" name="Banded Design Yellow 16x9">
  <a:themeElements>
    <a:clrScheme name="Banded_Design_Yellow">
      <a:dk1>
        <a:srgbClr val="323232"/>
      </a:dk1>
      <a:lt1>
        <a:sysClr val="window" lastClr="FFFFFF"/>
      </a:lt1>
      <a:dk2>
        <a:srgbClr val="000000"/>
      </a:dk2>
      <a:lt2>
        <a:srgbClr val="E5E8E8"/>
      </a:lt2>
      <a:accent1>
        <a:srgbClr val="FFCD36"/>
      </a:accent1>
      <a:accent2>
        <a:srgbClr val="F29E3E"/>
      </a:accent2>
      <a:accent3>
        <a:srgbClr val="83C546"/>
      </a:accent3>
      <a:accent4>
        <a:srgbClr val="52C1CA"/>
      </a:accent4>
      <a:accent5>
        <a:srgbClr val="7384CA"/>
      </a:accent5>
      <a:accent6>
        <a:srgbClr val="DA6A89"/>
      </a:accent6>
      <a:hlink>
        <a:srgbClr val="88CACA"/>
      </a:hlink>
      <a:folHlink>
        <a:srgbClr val="91A7CA"/>
      </a:folHlink>
    </a:clrScheme>
    <a:fontScheme name="Book Antiqua">
      <a:majorFont>
        <a:latin typeface="Book Antiqua"/>
        <a:ea typeface=""/>
        <a:cs typeface=""/>
      </a:majorFont>
      <a:minorFont>
        <a:latin typeface="Book Antiqu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Theme">
  <a:themeElements>
    <a:clrScheme name="Banded_Design_Yellow">
      <a:dk1>
        <a:srgbClr val="595959"/>
      </a:dk1>
      <a:lt1>
        <a:sysClr val="window" lastClr="FFFFFF"/>
      </a:lt1>
      <a:dk2>
        <a:srgbClr val="323232"/>
      </a:dk2>
      <a:lt2>
        <a:srgbClr val="E5E8E8"/>
      </a:lt2>
      <a:accent1>
        <a:srgbClr val="FFCD36"/>
      </a:accent1>
      <a:accent2>
        <a:srgbClr val="F29E3E"/>
      </a:accent2>
      <a:accent3>
        <a:srgbClr val="83C546"/>
      </a:accent3>
      <a:accent4>
        <a:srgbClr val="52C1CA"/>
      </a:accent4>
      <a:accent5>
        <a:srgbClr val="7384CA"/>
      </a:accent5>
      <a:accent6>
        <a:srgbClr val="DA6A89"/>
      </a:accent6>
      <a:hlink>
        <a:srgbClr val="88CACA"/>
      </a:hlink>
      <a:folHlink>
        <a:srgbClr val="91A7CA"/>
      </a:folHlink>
    </a:clrScheme>
    <a:fontScheme name="Book Antiqua">
      <a:majorFont>
        <a:latin typeface="Book Antiqua"/>
        <a:ea typeface=""/>
        <a:cs typeface=""/>
      </a:majorFont>
      <a:minorFont>
        <a:latin typeface="Book Antiqu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Office Theme">
  <a:themeElements>
    <a:clrScheme name="Banded_Design_Yellow">
      <a:dk1>
        <a:srgbClr val="595959"/>
      </a:dk1>
      <a:lt1>
        <a:sysClr val="window" lastClr="FFFFFF"/>
      </a:lt1>
      <a:dk2>
        <a:srgbClr val="323232"/>
      </a:dk2>
      <a:lt2>
        <a:srgbClr val="E5E8E8"/>
      </a:lt2>
      <a:accent1>
        <a:srgbClr val="FFCD36"/>
      </a:accent1>
      <a:accent2>
        <a:srgbClr val="F29E3E"/>
      </a:accent2>
      <a:accent3>
        <a:srgbClr val="83C546"/>
      </a:accent3>
      <a:accent4>
        <a:srgbClr val="52C1CA"/>
      </a:accent4>
      <a:accent5>
        <a:srgbClr val="7384CA"/>
      </a:accent5>
      <a:accent6>
        <a:srgbClr val="DA6A89"/>
      </a:accent6>
      <a:hlink>
        <a:srgbClr val="88CACA"/>
      </a:hlink>
      <a:folHlink>
        <a:srgbClr val="91A7CA"/>
      </a:folHlink>
    </a:clrScheme>
    <a:fontScheme name="Book Antiqua">
      <a:majorFont>
        <a:latin typeface="Book Antiqua"/>
        <a:ea typeface=""/>
        <a:cs typeface=""/>
      </a:majorFont>
      <a:minorFont>
        <a:latin typeface="Book Antiqu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866677B1-365E-411F-9971-C788BC29752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Yellow banded design presentation (widescreen)</Template>
  <TotalTime>0</TotalTime>
  <Words>1674</Words>
  <Application>Microsoft Office PowerPoint</Application>
  <PresentationFormat>Widescreen</PresentationFormat>
  <Paragraphs>249</Paragraphs>
  <Slides>20</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20</vt:i4>
      </vt:variant>
    </vt:vector>
  </HeadingPairs>
  <TitlesOfParts>
    <vt:vector size="28" baseType="lpstr">
      <vt:lpstr>Arial</vt:lpstr>
      <vt:lpstr>Book Antiqua</vt:lpstr>
      <vt:lpstr>Calibri</vt:lpstr>
      <vt:lpstr>Symbol</vt:lpstr>
      <vt:lpstr>Times</vt:lpstr>
      <vt:lpstr>Times New Roman</vt:lpstr>
      <vt:lpstr>Wingdings</vt:lpstr>
      <vt:lpstr>Banded Design Yellow 16x9</vt:lpstr>
      <vt:lpstr>LOCAFI+</vt:lpstr>
      <vt:lpstr>Tests performed at the University of Liège</vt:lpstr>
      <vt:lpstr>Tests performed at the University of Liège</vt:lpstr>
      <vt:lpstr>Tests performed at the University of Liège</vt:lpstr>
      <vt:lpstr>Tests performed at the University of Liège</vt:lpstr>
      <vt:lpstr>Tests performed at the University of Liège</vt:lpstr>
      <vt:lpstr>Tests performed at the University of Liège</vt:lpstr>
      <vt:lpstr>Tests performed at the University of Ulster</vt:lpstr>
      <vt:lpstr>Tests performed at the University of Ulster</vt:lpstr>
      <vt:lpstr>Tests performed at the University of Ulster</vt:lpstr>
      <vt:lpstr>Tests performed at the University of Ulster</vt:lpstr>
      <vt:lpstr>Calibration of a CFD model using FDS software</vt:lpstr>
      <vt:lpstr>Calibration of a CFD model using FDS software</vt:lpstr>
      <vt:lpstr>Calibration of a CFD model using FDS software</vt:lpstr>
      <vt:lpstr>Calibration of a CFD model using FDS software</vt:lpstr>
      <vt:lpstr>Calibration of a CFD model using FDS software</vt:lpstr>
      <vt:lpstr>Calibration of a CFD model using FDS software</vt:lpstr>
      <vt:lpstr>French tests (not in the scope of LOCAFI+)</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2017-10-16T11:41:22Z</dcterms:created>
  <dcterms:modified xsi:type="dcterms:W3CDTF">2018-03-07T08:23:36Z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TC029009979991</vt:lpwstr>
  </property>
</Properties>
</file>