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9"/>
  </p:notesMasterIdLst>
  <p:handoutMasterIdLst>
    <p:handoutMasterId r:id="rId30"/>
  </p:handoutMasterIdLst>
  <p:sldIdLst>
    <p:sldId id="256" r:id="rId3"/>
    <p:sldId id="267" r:id="rId4"/>
    <p:sldId id="303" r:id="rId5"/>
    <p:sldId id="304" r:id="rId6"/>
    <p:sldId id="305" r:id="rId7"/>
    <p:sldId id="306" r:id="rId8"/>
    <p:sldId id="318" r:id="rId9"/>
    <p:sldId id="307" r:id="rId10"/>
    <p:sldId id="316" r:id="rId11"/>
    <p:sldId id="327" r:id="rId12"/>
    <p:sldId id="312" r:id="rId13"/>
    <p:sldId id="328" r:id="rId14"/>
    <p:sldId id="315" r:id="rId15"/>
    <p:sldId id="332" r:id="rId16"/>
    <p:sldId id="333" r:id="rId17"/>
    <p:sldId id="334" r:id="rId18"/>
    <p:sldId id="337" r:id="rId19"/>
    <p:sldId id="335" r:id="rId20"/>
    <p:sldId id="336" r:id="rId21"/>
    <p:sldId id="320" r:id="rId22"/>
    <p:sldId id="321" r:id="rId23"/>
    <p:sldId id="313" r:id="rId24"/>
    <p:sldId id="329" r:id="rId25"/>
    <p:sldId id="330" r:id="rId26"/>
    <p:sldId id="317" r:id="rId27"/>
    <p:sldId id="331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186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microsoft.com/office/2015/10/relationships/revisionInfo" Target="revisionInfo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en-US"/>
              <a:pPr/>
              <a:t>3/19/2018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en-US"/>
              <a:pPr/>
              <a:t>3/19/2018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551920" y="66202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749032-2A07-4AE8-BA90-74324CAE0C87}" type="slidenum">
              <a:rPr kumimoji="0" lang="fr-LU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LU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Rectangle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Rectangle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7.emf"/><Relationship Id="rId4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9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077456"/>
          </a:xfrm>
        </p:spPr>
        <p:txBody>
          <a:bodyPr/>
          <a:lstStyle/>
          <a:p>
            <a:r>
              <a:rPr lang="en-US" dirty="0"/>
              <a:t>LOCAFI+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14299" y="3303744"/>
            <a:ext cx="11966581" cy="1690949"/>
          </a:xfrm>
        </p:spPr>
        <p:txBody>
          <a:bodyPr>
            <a:noAutofit/>
          </a:bodyPr>
          <a:lstStyle/>
          <a:p>
            <a:r>
              <a:rPr lang="en-US" sz="2800" dirty="0"/>
              <a:t>Temperature assessment of a vertical member subjected to </a:t>
            </a:r>
            <a:r>
              <a:rPr lang="en-US" sz="2800" dirty="0" err="1"/>
              <a:t>LOCAlised</a:t>
            </a:r>
            <a:r>
              <a:rPr lang="en-US" sz="2800" dirty="0"/>
              <a:t> </a:t>
            </a:r>
            <a:r>
              <a:rPr lang="en-US" sz="2800" dirty="0" err="1"/>
              <a:t>FIre</a:t>
            </a:r>
            <a:endParaRPr lang="en-US" sz="2800" dirty="0"/>
          </a:p>
          <a:p>
            <a:r>
              <a:rPr lang="en-US" sz="2800" dirty="0"/>
              <a:t>Dissemination</a:t>
            </a:r>
          </a:p>
          <a:p>
            <a:endParaRPr lang="en-US" sz="2800" dirty="0"/>
          </a:p>
          <a:p>
            <a:r>
              <a:rPr lang="en-US" sz="2800" dirty="0"/>
              <a:t>Grant Agreement n° 754072</a:t>
            </a:r>
          </a:p>
        </p:txBody>
      </p:sp>
      <p:pic>
        <p:nvPicPr>
          <p:cNvPr id="5" name="Picture 2" descr="Image result for logo EU RF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4997" y="153187"/>
            <a:ext cx="2905883" cy="1452942"/>
          </a:xfrm>
          <a:prstGeom prst="rect">
            <a:avLst/>
          </a:prstGeom>
          <a:noFill/>
        </p:spPr>
      </p:pic>
      <p:pic>
        <p:nvPicPr>
          <p:cNvPr id="1026" name="Picture 2" descr="Résultat de recherche d'images pour &quot;research fund for coal steel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834" y="156805"/>
            <a:ext cx="2301546" cy="144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0" y="5434642"/>
            <a:ext cx="12192000" cy="12163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6. Synthesis Fire resistance</a:t>
            </a:r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General </a:t>
            </a:r>
            <a:r>
              <a:rPr lang="fr-CH" sz="2800" dirty="0" err="1"/>
              <a:t>rules</a:t>
            </a:r>
            <a:r>
              <a:rPr lang="fr-CH" sz="2800" dirty="0"/>
              <a:t> of EN 1993-1-2 </a:t>
            </a:r>
          </a:p>
        </p:txBody>
      </p: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631780" y="3101253"/>
            <a:ext cx="7293020" cy="1016001"/>
            <a:chOff x="603" y="1071"/>
            <a:chExt cx="3743" cy="640"/>
          </a:xfrm>
        </p:grpSpPr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189" y="1071"/>
              <a:ext cx="3157" cy="640"/>
              <a:chOff x="644" y="896"/>
              <a:chExt cx="3157" cy="640"/>
            </a:xfrm>
          </p:grpSpPr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644" y="896"/>
                <a:ext cx="3157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1.35*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+ 1.5*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+ 1.5*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0,i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19" name="Text Box 7"/>
              <p:cNvSpPr txBox="1">
                <a:spLocks noChangeArrowheads="1"/>
              </p:cNvSpPr>
              <p:nvPr/>
            </p:nvSpPr>
            <p:spPr bwMode="auto">
              <a:xfrm>
                <a:off x="1256" y="1232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dirty="0">
                    <a:cs typeface="Arial" charset="0"/>
                  </a:rPr>
                  <a:t>j </a:t>
                </a:r>
                <a:r>
                  <a:rPr lang="fr-FR" sz="1600" dirty="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3058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dirty="0">
                    <a:cs typeface="Arial" charset="0"/>
                  </a:rPr>
                  <a:t>i </a:t>
                </a:r>
                <a:r>
                  <a:rPr lang="fr-FR" sz="1600" dirty="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>
                  <a:solidFill>
                    <a:srgbClr val="F52F07"/>
                  </a:solidFill>
                  <a:cs typeface="Arial" charset="0"/>
                </a:rPr>
                <a:t>d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  <p:sp>
        <p:nvSpPr>
          <p:cNvPr id="21" name="Freeform 21"/>
          <p:cNvSpPr>
            <a:spLocks/>
          </p:cNvSpPr>
          <p:nvPr/>
        </p:nvSpPr>
        <p:spPr bwMode="auto">
          <a:xfrm>
            <a:off x="3211424" y="4980529"/>
            <a:ext cx="439737" cy="504825"/>
          </a:xfrm>
          <a:custGeom>
            <a:avLst/>
            <a:gdLst>
              <a:gd name="T0" fmla="*/ 2147483647 w 408"/>
              <a:gd name="T1" fmla="*/ 0 h 236"/>
              <a:gd name="T2" fmla="*/ 2147483647 w 408"/>
              <a:gd name="T3" fmla="*/ 2147483647 h 236"/>
              <a:gd name="T4" fmla="*/ 2147483647 w 408"/>
              <a:gd name="T5" fmla="*/ 2147483647 h 236"/>
              <a:gd name="T6" fmla="*/ 2147483647 w 408"/>
              <a:gd name="T7" fmla="*/ 2147483647 h 236"/>
              <a:gd name="T8" fmla="*/ 2147483647 w 408"/>
              <a:gd name="T9" fmla="*/ 2147483647 h 236"/>
              <a:gd name="T10" fmla="*/ 2147483647 w 408"/>
              <a:gd name="T11" fmla="*/ 2147483647 h 2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236"/>
              <a:gd name="T20" fmla="*/ 408 w 408"/>
              <a:gd name="T21" fmla="*/ 236 h 2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236">
                <a:moveTo>
                  <a:pt x="3" y="0"/>
                </a:moveTo>
                <a:cubicBezTo>
                  <a:pt x="3" y="25"/>
                  <a:pt x="0" y="44"/>
                  <a:pt x="9" y="74"/>
                </a:cubicBezTo>
                <a:cubicBezTo>
                  <a:pt x="18" y="104"/>
                  <a:pt x="33" y="157"/>
                  <a:pt x="60" y="183"/>
                </a:cubicBezTo>
                <a:cubicBezTo>
                  <a:pt x="87" y="209"/>
                  <a:pt x="123" y="220"/>
                  <a:pt x="168" y="228"/>
                </a:cubicBezTo>
                <a:cubicBezTo>
                  <a:pt x="213" y="236"/>
                  <a:pt x="288" y="234"/>
                  <a:pt x="328" y="234"/>
                </a:cubicBezTo>
                <a:cubicBezTo>
                  <a:pt x="368" y="234"/>
                  <a:pt x="391" y="229"/>
                  <a:pt x="408" y="228"/>
                </a:cubicBez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3651161" y="5237922"/>
            <a:ext cx="36020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i="1" dirty="0">
                <a:solidFill>
                  <a:srgbClr val="800080"/>
                </a:solidFill>
              </a:rPr>
              <a:t>Recommended, for practical application refer to each </a:t>
            </a:r>
            <a:r>
              <a:rPr lang="en-GB" sz="2000" i="1" u="sng" dirty="0">
                <a:solidFill>
                  <a:srgbClr val="C00000"/>
                </a:solidFill>
              </a:rPr>
              <a:t>National Annex</a:t>
            </a:r>
            <a:r>
              <a:rPr lang="fr-CH" sz="2000" i="1" u="sng" dirty="0">
                <a:solidFill>
                  <a:srgbClr val="C00000"/>
                </a:solidFill>
              </a:rPr>
              <a:t> </a:t>
            </a:r>
            <a:endParaRPr lang="en-US" sz="2000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157903"/>
              </p:ext>
            </p:extLst>
          </p:nvPr>
        </p:nvGraphicFramePr>
        <p:xfrm>
          <a:off x="8280356" y="2612115"/>
          <a:ext cx="3759202" cy="3388995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426827">
                  <a:extLst>
                    <a:ext uri="{9D8B030D-6E8A-4147-A177-3AD203B41FA5}">
                      <a16:colId xmlns:a16="http://schemas.microsoft.com/office/drawing/2014/main" val="1706929804"/>
                    </a:ext>
                  </a:extLst>
                </a:gridCol>
                <a:gridCol w="444125">
                  <a:extLst>
                    <a:ext uri="{9D8B030D-6E8A-4147-A177-3AD203B41FA5}">
                      <a16:colId xmlns:a16="http://schemas.microsoft.com/office/drawing/2014/main" val="839249325"/>
                    </a:ext>
                  </a:extLst>
                </a:gridCol>
                <a:gridCol w="444125">
                  <a:extLst>
                    <a:ext uri="{9D8B030D-6E8A-4147-A177-3AD203B41FA5}">
                      <a16:colId xmlns:a16="http://schemas.microsoft.com/office/drawing/2014/main" val="4227466167"/>
                    </a:ext>
                  </a:extLst>
                </a:gridCol>
                <a:gridCol w="444125">
                  <a:extLst>
                    <a:ext uri="{9D8B030D-6E8A-4147-A177-3AD203B41FA5}">
                      <a16:colId xmlns:a16="http://schemas.microsoft.com/office/drawing/2014/main" val="3363771333"/>
                    </a:ext>
                  </a:extLst>
                </a:gridCol>
              </a:tblGrid>
              <a:tr h="209550">
                <a:tc>
                  <a:txBody>
                    <a:bodyPr/>
                    <a:lstStyle/>
                    <a:p>
                      <a:pPr algn="ctr" fontAlgn="b"/>
                      <a:r>
                        <a:rPr lang="fr-LU" sz="2000" u="none" strike="noStrike">
                          <a:effectLst/>
                        </a:rPr>
                        <a:t>Actions</a:t>
                      </a:r>
                      <a:endParaRPr lang="fr-LU" sz="20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2000" u="none" strike="noStrike" dirty="0">
                          <a:effectLst/>
                          <a:latin typeface="Symbol" panose="05050102010706020507" pitchFamily="18" charset="2"/>
                        </a:rPr>
                        <a:t>Y</a:t>
                      </a:r>
                      <a:r>
                        <a:rPr lang="fr-LU" sz="2000" u="none" strike="noStrike" baseline="-25000" dirty="0">
                          <a:effectLst/>
                        </a:rPr>
                        <a:t>0</a:t>
                      </a:r>
                      <a:endParaRPr lang="fr-LU" sz="2000" b="0" i="1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2000" u="none" strike="noStrike" dirty="0">
                          <a:effectLst/>
                          <a:latin typeface="Symbol" panose="05050102010706020507" pitchFamily="18" charset="2"/>
                        </a:rPr>
                        <a:t>Y</a:t>
                      </a:r>
                      <a:r>
                        <a:rPr lang="fr-LU" sz="2000" u="none" strike="noStrike" baseline="-25000" dirty="0">
                          <a:effectLst/>
                        </a:rPr>
                        <a:t>1</a:t>
                      </a:r>
                      <a:endParaRPr lang="fr-LU" sz="2000" b="0" i="1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2000" u="none" strike="noStrike" dirty="0">
                          <a:effectLst/>
                          <a:latin typeface="Symbol" panose="05050102010706020507" pitchFamily="18" charset="2"/>
                        </a:rPr>
                        <a:t>Y</a:t>
                      </a:r>
                      <a:r>
                        <a:rPr lang="fr-LU" sz="2000" u="none" strike="noStrike" baseline="-25000" dirty="0">
                          <a:effectLst/>
                        </a:rPr>
                        <a:t>2</a:t>
                      </a:r>
                      <a:endParaRPr lang="fr-LU" sz="2000" b="0" i="1" u="none" strike="noStrike" dirty="0">
                        <a:solidFill>
                          <a:srgbClr val="000000"/>
                        </a:solidFill>
                        <a:effectLst/>
                        <a:latin typeface="Symbol" panose="05050102010706020507" pitchFamily="18" charset="2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4073729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Category A : domestic, residential areas</a:t>
                      </a:r>
                      <a:endParaRPr lang="en-US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0.5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0.3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25504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LU" sz="1800" u="none" strike="noStrike">
                          <a:effectLst/>
                        </a:rPr>
                        <a:t>Category B : office areas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0.5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0.3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793274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LU" sz="1800" u="none" strike="noStrike">
                          <a:effectLst/>
                        </a:rPr>
                        <a:t>Category C : congregation areas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0.6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175962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LU" sz="1800" u="none" strike="noStrike">
                          <a:effectLst/>
                        </a:rPr>
                        <a:t>Category D : shopping area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0.7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0.6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2405068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LU" sz="1800" u="none" strike="noStrike">
                          <a:effectLst/>
                        </a:rPr>
                        <a:t>Category E : storage areas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1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0.9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0.8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852172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…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…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>
                          <a:effectLst/>
                        </a:rPr>
                        <a:t>…</a:t>
                      </a:r>
                      <a:endParaRPr lang="fr-LU" sz="1800" b="0" i="1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LU" sz="1800" u="none" strike="noStrike" dirty="0">
                          <a:effectLst/>
                        </a:rPr>
                        <a:t>…</a:t>
                      </a:r>
                      <a:endParaRPr lang="fr-LU" sz="1800" b="0" i="1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1372693"/>
                  </a:ext>
                </a:extLst>
              </a:tr>
            </a:tbl>
          </a:graphicData>
        </a:graphic>
      </p:graphicFrame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631781" y="4389979"/>
            <a:ext cx="5942012" cy="842963"/>
            <a:chOff x="603" y="1071"/>
            <a:chExt cx="3743" cy="531"/>
          </a:xfrm>
        </p:grpSpPr>
        <p:grpSp>
          <p:nvGrpSpPr>
            <p:cNvPr id="25" name="Group 5"/>
            <p:cNvGrpSpPr>
              <a:grpSpLocks/>
            </p:cNvGrpSpPr>
            <p:nvPr/>
          </p:nvGrpSpPr>
          <p:grpSpPr bwMode="auto">
            <a:xfrm>
              <a:off x="1315" y="1071"/>
              <a:ext cx="3031" cy="531"/>
              <a:chOff x="770" y="896"/>
              <a:chExt cx="3031" cy="531"/>
            </a:xfrm>
          </p:grpSpPr>
          <p:sp>
            <p:nvSpPr>
              <p:cNvPr id="27" name="Text Box 6"/>
              <p:cNvSpPr txBox="1">
                <a:spLocks noChangeArrowheads="1"/>
              </p:cNvSpPr>
              <p:nvPr/>
            </p:nvSpPr>
            <p:spPr bwMode="auto">
              <a:xfrm>
                <a:off x="776" y="896"/>
                <a:ext cx="302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2800" dirty="0">
                    <a:solidFill>
                      <a:srgbClr val="CC3300"/>
                    </a:solidFill>
                    <a:latin typeface="Times New Roman" pitchFamily="18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28" name="Text Box 7"/>
              <p:cNvSpPr txBox="1">
                <a:spLocks noChangeArrowheads="1"/>
              </p:cNvSpPr>
              <p:nvPr/>
            </p:nvSpPr>
            <p:spPr bwMode="auto">
              <a:xfrm>
                <a:off x="770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j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9" name="Text Box 8"/>
              <p:cNvSpPr txBox="1">
                <a:spLocks noChangeArrowheads="1"/>
              </p:cNvSpPr>
              <p:nvPr/>
            </p:nvSpPr>
            <p:spPr bwMode="auto">
              <a:xfrm>
                <a:off x="2607" y="1200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dirty="0">
                    <a:cs typeface="Arial" charset="0"/>
                  </a:rPr>
                  <a:t>i </a:t>
                </a:r>
                <a:r>
                  <a:rPr lang="fr-FR" sz="1600" dirty="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26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 err="1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 err="1">
                  <a:solidFill>
                    <a:srgbClr val="F52F07"/>
                  </a:solidFill>
                  <a:cs typeface="Arial" charset="0"/>
                </a:rPr>
                <a:t>fi,d,t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888114" y="2549261"/>
            <a:ext cx="28654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u="sng" dirty="0">
                <a:solidFill>
                  <a:schemeClr val="tx2"/>
                </a:solidFill>
                <a:cs typeface="Arial" charset="0"/>
              </a:rPr>
              <a:t>ULS </a:t>
            </a:r>
            <a:r>
              <a:rPr lang="fr-CH" sz="2400" u="sng" dirty="0" err="1">
                <a:solidFill>
                  <a:schemeClr val="tx2"/>
                </a:solidFill>
                <a:cs typeface="Arial" charset="0"/>
              </a:rPr>
              <a:t>Combination</a:t>
            </a:r>
            <a:endParaRPr lang="en-GB" sz="2400" b="0" u="sng" dirty="0">
              <a:solidFill>
                <a:schemeClr val="tx2"/>
              </a:solidFill>
            </a:endParaRPr>
          </a:p>
        </p:txBody>
      </p: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847678" y="3941721"/>
            <a:ext cx="28654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u="sng" dirty="0">
                <a:solidFill>
                  <a:schemeClr val="tx2"/>
                </a:solidFill>
                <a:cs typeface="Arial" charset="0"/>
              </a:rPr>
              <a:t>ACC </a:t>
            </a:r>
            <a:r>
              <a:rPr lang="fr-CH" sz="2400" u="sng" dirty="0" err="1">
                <a:solidFill>
                  <a:schemeClr val="tx2"/>
                </a:solidFill>
                <a:cs typeface="Arial" charset="0"/>
              </a:rPr>
              <a:t>Combination</a:t>
            </a:r>
            <a:endParaRPr lang="en-GB" sz="2400" b="0" u="sng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93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General </a:t>
            </a:r>
            <a:r>
              <a:rPr lang="fr-CH" sz="2800" dirty="0" err="1"/>
              <a:t>rules</a:t>
            </a:r>
            <a:r>
              <a:rPr lang="fr-CH" sz="2800" dirty="0"/>
              <a:t> of EN 1993-1-2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1368818" y="2628197"/>
            <a:ext cx="83407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400" b="0" u="sng" dirty="0">
                <a:solidFill>
                  <a:schemeClr val="tx2"/>
                </a:solidFill>
              </a:rPr>
              <a:t>Partial factors of steel at elevated temperatures</a:t>
            </a:r>
          </a:p>
        </p:txBody>
      </p:sp>
      <p:graphicFrame>
        <p:nvGraphicFramePr>
          <p:cNvPr id="10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588777"/>
              </p:ext>
            </p:extLst>
          </p:nvPr>
        </p:nvGraphicFramePr>
        <p:xfrm>
          <a:off x="1106128" y="3198280"/>
          <a:ext cx="8023123" cy="3031279"/>
        </p:xfrm>
        <a:graphic>
          <a:graphicData uri="http://schemas.openxmlformats.org/drawingml/2006/table">
            <a:tbl>
              <a:tblPr/>
              <a:tblGrid>
                <a:gridCol w="42180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680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70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84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Type of </a:t>
                      </a:r>
                      <a:r>
                        <a:rPr kumimoji="0" 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anose="02040602050305030304" pitchFamily="18" charset="0"/>
                        </a:rPr>
                        <a:t>members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</a:rPr>
                        <a:t>Cold design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Book Antiqua" panose="02040602050305030304" pitchFamily="18" charset="0"/>
                        </a:rPr>
                        <a:t>Fire design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Cross-sections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M0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M,fi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84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Members with instability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M1</a:t>
                      </a: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M,fi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849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Tension members to fracture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M2</a:t>
                      </a: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1.25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M,fi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7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Book Antiqua" panose="02040602050305030304" pitchFamily="18" charset="0"/>
                        </a:rPr>
                        <a:t>Joints</a:t>
                      </a: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M2</a:t>
                      </a: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1.25</a:t>
                      </a:r>
                      <a:endParaRPr kumimoji="0" lang="fr-FR" sz="24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1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</a:t>
                      </a:r>
                      <a:r>
                        <a:rPr kumimoji="0" lang="fr-FR" sz="24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M,fi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52F07"/>
                          </a:solidFill>
                          <a:effectLst/>
                          <a:latin typeface="Book Antiqua" panose="02040602050305030304" pitchFamily="18" charset="0"/>
                          <a:cs typeface="Arial" charset="0"/>
                          <a:sym typeface="Symbol" pitchFamily="18" charset="2"/>
                        </a:rPr>
                        <a:t> = 1.0</a:t>
                      </a:r>
                      <a:endParaRPr kumimoji="0" lang="fr-FR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Book Antiqua" panose="02040602050305030304" pitchFamily="18" charset="0"/>
                      </a:endParaRPr>
                    </a:p>
                  </a:txBody>
                  <a:tcPr marL="91439" marR="91439" marT="45706" marB="4570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9896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General </a:t>
            </a:r>
            <a:r>
              <a:rPr lang="fr-CH" sz="2800" dirty="0" err="1"/>
              <a:t>rules</a:t>
            </a:r>
            <a:r>
              <a:rPr lang="fr-CH" sz="2800" dirty="0"/>
              <a:t> of EN 1993-1-2 </a:t>
            </a:r>
          </a:p>
        </p:txBody>
      </p:sp>
      <p:sp>
        <p:nvSpPr>
          <p:cNvPr id="35" name="Oval 197"/>
          <p:cNvSpPr>
            <a:spLocks noChangeArrowheads="1"/>
          </p:cNvSpPr>
          <p:nvPr/>
        </p:nvSpPr>
        <p:spPr bwMode="auto">
          <a:xfrm>
            <a:off x="3003102" y="2710905"/>
            <a:ext cx="482600" cy="1073150"/>
          </a:xfrm>
          <a:prstGeom prst="ellips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Oval 198"/>
          <p:cNvSpPr>
            <a:spLocks noChangeArrowheads="1"/>
          </p:cNvSpPr>
          <p:nvPr/>
        </p:nvSpPr>
        <p:spPr bwMode="auto">
          <a:xfrm>
            <a:off x="4508052" y="4163468"/>
            <a:ext cx="482600" cy="1074737"/>
          </a:xfrm>
          <a:prstGeom prst="ellipse">
            <a:avLst/>
          </a:prstGeom>
          <a:noFill/>
          <a:ln w="19050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8" name="Rectangle 200"/>
          <p:cNvSpPr>
            <a:spLocks noChangeArrowheads="1"/>
          </p:cNvSpPr>
          <p:nvPr/>
        </p:nvSpPr>
        <p:spPr bwMode="auto">
          <a:xfrm>
            <a:off x="105914" y="3679280"/>
            <a:ext cx="1366838" cy="61595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GB" sz="2000" dirty="0"/>
              <a:t>Bracing system</a:t>
            </a:r>
          </a:p>
        </p:txBody>
      </p:sp>
      <p:sp>
        <p:nvSpPr>
          <p:cNvPr id="39" name="Line 201"/>
          <p:cNvSpPr>
            <a:spLocks noChangeShapeType="1"/>
          </p:cNvSpPr>
          <p:nvPr/>
        </p:nvSpPr>
        <p:spPr bwMode="auto">
          <a:xfrm flipV="1">
            <a:off x="1750564" y="2893468"/>
            <a:ext cx="0" cy="2828925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Line 202"/>
          <p:cNvSpPr>
            <a:spLocks noChangeShapeType="1"/>
          </p:cNvSpPr>
          <p:nvPr/>
        </p:nvSpPr>
        <p:spPr bwMode="auto">
          <a:xfrm flipV="1">
            <a:off x="1718814" y="2858543"/>
            <a:ext cx="4546600" cy="1587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203"/>
          <p:cNvSpPr>
            <a:spLocks noChangeShapeType="1"/>
          </p:cNvSpPr>
          <p:nvPr/>
        </p:nvSpPr>
        <p:spPr bwMode="auto">
          <a:xfrm flipV="1">
            <a:off x="3247577" y="2883943"/>
            <a:ext cx="0" cy="2830512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204"/>
          <p:cNvSpPr>
            <a:spLocks noChangeShapeType="1"/>
          </p:cNvSpPr>
          <p:nvPr/>
        </p:nvSpPr>
        <p:spPr bwMode="auto">
          <a:xfrm flipV="1">
            <a:off x="4750939" y="2861718"/>
            <a:ext cx="0" cy="2828925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Freeform 205"/>
          <p:cNvSpPr>
            <a:spLocks/>
          </p:cNvSpPr>
          <p:nvPr/>
        </p:nvSpPr>
        <p:spPr bwMode="auto">
          <a:xfrm>
            <a:off x="6235252" y="2885530"/>
            <a:ext cx="6350" cy="2819400"/>
          </a:xfrm>
          <a:custGeom>
            <a:avLst/>
            <a:gdLst>
              <a:gd name="T0" fmla="*/ 2147483647 w 3"/>
              <a:gd name="T1" fmla="*/ 2147483647 h 1513"/>
              <a:gd name="T2" fmla="*/ 0 w 3"/>
              <a:gd name="T3" fmla="*/ 0 h 1513"/>
              <a:gd name="T4" fmla="*/ 0 60000 65536"/>
              <a:gd name="T5" fmla="*/ 0 60000 65536"/>
              <a:gd name="T6" fmla="*/ 0 w 3"/>
              <a:gd name="T7" fmla="*/ 0 h 1513"/>
              <a:gd name="T8" fmla="*/ 3 w 3"/>
              <a:gd name="T9" fmla="*/ 1513 h 151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1513">
                <a:moveTo>
                  <a:pt x="3" y="1513"/>
                </a:moveTo>
                <a:lnTo>
                  <a:pt x="0" y="0"/>
                </a:lnTo>
              </a:path>
            </a:pathLst>
          </a:custGeom>
          <a:noFill/>
          <a:ln w="5715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206"/>
          <p:cNvSpPr>
            <a:spLocks noChangeShapeType="1"/>
          </p:cNvSpPr>
          <p:nvPr/>
        </p:nvSpPr>
        <p:spPr bwMode="auto">
          <a:xfrm flipV="1">
            <a:off x="1736277" y="3580855"/>
            <a:ext cx="4537075" cy="7938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207"/>
          <p:cNvSpPr>
            <a:spLocks noChangeShapeType="1"/>
          </p:cNvSpPr>
          <p:nvPr/>
        </p:nvSpPr>
        <p:spPr bwMode="auto">
          <a:xfrm flipV="1">
            <a:off x="1736277" y="4299993"/>
            <a:ext cx="4537075" cy="7937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208"/>
          <p:cNvSpPr>
            <a:spLocks noChangeShapeType="1"/>
          </p:cNvSpPr>
          <p:nvPr/>
        </p:nvSpPr>
        <p:spPr bwMode="auto">
          <a:xfrm flipV="1">
            <a:off x="1726752" y="5035005"/>
            <a:ext cx="4537075" cy="6350"/>
          </a:xfrm>
          <a:prstGeom prst="line">
            <a:avLst/>
          </a:prstGeom>
          <a:noFill/>
          <a:ln w="57150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209" descr="Wide upward diagonal"/>
          <p:cNvSpPr>
            <a:spLocks noChangeArrowheads="1"/>
          </p:cNvSpPr>
          <p:nvPr/>
        </p:nvSpPr>
        <p:spPr bwMode="auto">
          <a:xfrm>
            <a:off x="1615627" y="5717630"/>
            <a:ext cx="285750" cy="112713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49" name="Rectangle 210" descr="Wide upward diagonal"/>
          <p:cNvSpPr>
            <a:spLocks noChangeArrowheads="1"/>
          </p:cNvSpPr>
          <p:nvPr/>
        </p:nvSpPr>
        <p:spPr bwMode="auto">
          <a:xfrm>
            <a:off x="1615627" y="5717630"/>
            <a:ext cx="288925" cy="114300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0" name="Rectangle 211" descr="Wide upward diagonal"/>
          <p:cNvSpPr>
            <a:spLocks noChangeArrowheads="1"/>
          </p:cNvSpPr>
          <p:nvPr/>
        </p:nvSpPr>
        <p:spPr bwMode="auto">
          <a:xfrm>
            <a:off x="3109464" y="5712868"/>
            <a:ext cx="285750" cy="111125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" name="Rectangle 212" descr="Wide upward diagonal"/>
          <p:cNvSpPr>
            <a:spLocks noChangeArrowheads="1"/>
          </p:cNvSpPr>
          <p:nvPr/>
        </p:nvSpPr>
        <p:spPr bwMode="auto">
          <a:xfrm>
            <a:off x="3109464" y="5712868"/>
            <a:ext cx="288925" cy="112712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2" name="Rectangle 213" descr="Wide upward diagonal"/>
          <p:cNvSpPr>
            <a:spLocks noChangeArrowheads="1"/>
          </p:cNvSpPr>
          <p:nvPr/>
        </p:nvSpPr>
        <p:spPr bwMode="auto">
          <a:xfrm>
            <a:off x="4593777" y="5689055"/>
            <a:ext cx="287337" cy="111125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3" name="Rectangle 214" descr="Wide upward diagonal"/>
          <p:cNvSpPr>
            <a:spLocks noChangeArrowheads="1"/>
          </p:cNvSpPr>
          <p:nvPr/>
        </p:nvSpPr>
        <p:spPr bwMode="auto">
          <a:xfrm>
            <a:off x="4593777" y="5689055"/>
            <a:ext cx="288925" cy="112713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4" name="Rectangle 215" descr="Wide upward diagonal"/>
          <p:cNvSpPr>
            <a:spLocks noChangeArrowheads="1"/>
          </p:cNvSpPr>
          <p:nvPr/>
        </p:nvSpPr>
        <p:spPr bwMode="auto">
          <a:xfrm>
            <a:off x="6081264" y="5701755"/>
            <a:ext cx="285750" cy="111125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5" name="Rectangle 216" descr="Wide upward diagonal"/>
          <p:cNvSpPr>
            <a:spLocks noChangeArrowheads="1"/>
          </p:cNvSpPr>
          <p:nvPr/>
        </p:nvSpPr>
        <p:spPr bwMode="auto">
          <a:xfrm>
            <a:off x="6081264" y="5701755"/>
            <a:ext cx="287338" cy="112713"/>
          </a:xfrm>
          <a:prstGeom prst="rect">
            <a:avLst/>
          </a:prstGeom>
          <a:pattFill prst="wdUpDiag">
            <a:fgClr>
              <a:srgbClr val="CCECFF"/>
            </a:fgClr>
            <a:bgClr>
              <a:schemeClr val="bg1"/>
            </a:bgClr>
          </a:pattFill>
          <a:ln w="25400">
            <a:solidFill>
              <a:srgbClr val="808000"/>
            </a:solidFill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6" name="Freeform 217"/>
          <p:cNvSpPr>
            <a:spLocks/>
          </p:cNvSpPr>
          <p:nvPr/>
        </p:nvSpPr>
        <p:spPr bwMode="auto">
          <a:xfrm>
            <a:off x="4862064" y="4622255"/>
            <a:ext cx="1314450" cy="376238"/>
          </a:xfrm>
          <a:custGeom>
            <a:avLst/>
            <a:gdLst>
              <a:gd name="T0" fmla="*/ 2147483647 w 580"/>
              <a:gd name="T1" fmla="*/ 2147483647 h 152"/>
              <a:gd name="T2" fmla="*/ 0 w 580"/>
              <a:gd name="T3" fmla="*/ 2147483647 h 152"/>
              <a:gd name="T4" fmla="*/ 2147483647 w 580"/>
              <a:gd name="T5" fmla="*/ 2147483647 h 152"/>
              <a:gd name="T6" fmla="*/ 2147483647 w 580"/>
              <a:gd name="T7" fmla="*/ 2147483647 h 152"/>
              <a:gd name="T8" fmla="*/ 2147483647 w 580"/>
              <a:gd name="T9" fmla="*/ 2147483647 h 152"/>
              <a:gd name="T10" fmla="*/ 2147483647 w 580"/>
              <a:gd name="T11" fmla="*/ 2147483647 h 152"/>
              <a:gd name="T12" fmla="*/ 2147483647 w 580"/>
              <a:gd name="T13" fmla="*/ 2147483647 h 152"/>
              <a:gd name="T14" fmla="*/ 2147483647 w 580"/>
              <a:gd name="T15" fmla="*/ 2147483647 h 152"/>
              <a:gd name="T16" fmla="*/ 2147483647 w 580"/>
              <a:gd name="T17" fmla="*/ 2147483647 h 152"/>
              <a:gd name="T18" fmla="*/ 2147483647 w 580"/>
              <a:gd name="T19" fmla="*/ 2147483647 h 152"/>
              <a:gd name="T20" fmla="*/ 2147483647 w 580"/>
              <a:gd name="T21" fmla="*/ 2147483647 h 152"/>
              <a:gd name="T22" fmla="*/ 2147483647 w 580"/>
              <a:gd name="T23" fmla="*/ 2147483647 h 152"/>
              <a:gd name="T24" fmla="*/ 2147483647 w 580"/>
              <a:gd name="T25" fmla="*/ 2147483647 h 152"/>
              <a:gd name="T26" fmla="*/ 2147483647 w 580"/>
              <a:gd name="T27" fmla="*/ 2147483647 h 152"/>
              <a:gd name="T28" fmla="*/ 2147483647 w 580"/>
              <a:gd name="T29" fmla="*/ 2147483647 h 152"/>
              <a:gd name="T30" fmla="*/ 2147483647 w 580"/>
              <a:gd name="T31" fmla="*/ 2147483647 h 152"/>
              <a:gd name="T32" fmla="*/ 2147483647 w 580"/>
              <a:gd name="T33" fmla="*/ 2147483647 h 152"/>
              <a:gd name="T34" fmla="*/ 2147483647 w 580"/>
              <a:gd name="T35" fmla="*/ 2147483647 h 152"/>
              <a:gd name="T36" fmla="*/ 2147483647 w 580"/>
              <a:gd name="T37" fmla="*/ 2147483647 h 152"/>
              <a:gd name="T38" fmla="*/ 2147483647 w 580"/>
              <a:gd name="T39" fmla="*/ 2147483647 h 152"/>
              <a:gd name="T40" fmla="*/ 2147483647 w 580"/>
              <a:gd name="T41" fmla="*/ 2147483647 h 152"/>
              <a:gd name="T42" fmla="*/ 2147483647 w 580"/>
              <a:gd name="T43" fmla="*/ 2147483647 h 152"/>
              <a:gd name="T44" fmla="*/ 2147483647 w 580"/>
              <a:gd name="T45" fmla="*/ 2147483647 h 152"/>
              <a:gd name="T46" fmla="*/ 2147483647 w 580"/>
              <a:gd name="T47" fmla="*/ 2147483647 h 152"/>
              <a:gd name="T48" fmla="*/ 2147483647 w 580"/>
              <a:gd name="T49" fmla="*/ 2147483647 h 152"/>
              <a:gd name="T50" fmla="*/ 2147483647 w 580"/>
              <a:gd name="T51" fmla="*/ 2147483647 h 152"/>
              <a:gd name="T52" fmla="*/ 2147483647 w 580"/>
              <a:gd name="T53" fmla="*/ 2147483647 h 152"/>
              <a:gd name="T54" fmla="*/ 2147483647 w 580"/>
              <a:gd name="T55" fmla="*/ 2147483647 h 152"/>
              <a:gd name="T56" fmla="*/ 2147483647 w 580"/>
              <a:gd name="T57" fmla="*/ 2147483647 h 152"/>
              <a:gd name="T58" fmla="*/ 2147483647 w 580"/>
              <a:gd name="T59" fmla="*/ 2147483647 h 152"/>
              <a:gd name="T60" fmla="*/ 2147483647 w 580"/>
              <a:gd name="T61" fmla="*/ 2147483647 h 152"/>
              <a:gd name="T62" fmla="*/ 2147483647 w 580"/>
              <a:gd name="T63" fmla="*/ 2147483647 h 152"/>
              <a:gd name="T64" fmla="*/ 2147483647 w 580"/>
              <a:gd name="T65" fmla="*/ 2147483647 h 152"/>
              <a:gd name="T66" fmla="*/ 2147483647 w 580"/>
              <a:gd name="T67" fmla="*/ 2147483647 h 152"/>
              <a:gd name="T68" fmla="*/ 2147483647 w 580"/>
              <a:gd name="T69" fmla="*/ 2147483647 h 152"/>
              <a:gd name="T70" fmla="*/ 2147483647 w 580"/>
              <a:gd name="T71" fmla="*/ 2147483647 h 152"/>
              <a:gd name="T72" fmla="*/ 2147483647 w 580"/>
              <a:gd name="T73" fmla="*/ 2147483647 h 152"/>
              <a:gd name="T74" fmla="*/ 2147483647 w 580"/>
              <a:gd name="T75" fmla="*/ 2147483647 h 152"/>
              <a:gd name="T76" fmla="*/ 2147483647 w 580"/>
              <a:gd name="T77" fmla="*/ 2147483647 h 152"/>
              <a:gd name="T78" fmla="*/ 2147483647 w 580"/>
              <a:gd name="T79" fmla="*/ 0 h 152"/>
              <a:gd name="T80" fmla="*/ 2147483647 w 580"/>
              <a:gd name="T81" fmla="*/ 2147483647 h 152"/>
              <a:gd name="T82" fmla="*/ 2147483647 w 580"/>
              <a:gd name="T83" fmla="*/ 2147483647 h 152"/>
              <a:gd name="T84" fmla="*/ 2147483647 w 580"/>
              <a:gd name="T85" fmla="*/ 2147483647 h 152"/>
              <a:gd name="T86" fmla="*/ 2147483647 w 580"/>
              <a:gd name="T87" fmla="*/ 2147483647 h 152"/>
              <a:gd name="T88" fmla="*/ 2147483647 w 580"/>
              <a:gd name="T89" fmla="*/ 2147483647 h 152"/>
              <a:gd name="T90" fmla="*/ 2147483647 w 580"/>
              <a:gd name="T91" fmla="*/ 0 h 152"/>
              <a:gd name="T92" fmla="*/ 2147483647 w 580"/>
              <a:gd name="T93" fmla="*/ 2147483647 h 152"/>
              <a:gd name="T94" fmla="*/ 2147483647 w 580"/>
              <a:gd name="T95" fmla="*/ 2147483647 h 152"/>
              <a:gd name="T96" fmla="*/ 2147483647 w 580"/>
              <a:gd name="T97" fmla="*/ 2147483647 h 152"/>
              <a:gd name="T98" fmla="*/ 2147483647 w 580"/>
              <a:gd name="T99" fmla="*/ 2147483647 h 152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80"/>
              <a:gd name="T151" fmla="*/ 0 h 152"/>
              <a:gd name="T152" fmla="*/ 580 w 580"/>
              <a:gd name="T153" fmla="*/ 152 h 152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80" h="152">
                <a:moveTo>
                  <a:pt x="14" y="152"/>
                </a:moveTo>
                <a:lnTo>
                  <a:pt x="0" y="117"/>
                </a:lnTo>
                <a:lnTo>
                  <a:pt x="29" y="86"/>
                </a:lnTo>
                <a:lnTo>
                  <a:pt x="48" y="120"/>
                </a:lnTo>
                <a:lnTo>
                  <a:pt x="75" y="99"/>
                </a:lnTo>
                <a:lnTo>
                  <a:pt x="51" y="81"/>
                </a:lnTo>
                <a:lnTo>
                  <a:pt x="94" y="85"/>
                </a:lnTo>
                <a:lnTo>
                  <a:pt x="113" y="102"/>
                </a:lnTo>
                <a:lnTo>
                  <a:pt x="113" y="120"/>
                </a:lnTo>
                <a:lnTo>
                  <a:pt x="145" y="99"/>
                </a:lnTo>
                <a:lnTo>
                  <a:pt x="179" y="75"/>
                </a:lnTo>
                <a:lnTo>
                  <a:pt x="169" y="107"/>
                </a:lnTo>
                <a:lnTo>
                  <a:pt x="150" y="131"/>
                </a:lnTo>
                <a:lnTo>
                  <a:pt x="217" y="102"/>
                </a:lnTo>
                <a:lnTo>
                  <a:pt x="246" y="57"/>
                </a:lnTo>
                <a:lnTo>
                  <a:pt x="254" y="85"/>
                </a:lnTo>
                <a:lnTo>
                  <a:pt x="254" y="110"/>
                </a:lnTo>
                <a:lnTo>
                  <a:pt x="302" y="37"/>
                </a:lnTo>
                <a:lnTo>
                  <a:pt x="288" y="16"/>
                </a:lnTo>
                <a:lnTo>
                  <a:pt x="321" y="33"/>
                </a:lnTo>
                <a:lnTo>
                  <a:pt x="321" y="61"/>
                </a:lnTo>
                <a:lnTo>
                  <a:pt x="312" y="89"/>
                </a:lnTo>
                <a:lnTo>
                  <a:pt x="292" y="107"/>
                </a:lnTo>
                <a:lnTo>
                  <a:pt x="283" y="131"/>
                </a:lnTo>
                <a:lnTo>
                  <a:pt x="331" y="96"/>
                </a:lnTo>
                <a:lnTo>
                  <a:pt x="345" y="53"/>
                </a:lnTo>
                <a:lnTo>
                  <a:pt x="353" y="11"/>
                </a:lnTo>
                <a:lnTo>
                  <a:pt x="377" y="3"/>
                </a:lnTo>
                <a:lnTo>
                  <a:pt x="364" y="61"/>
                </a:lnTo>
                <a:lnTo>
                  <a:pt x="364" y="89"/>
                </a:lnTo>
                <a:lnTo>
                  <a:pt x="372" y="113"/>
                </a:lnTo>
                <a:lnTo>
                  <a:pt x="406" y="85"/>
                </a:lnTo>
                <a:lnTo>
                  <a:pt x="420" y="40"/>
                </a:lnTo>
                <a:lnTo>
                  <a:pt x="430" y="16"/>
                </a:lnTo>
                <a:lnTo>
                  <a:pt x="449" y="61"/>
                </a:lnTo>
                <a:lnTo>
                  <a:pt x="454" y="102"/>
                </a:lnTo>
                <a:lnTo>
                  <a:pt x="459" y="110"/>
                </a:lnTo>
                <a:lnTo>
                  <a:pt x="492" y="64"/>
                </a:lnTo>
                <a:lnTo>
                  <a:pt x="500" y="21"/>
                </a:lnTo>
                <a:lnTo>
                  <a:pt x="492" y="0"/>
                </a:lnTo>
                <a:lnTo>
                  <a:pt x="520" y="37"/>
                </a:lnTo>
                <a:lnTo>
                  <a:pt x="512" y="75"/>
                </a:lnTo>
                <a:lnTo>
                  <a:pt x="512" y="85"/>
                </a:lnTo>
                <a:lnTo>
                  <a:pt x="515" y="110"/>
                </a:lnTo>
                <a:lnTo>
                  <a:pt x="553" y="40"/>
                </a:lnTo>
                <a:lnTo>
                  <a:pt x="520" y="0"/>
                </a:lnTo>
                <a:lnTo>
                  <a:pt x="577" y="43"/>
                </a:lnTo>
                <a:lnTo>
                  <a:pt x="580" y="96"/>
                </a:lnTo>
                <a:lnTo>
                  <a:pt x="544" y="152"/>
                </a:lnTo>
                <a:lnTo>
                  <a:pt x="14" y="152"/>
                </a:lnTo>
                <a:close/>
              </a:path>
            </a:pathLst>
          </a:custGeom>
          <a:solidFill>
            <a:srgbClr val="FF0000"/>
          </a:solidFill>
          <a:ln w="3175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7" name="Freeform 218"/>
          <p:cNvSpPr>
            <a:spLocks/>
          </p:cNvSpPr>
          <p:nvPr/>
        </p:nvSpPr>
        <p:spPr bwMode="auto">
          <a:xfrm>
            <a:off x="3382514" y="4584155"/>
            <a:ext cx="1243013" cy="414338"/>
          </a:xfrm>
          <a:custGeom>
            <a:avLst/>
            <a:gdLst>
              <a:gd name="T0" fmla="*/ 2147483647 w 548"/>
              <a:gd name="T1" fmla="*/ 2147483647 h 214"/>
              <a:gd name="T2" fmla="*/ 2147483647 w 548"/>
              <a:gd name="T3" fmla="*/ 2147483647 h 214"/>
              <a:gd name="T4" fmla="*/ 2147483647 w 548"/>
              <a:gd name="T5" fmla="*/ 2147483647 h 214"/>
              <a:gd name="T6" fmla="*/ 2147483647 w 548"/>
              <a:gd name="T7" fmla="*/ 2147483647 h 214"/>
              <a:gd name="T8" fmla="*/ 2147483647 w 548"/>
              <a:gd name="T9" fmla="*/ 2147483647 h 214"/>
              <a:gd name="T10" fmla="*/ 2147483647 w 548"/>
              <a:gd name="T11" fmla="*/ 2147483647 h 214"/>
              <a:gd name="T12" fmla="*/ 2147483647 w 548"/>
              <a:gd name="T13" fmla="*/ 2147483647 h 214"/>
              <a:gd name="T14" fmla="*/ 2147483647 w 548"/>
              <a:gd name="T15" fmla="*/ 2147483647 h 214"/>
              <a:gd name="T16" fmla="*/ 2147483647 w 548"/>
              <a:gd name="T17" fmla="*/ 2147483647 h 214"/>
              <a:gd name="T18" fmla="*/ 2147483647 w 548"/>
              <a:gd name="T19" fmla="*/ 2147483647 h 214"/>
              <a:gd name="T20" fmla="*/ 2147483647 w 548"/>
              <a:gd name="T21" fmla="*/ 2147483647 h 214"/>
              <a:gd name="T22" fmla="*/ 2147483647 w 548"/>
              <a:gd name="T23" fmla="*/ 2147483647 h 214"/>
              <a:gd name="T24" fmla="*/ 2147483647 w 548"/>
              <a:gd name="T25" fmla="*/ 2147483647 h 214"/>
              <a:gd name="T26" fmla="*/ 2147483647 w 548"/>
              <a:gd name="T27" fmla="*/ 2147483647 h 214"/>
              <a:gd name="T28" fmla="*/ 2147483647 w 548"/>
              <a:gd name="T29" fmla="*/ 2147483647 h 214"/>
              <a:gd name="T30" fmla="*/ 2147483647 w 548"/>
              <a:gd name="T31" fmla="*/ 2147483647 h 214"/>
              <a:gd name="T32" fmla="*/ 2147483647 w 548"/>
              <a:gd name="T33" fmla="*/ 2147483647 h 214"/>
              <a:gd name="T34" fmla="*/ 2147483647 w 548"/>
              <a:gd name="T35" fmla="*/ 2147483647 h 214"/>
              <a:gd name="T36" fmla="*/ 2147483647 w 548"/>
              <a:gd name="T37" fmla="*/ 2147483647 h 214"/>
              <a:gd name="T38" fmla="*/ 2147483647 w 548"/>
              <a:gd name="T39" fmla="*/ 2147483647 h 214"/>
              <a:gd name="T40" fmla="*/ 2147483647 w 548"/>
              <a:gd name="T41" fmla="*/ 2147483647 h 214"/>
              <a:gd name="T42" fmla="*/ 2147483647 w 548"/>
              <a:gd name="T43" fmla="*/ 2147483647 h 214"/>
              <a:gd name="T44" fmla="*/ 2147483647 w 548"/>
              <a:gd name="T45" fmla="*/ 2147483647 h 214"/>
              <a:gd name="T46" fmla="*/ 2147483647 w 548"/>
              <a:gd name="T47" fmla="*/ 2147483647 h 214"/>
              <a:gd name="T48" fmla="*/ 2147483647 w 548"/>
              <a:gd name="T49" fmla="*/ 2147483647 h 214"/>
              <a:gd name="T50" fmla="*/ 2147483647 w 548"/>
              <a:gd name="T51" fmla="*/ 2147483647 h 214"/>
              <a:gd name="T52" fmla="*/ 2147483647 w 548"/>
              <a:gd name="T53" fmla="*/ 2147483647 h 214"/>
              <a:gd name="T54" fmla="*/ 2147483647 w 548"/>
              <a:gd name="T55" fmla="*/ 2147483647 h 214"/>
              <a:gd name="T56" fmla="*/ 2147483647 w 548"/>
              <a:gd name="T57" fmla="*/ 2147483647 h 214"/>
              <a:gd name="T58" fmla="*/ 2147483647 w 548"/>
              <a:gd name="T59" fmla="*/ 2147483647 h 214"/>
              <a:gd name="T60" fmla="*/ 2147483647 w 548"/>
              <a:gd name="T61" fmla="*/ 2147483647 h 214"/>
              <a:gd name="T62" fmla="*/ 2147483647 w 548"/>
              <a:gd name="T63" fmla="*/ 2147483647 h 214"/>
              <a:gd name="T64" fmla="*/ 2147483647 w 548"/>
              <a:gd name="T65" fmla="*/ 2147483647 h 214"/>
              <a:gd name="T66" fmla="*/ 2147483647 w 548"/>
              <a:gd name="T67" fmla="*/ 2147483647 h 214"/>
              <a:gd name="T68" fmla="*/ 2147483647 w 548"/>
              <a:gd name="T69" fmla="*/ 2147483647 h 214"/>
              <a:gd name="T70" fmla="*/ 2147483647 w 548"/>
              <a:gd name="T71" fmla="*/ 2147483647 h 214"/>
              <a:gd name="T72" fmla="*/ 2147483647 w 548"/>
              <a:gd name="T73" fmla="*/ 2147483647 h 214"/>
              <a:gd name="T74" fmla="*/ 2147483647 w 548"/>
              <a:gd name="T75" fmla="*/ 2147483647 h 214"/>
              <a:gd name="T76" fmla="*/ 2147483647 w 548"/>
              <a:gd name="T77" fmla="*/ 2147483647 h 214"/>
              <a:gd name="T78" fmla="*/ 2147483647 w 548"/>
              <a:gd name="T79" fmla="*/ 0 h 214"/>
              <a:gd name="T80" fmla="*/ 2147483647 w 548"/>
              <a:gd name="T81" fmla="*/ 2147483647 h 214"/>
              <a:gd name="T82" fmla="*/ 2147483647 w 548"/>
              <a:gd name="T83" fmla="*/ 2147483647 h 214"/>
              <a:gd name="T84" fmla="*/ 2147483647 w 548"/>
              <a:gd name="T85" fmla="*/ 2147483647 h 214"/>
              <a:gd name="T86" fmla="*/ 2147483647 w 548"/>
              <a:gd name="T87" fmla="*/ 2147483647 h 214"/>
              <a:gd name="T88" fmla="*/ 2147483647 w 548"/>
              <a:gd name="T89" fmla="*/ 2147483647 h 214"/>
              <a:gd name="T90" fmla="*/ 2147483647 w 548"/>
              <a:gd name="T91" fmla="*/ 0 h 214"/>
              <a:gd name="T92" fmla="*/ 2147483647 w 548"/>
              <a:gd name="T93" fmla="*/ 2147483647 h 214"/>
              <a:gd name="T94" fmla="*/ 0 w 548"/>
              <a:gd name="T95" fmla="*/ 2147483647 h 214"/>
              <a:gd name="T96" fmla="*/ 2147483647 w 548"/>
              <a:gd name="T97" fmla="*/ 2147483647 h 214"/>
              <a:gd name="T98" fmla="*/ 2147483647 w 548"/>
              <a:gd name="T99" fmla="*/ 2147483647 h 214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48"/>
              <a:gd name="T151" fmla="*/ 0 h 214"/>
              <a:gd name="T152" fmla="*/ 548 w 548"/>
              <a:gd name="T153" fmla="*/ 214 h 214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48" h="214">
                <a:moveTo>
                  <a:pt x="536" y="214"/>
                </a:moveTo>
                <a:lnTo>
                  <a:pt x="548" y="164"/>
                </a:lnTo>
                <a:lnTo>
                  <a:pt x="524" y="123"/>
                </a:lnTo>
                <a:lnTo>
                  <a:pt x="506" y="167"/>
                </a:lnTo>
                <a:lnTo>
                  <a:pt x="477" y="140"/>
                </a:lnTo>
                <a:lnTo>
                  <a:pt x="500" y="113"/>
                </a:lnTo>
                <a:lnTo>
                  <a:pt x="460" y="118"/>
                </a:lnTo>
                <a:lnTo>
                  <a:pt x="442" y="143"/>
                </a:lnTo>
                <a:lnTo>
                  <a:pt x="442" y="167"/>
                </a:lnTo>
                <a:lnTo>
                  <a:pt x="412" y="140"/>
                </a:lnTo>
                <a:lnTo>
                  <a:pt x="380" y="105"/>
                </a:lnTo>
                <a:lnTo>
                  <a:pt x="389" y="151"/>
                </a:lnTo>
                <a:lnTo>
                  <a:pt x="407" y="185"/>
                </a:lnTo>
                <a:lnTo>
                  <a:pt x="344" y="143"/>
                </a:lnTo>
                <a:lnTo>
                  <a:pt x="317" y="79"/>
                </a:lnTo>
                <a:lnTo>
                  <a:pt x="309" y="118"/>
                </a:lnTo>
                <a:lnTo>
                  <a:pt x="309" y="156"/>
                </a:lnTo>
                <a:lnTo>
                  <a:pt x="264" y="49"/>
                </a:lnTo>
                <a:lnTo>
                  <a:pt x="277" y="20"/>
                </a:lnTo>
                <a:lnTo>
                  <a:pt x="247" y="46"/>
                </a:lnTo>
                <a:lnTo>
                  <a:pt x="247" y="83"/>
                </a:lnTo>
                <a:lnTo>
                  <a:pt x="256" y="126"/>
                </a:lnTo>
                <a:lnTo>
                  <a:pt x="274" y="151"/>
                </a:lnTo>
                <a:lnTo>
                  <a:pt x="282" y="185"/>
                </a:lnTo>
                <a:lnTo>
                  <a:pt x="239" y="134"/>
                </a:lnTo>
                <a:lnTo>
                  <a:pt x="224" y="70"/>
                </a:lnTo>
                <a:lnTo>
                  <a:pt x="215" y="16"/>
                </a:lnTo>
                <a:lnTo>
                  <a:pt x="192" y="4"/>
                </a:lnTo>
                <a:lnTo>
                  <a:pt x="207" y="83"/>
                </a:lnTo>
                <a:lnTo>
                  <a:pt x="207" y="126"/>
                </a:lnTo>
                <a:lnTo>
                  <a:pt x="197" y="161"/>
                </a:lnTo>
                <a:lnTo>
                  <a:pt x="165" y="118"/>
                </a:lnTo>
                <a:lnTo>
                  <a:pt x="154" y="54"/>
                </a:lnTo>
                <a:lnTo>
                  <a:pt x="143" y="20"/>
                </a:lnTo>
                <a:lnTo>
                  <a:pt x="125" y="83"/>
                </a:lnTo>
                <a:lnTo>
                  <a:pt x="120" y="143"/>
                </a:lnTo>
                <a:lnTo>
                  <a:pt x="117" y="156"/>
                </a:lnTo>
                <a:lnTo>
                  <a:pt x="85" y="87"/>
                </a:lnTo>
                <a:lnTo>
                  <a:pt x="76" y="28"/>
                </a:lnTo>
                <a:lnTo>
                  <a:pt x="85" y="0"/>
                </a:lnTo>
                <a:lnTo>
                  <a:pt x="58" y="49"/>
                </a:lnTo>
                <a:lnTo>
                  <a:pt x="68" y="105"/>
                </a:lnTo>
                <a:lnTo>
                  <a:pt x="68" y="118"/>
                </a:lnTo>
                <a:lnTo>
                  <a:pt x="64" y="156"/>
                </a:lnTo>
                <a:lnTo>
                  <a:pt x="28" y="54"/>
                </a:lnTo>
                <a:lnTo>
                  <a:pt x="58" y="0"/>
                </a:lnTo>
                <a:lnTo>
                  <a:pt x="5" y="59"/>
                </a:lnTo>
                <a:lnTo>
                  <a:pt x="0" y="134"/>
                </a:lnTo>
                <a:lnTo>
                  <a:pt x="37" y="214"/>
                </a:lnTo>
                <a:lnTo>
                  <a:pt x="536" y="214"/>
                </a:lnTo>
                <a:close/>
              </a:path>
            </a:pathLst>
          </a:custGeom>
          <a:solidFill>
            <a:srgbClr val="FF0000"/>
          </a:solidFill>
          <a:ln w="3175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8" name="Freeform 219"/>
          <p:cNvSpPr>
            <a:spLocks/>
          </p:cNvSpPr>
          <p:nvPr/>
        </p:nvSpPr>
        <p:spPr bwMode="auto">
          <a:xfrm>
            <a:off x="3372989" y="3185568"/>
            <a:ext cx="1319213" cy="361950"/>
          </a:xfrm>
          <a:custGeom>
            <a:avLst/>
            <a:gdLst>
              <a:gd name="T0" fmla="*/ 2147483647 w 581"/>
              <a:gd name="T1" fmla="*/ 2147483647 h 150"/>
              <a:gd name="T2" fmla="*/ 0 w 581"/>
              <a:gd name="T3" fmla="*/ 2147483647 h 150"/>
              <a:gd name="T4" fmla="*/ 2147483647 w 581"/>
              <a:gd name="T5" fmla="*/ 2147483647 h 150"/>
              <a:gd name="T6" fmla="*/ 2147483647 w 581"/>
              <a:gd name="T7" fmla="*/ 2147483647 h 150"/>
              <a:gd name="T8" fmla="*/ 2147483647 w 581"/>
              <a:gd name="T9" fmla="*/ 2147483647 h 150"/>
              <a:gd name="T10" fmla="*/ 2147483647 w 581"/>
              <a:gd name="T11" fmla="*/ 2147483647 h 150"/>
              <a:gd name="T12" fmla="*/ 2147483647 w 581"/>
              <a:gd name="T13" fmla="*/ 2147483647 h 150"/>
              <a:gd name="T14" fmla="*/ 2147483647 w 581"/>
              <a:gd name="T15" fmla="*/ 2147483647 h 150"/>
              <a:gd name="T16" fmla="*/ 2147483647 w 581"/>
              <a:gd name="T17" fmla="*/ 2147483647 h 150"/>
              <a:gd name="T18" fmla="*/ 2147483647 w 581"/>
              <a:gd name="T19" fmla="*/ 2147483647 h 150"/>
              <a:gd name="T20" fmla="*/ 2147483647 w 581"/>
              <a:gd name="T21" fmla="*/ 2147483647 h 150"/>
              <a:gd name="T22" fmla="*/ 2147483647 w 581"/>
              <a:gd name="T23" fmla="*/ 2147483647 h 150"/>
              <a:gd name="T24" fmla="*/ 2147483647 w 581"/>
              <a:gd name="T25" fmla="*/ 2147483647 h 150"/>
              <a:gd name="T26" fmla="*/ 2147483647 w 581"/>
              <a:gd name="T27" fmla="*/ 2147483647 h 150"/>
              <a:gd name="T28" fmla="*/ 2147483647 w 581"/>
              <a:gd name="T29" fmla="*/ 2147483647 h 150"/>
              <a:gd name="T30" fmla="*/ 2147483647 w 581"/>
              <a:gd name="T31" fmla="*/ 2147483647 h 150"/>
              <a:gd name="T32" fmla="*/ 2147483647 w 581"/>
              <a:gd name="T33" fmla="*/ 2147483647 h 150"/>
              <a:gd name="T34" fmla="*/ 2147483647 w 581"/>
              <a:gd name="T35" fmla="*/ 2147483647 h 150"/>
              <a:gd name="T36" fmla="*/ 2147483647 w 581"/>
              <a:gd name="T37" fmla="*/ 2147483647 h 150"/>
              <a:gd name="T38" fmla="*/ 2147483647 w 581"/>
              <a:gd name="T39" fmla="*/ 2147483647 h 150"/>
              <a:gd name="T40" fmla="*/ 2147483647 w 581"/>
              <a:gd name="T41" fmla="*/ 2147483647 h 150"/>
              <a:gd name="T42" fmla="*/ 2147483647 w 581"/>
              <a:gd name="T43" fmla="*/ 2147483647 h 150"/>
              <a:gd name="T44" fmla="*/ 2147483647 w 581"/>
              <a:gd name="T45" fmla="*/ 2147483647 h 150"/>
              <a:gd name="T46" fmla="*/ 2147483647 w 581"/>
              <a:gd name="T47" fmla="*/ 2147483647 h 150"/>
              <a:gd name="T48" fmla="*/ 2147483647 w 581"/>
              <a:gd name="T49" fmla="*/ 2147483647 h 150"/>
              <a:gd name="T50" fmla="*/ 2147483647 w 581"/>
              <a:gd name="T51" fmla="*/ 2147483647 h 150"/>
              <a:gd name="T52" fmla="*/ 2147483647 w 581"/>
              <a:gd name="T53" fmla="*/ 2147483647 h 150"/>
              <a:gd name="T54" fmla="*/ 2147483647 w 581"/>
              <a:gd name="T55" fmla="*/ 2147483647 h 150"/>
              <a:gd name="T56" fmla="*/ 2147483647 w 581"/>
              <a:gd name="T57" fmla="*/ 2147483647 h 150"/>
              <a:gd name="T58" fmla="*/ 2147483647 w 581"/>
              <a:gd name="T59" fmla="*/ 2147483647 h 150"/>
              <a:gd name="T60" fmla="*/ 2147483647 w 581"/>
              <a:gd name="T61" fmla="*/ 2147483647 h 150"/>
              <a:gd name="T62" fmla="*/ 2147483647 w 581"/>
              <a:gd name="T63" fmla="*/ 2147483647 h 150"/>
              <a:gd name="T64" fmla="*/ 2147483647 w 581"/>
              <a:gd name="T65" fmla="*/ 2147483647 h 150"/>
              <a:gd name="T66" fmla="*/ 2147483647 w 581"/>
              <a:gd name="T67" fmla="*/ 2147483647 h 150"/>
              <a:gd name="T68" fmla="*/ 2147483647 w 581"/>
              <a:gd name="T69" fmla="*/ 2147483647 h 150"/>
              <a:gd name="T70" fmla="*/ 2147483647 w 581"/>
              <a:gd name="T71" fmla="*/ 2147483647 h 150"/>
              <a:gd name="T72" fmla="*/ 2147483647 w 581"/>
              <a:gd name="T73" fmla="*/ 2147483647 h 150"/>
              <a:gd name="T74" fmla="*/ 2147483647 w 581"/>
              <a:gd name="T75" fmla="*/ 2147483647 h 150"/>
              <a:gd name="T76" fmla="*/ 2147483647 w 581"/>
              <a:gd name="T77" fmla="*/ 2147483647 h 150"/>
              <a:gd name="T78" fmla="*/ 2147483647 w 581"/>
              <a:gd name="T79" fmla="*/ 0 h 150"/>
              <a:gd name="T80" fmla="*/ 2147483647 w 581"/>
              <a:gd name="T81" fmla="*/ 2147483647 h 150"/>
              <a:gd name="T82" fmla="*/ 2147483647 w 581"/>
              <a:gd name="T83" fmla="*/ 2147483647 h 150"/>
              <a:gd name="T84" fmla="*/ 2147483647 w 581"/>
              <a:gd name="T85" fmla="*/ 2147483647 h 150"/>
              <a:gd name="T86" fmla="*/ 2147483647 w 581"/>
              <a:gd name="T87" fmla="*/ 2147483647 h 150"/>
              <a:gd name="T88" fmla="*/ 2147483647 w 581"/>
              <a:gd name="T89" fmla="*/ 2147483647 h 150"/>
              <a:gd name="T90" fmla="*/ 2147483647 w 581"/>
              <a:gd name="T91" fmla="*/ 0 h 150"/>
              <a:gd name="T92" fmla="*/ 2147483647 w 581"/>
              <a:gd name="T93" fmla="*/ 2147483647 h 150"/>
              <a:gd name="T94" fmla="*/ 2147483647 w 581"/>
              <a:gd name="T95" fmla="*/ 2147483647 h 150"/>
              <a:gd name="T96" fmla="*/ 2147483647 w 581"/>
              <a:gd name="T97" fmla="*/ 2147483647 h 150"/>
              <a:gd name="T98" fmla="*/ 2147483647 w 581"/>
              <a:gd name="T99" fmla="*/ 2147483647 h 150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81"/>
              <a:gd name="T151" fmla="*/ 0 h 150"/>
              <a:gd name="T152" fmla="*/ 581 w 581"/>
              <a:gd name="T153" fmla="*/ 150 h 150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81" h="150">
                <a:moveTo>
                  <a:pt x="13" y="150"/>
                </a:moveTo>
                <a:lnTo>
                  <a:pt x="0" y="113"/>
                </a:lnTo>
                <a:lnTo>
                  <a:pt x="27" y="86"/>
                </a:lnTo>
                <a:lnTo>
                  <a:pt x="45" y="118"/>
                </a:lnTo>
                <a:lnTo>
                  <a:pt x="73" y="97"/>
                </a:lnTo>
                <a:lnTo>
                  <a:pt x="51" y="78"/>
                </a:lnTo>
                <a:lnTo>
                  <a:pt x="93" y="81"/>
                </a:lnTo>
                <a:lnTo>
                  <a:pt x="112" y="100"/>
                </a:lnTo>
                <a:lnTo>
                  <a:pt x="112" y="118"/>
                </a:lnTo>
                <a:lnTo>
                  <a:pt x="144" y="97"/>
                </a:lnTo>
                <a:lnTo>
                  <a:pt x="177" y="73"/>
                </a:lnTo>
                <a:lnTo>
                  <a:pt x="169" y="107"/>
                </a:lnTo>
                <a:lnTo>
                  <a:pt x="149" y="129"/>
                </a:lnTo>
                <a:lnTo>
                  <a:pt x="216" y="100"/>
                </a:lnTo>
                <a:lnTo>
                  <a:pt x="245" y="56"/>
                </a:lnTo>
                <a:lnTo>
                  <a:pt x="253" y="81"/>
                </a:lnTo>
                <a:lnTo>
                  <a:pt x="253" y="110"/>
                </a:lnTo>
                <a:lnTo>
                  <a:pt x="302" y="35"/>
                </a:lnTo>
                <a:lnTo>
                  <a:pt x="286" y="12"/>
                </a:lnTo>
                <a:lnTo>
                  <a:pt x="321" y="32"/>
                </a:lnTo>
                <a:lnTo>
                  <a:pt x="321" y="59"/>
                </a:lnTo>
                <a:lnTo>
                  <a:pt x="310" y="88"/>
                </a:lnTo>
                <a:lnTo>
                  <a:pt x="291" y="107"/>
                </a:lnTo>
                <a:lnTo>
                  <a:pt x="283" y="129"/>
                </a:lnTo>
                <a:lnTo>
                  <a:pt x="329" y="94"/>
                </a:lnTo>
                <a:lnTo>
                  <a:pt x="344" y="49"/>
                </a:lnTo>
                <a:lnTo>
                  <a:pt x="353" y="9"/>
                </a:lnTo>
                <a:lnTo>
                  <a:pt x="376" y="3"/>
                </a:lnTo>
                <a:lnTo>
                  <a:pt x="363" y="59"/>
                </a:lnTo>
                <a:lnTo>
                  <a:pt x="363" y="88"/>
                </a:lnTo>
                <a:lnTo>
                  <a:pt x="373" y="110"/>
                </a:lnTo>
                <a:lnTo>
                  <a:pt x="405" y="81"/>
                </a:lnTo>
                <a:lnTo>
                  <a:pt x="419" y="36"/>
                </a:lnTo>
                <a:lnTo>
                  <a:pt x="429" y="12"/>
                </a:lnTo>
                <a:lnTo>
                  <a:pt x="448" y="59"/>
                </a:lnTo>
                <a:lnTo>
                  <a:pt x="453" y="100"/>
                </a:lnTo>
                <a:lnTo>
                  <a:pt x="457" y="110"/>
                </a:lnTo>
                <a:lnTo>
                  <a:pt x="491" y="60"/>
                </a:lnTo>
                <a:lnTo>
                  <a:pt x="499" y="19"/>
                </a:lnTo>
                <a:lnTo>
                  <a:pt x="491" y="0"/>
                </a:lnTo>
                <a:lnTo>
                  <a:pt x="518" y="35"/>
                </a:lnTo>
                <a:lnTo>
                  <a:pt x="509" y="73"/>
                </a:lnTo>
                <a:lnTo>
                  <a:pt x="509" y="81"/>
                </a:lnTo>
                <a:lnTo>
                  <a:pt x="515" y="110"/>
                </a:lnTo>
                <a:lnTo>
                  <a:pt x="552" y="36"/>
                </a:lnTo>
                <a:lnTo>
                  <a:pt x="518" y="0"/>
                </a:lnTo>
                <a:lnTo>
                  <a:pt x="576" y="40"/>
                </a:lnTo>
                <a:lnTo>
                  <a:pt x="581" y="94"/>
                </a:lnTo>
                <a:lnTo>
                  <a:pt x="542" y="150"/>
                </a:lnTo>
                <a:lnTo>
                  <a:pt x="13" y="150"/>
                </a:lnTo>
                <a:close/>
              </a:path>
            </a:pathLst>
          </a:custGeom>
          <a:solidFill>
            <a:srgbClr val="FF0000"/>
          </a:solidFill>
          <a:ln w="3175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9" name="Freeform 220"/>
          <p:cNvSpPr>
            <a:spLocks/>
          </p:cNvSpPr>
          <p:nvPr/>
        </p:nvSpPr>
        <p:spPr bwMode="auto">
          <a:xfrm>
            <a:off x="1879152" y="3130005"/>
            <a:ext cx="1249362" cy="417513"/>
          </a:xfrm>
          <a:custGeom>
            <a:avLst/>
            <a:gdLst>
              <a:gd name="T0" fmla="*/ 2147483647 w 550"/>
              <a:gd name="T1" fmla="*/ 2147483647 h 216"/>
              <a:gd name="T2" fmla="*/ 2147483647 w 550"/>
              <a:gd name="T3" fmla="*/ 2147483647 h 216"/>
              <a:gd name="T4" fmla="*/ 2147483647 w 550"/>
              <a:gd name="T5" fmla="*/ 2147483647 h 216"/>
              <a:gd name="T6" fmla="*/ 2147483647 w 550"/>
              <a:gd name="T7" fmla="*/ 2147483647 h 216"/>
              <a:gd name="T8" fmla="*/ 2147483647 w 550"/>
              <a:gd name="T9" fmla="*/ 2147483647 h 216"/>
              <a:gd name="T10" fmla="*/ 2147483647 w 550"/>
              <a:gd name="T11" fmla="*/ 2147483647 h 216"/>
              <a:gd name="T12" fmla="*/ 2147483647 w 550"/>
              <a:gd name="T13" fmla="*/ 2147483647 h 216"/>
              <a:gd name="T14" fmla="*/ 2147483647 w 550"/>
              <a:gd name="T15" fmla="*/ 2147483647 h 216"/>
              <a:gd name="T16" fmla="*/ 2147483647 w 550"/>
              <a:gd name="T17" fmla="*/ 2147483647 h 216"/>
              <a:gd name="T18" fmla="*/ 2147483647 w 550"/>
              <a:gd name="T19" fmla="*/ 2147483647 h 216"/>
              <a:gd name="T20" fmla="*/ 2147483647 w 550"/>
              <a:gd name="T21" fmla="*/ 2147483647 h 216"/>
              <a:gd name="T22" fmla="*/ 2147483647 w 550"/>
              <a:gd name="T23" fmla="*/ 2147483647 h 216"/>
              <a:gd name="T24" fmla="*/ 2147483647 w 550"/>
              <a:gd name="T25" fmla="*/ 2147483647 h 216"/>
              <a:gd name="T26" fmla="*/ 2147483647 w 550"/>
              <a:gd name="T27" fmla="*/ 2147483647 h 216"/>
              <a:gd name="T28" fmla="*/ 2147483647 w 550"/>
              <a:gd name="T29" fmla="*/ 2147483647 h 216"/>
              <a:gd name="T30" fmla="*/ 2147483647 w 550"/>
              <a:gd name="T31" fmla="*/ 2147483647 h 216"/>
              <a:gd name="T32" fmla="*/ 2147483647 w 550"/>
              <a:gd name="T33" fmla="*/ 2147483647 h 216"/>
              <a:gd name="T34" fmla="*/ 2147483647 w 550"/>
              <a:gd name="T35" fmla="*/ 2147483647 h 216"/>
              <a:gd name="T36" fmla="*/ 2147483647 w 550"/>
              <a:gd name="T37" fmla="*/ 2147483647 h 216"/>
              <a:gd name="T38" fmla="*/ 2147483647 w 550"/>
              <a:gd name="T39" fmla="*/ 2147483647 h 216"/>
              <a:gd name="T40" fmla="*/ 2147483647 w 550"/>
              <a:gd name="T41" fmla="*/ 2147483647 h 216"/>
              <a:gd name="T42" fmla="*/ 2147483647 w 550"/>
              <a:gd name="T43" fmla="*/ 2147483647 h 216"/>
              <a:gd name="T44" fmla="*/ 2147483647 w 550"/>
              <a:gd name="T45" fmla="*/ 2147483647 h 216"/>
              <a:gd name="T46" fmla="*/ 2147483647 w 550"/>
              <a:gd name="T47" fmla="*/ 2147483647 h 216"/>
              <a:gd name="T48" fmla="*/ 2147483647 w 550"/>
              <a:gd name="T49" fmla="*/ 2147483647 h 216"/>
              <a:gd name="T50" fmla="*/ 2147483647 w 550"/>
              <a:gd name="T51" fmla="*/ 2147483647 h 216"/>
              <a:gd name="T52" fmla="*/ 2147483647 w 550"/>
              <a:gd name="T53" fmla="*/ 2147483647 h 216"/>
              <a:gd name="T54" fmla="*/ 2147483647 w 550"/>
              <a:gd name="T55" fmla="*/ 2147483647 h 216"/>
              <a:gd name="T56" fmla="*/ 2147483647 w 550"/>
              <a:gd name="T57" fmla="*/ 2147483647 h 216"/>
              <a:gd name="T58" fmla="*/ 2147483647 w 550"/>
              <a:gd name="T59" fmla="*/ 2147483647 h 216"/>
              <a:gd name="T60" fmla="*/ 2147483647 w 550"/>
              <a:gd name="T61" fmla="*/ 2147483647 h 216"/>
              <a:gd name="T62" fmla="*/ 2147483647 w 550"/>
              <a:gd name="T63" fmla="*/ 2147483647 h 216"/>
              <a:gd name="T64" fmla="*/ 2147483647 w 550"/>
              <a:gd name="T65" fmla="*/ 2147483647 h 216"/>
              <a:gd name="T66" fmla="*/ 2147483647 w 550"/>
              <a:gd name="T67" fmla="*/ 2147483647 h 216"/>
              <a:gd name="T68" fmla="*/ 2147483647 w 550"/>
              <a:gd name="T69" fmla="*/ 2147483647 h 216"/>
              <a:gd name="T70" fmla="*/ 2147483647 w 550"/>
              <a:gd name="T71" fmla="*/ 2147483647 h 216"/>
              <a:gd name="T72" fmla="*/ 2147483647 w 550"/>
              <a:gd name="T73" fmla="*/ 2147483647 h 216"/>
              <a:gd name="T74" fmla="*/ 2147483647 w 550"/>
              <a:gd name="T75" fmla="*/ 2147483647 h 216"/>
              <a:gd name="T76" fmla="*/ 2147483647 w 550"/>
              <a:gd name="T77" fmla="*/ 2147483647 h 216"/>
              <a:gd name="T78" fmla="*/ 2147483647 w 550"/>
              <a:gd name="T79" fmla="*/ 0 h 216"/>
              <a:gd name="T80" fmla="*/ 2147483647 w 550"/>
              <a:gd name="T81" fmla="*/ 2147483647 h 216"/>
              <a:gd name="T82" fmla="*/ 2147483647 w 550"/>
              <a:gd name="T83" fmla="*/ 2147483647 h 216"/>
              <a:gd name="T84" fmla="*/ 2147483647 w 550"/>
              <a:gd name="T85" fmla="*/ 2147483647 h 216"/>
              <a:gd name="T86" fmla="*/ 2147483647 w 550"/>
              <a:gd name="T87" fmla="*/ 2147483647 h 216"/>
              <a:gd name="T88" fmla="*/ 2147483647 w 550"/>
              <a:gd name="T89" fmla="*/ 2147483647 h 216"/>
              <a:gd name="T90" fmla="*/ 2147483647 w 550"/>
              <a:gd name="T91" fmla="*/ 0 h 216"/>
              <a:gd name="T92" fmla="*/ 2147483647 w 550"/>
              <a:gd name="T93" fmla="*/ 2147483647 h 216"/>
              <a:gd name="T94" fmla="*/ 0 w 550"/>
              <a:gd name="T95" fmla="*/ 2147483647 h 216"/>
              <a:gd name="T96" fmla="*/ 2147483647 w 550"/>
              <a:gd name="T97" fmla="*/ 2147483647 h 216"/>
              <a:gd name="T98" fmla="*/ 2147483647 w 550"/>
              <a:gd name="T99" fmla="*/ 2147483647 h 21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550"/>
              <a:gd name="T151" fmla="*/ 0 h 216"/>
              <a:gd name="T152" fmla="*/ 550 w 550"/>
              <a:gd name="T153" fmla="*/ 216 h 21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550" h="216">
                <a:moveTo>
                  <a:pt x="536" y="216"/>
                </a:moveTo>
                <a:lnTo>
                  <a:pt x="550" y="166"/>
                </a:lnTo>
                <a:lnTo>
                  <a:pt x="523" y="123"/>
                </a:lnTo>
                <a:lnTo>
                  <a:pt x="504" y="170"/>
                </a:lnTo>
                <a:lnTo>
                  <a:pt x="478" y="141"/>
                </a:lnTo>
                <a:lnTo>
                  <a:pt x="501" y="115"/>
                </a:lnTo>
                <a:lnTo>
                  <a:pt x="461" y="118"/>
                </a:lnTo>
                <a:lnTo>
                  <a:pt x="443" y="144"/>
                </a:lnTo>
                <a:lnTo>
                  <a:pt x="443" y="170"/>
                </a:lnTo>
                <a:lnTo>
                  <a:pt x="411" y="141"/>
                </a:lnTo>
                <a:lnTo>
                  <a:pt x="381" y="106"/>
                </a:lnTo>
                <a:lnTo>
                  <a:pt x="389" y="152"/>
                </a:lnTo>
                <a:lnTo>
                  <a:pt x="408" y="186"/>
                </a:lnTo>
                <a:lnTo>
                  <a:pt x="345" y="144"/>
                </a:lnTo>
                <a:lnTo>
                  <a:pt x="318" y="80"/>
                </a:lnTo>
                <a:lnTo>
                  <a:pt x="309" y="118"/>
                </a:lnTo>
                <a:lnTo>
                  <a:pt x="309" y="157"/>
                </a:lnTo>
                <a:lnTo>
                  <a:pt x="265" y="51"/>
                </a:lnTo>
                <a:lnTo>
                  <a:pt x="277" y="23"/>
                </a:lnTo>
                <a:lnTo>
                  <a:pt x="246" y="48"/>
                </a:lnTo>
                <a:lnTo>
                  <a:pt x="246" y="85"/>
                </a:lnTo>
                <a:lnTo>
                  <a:pt x="254" y="126"/>
                </a:lnTo>
                <a:lnTo>
                  <a:pt x="272" y="152"/>
                </a:lnTo>
                <a:lnTo>
                  <a:pt x="283" y="186"/>
                </a:lnTo>
                <a:lnTo>
                  <a:pt x="237" y="136"/>
                </a:lnTo>
                <a:lnTo>
                  <a:pt x="224" y="72"/>
                </a:lnTo>
                <a:lnTo>
                  <a:pt x="214" y="16"/>
                </a:lnTo>
                <a:lnTo>
                  <a:pt x="193" y="5"/>
                </a:lnTo>
                <a:lnTo>
                  <a:pt x="206" y="85"/>
                </a:lnTo>
                <a:lnTo>
                  <a:pt x="206" y="126"/>
                </a:lnTo>
                <a:lnTo>
                  <a:pt x="197" y="162"/>
                </a:lnTo>
                <a:lnTo>
                  <a:pt x="165" y="118"/>
                </a:lnTo>
                <a:lnTo>
                  <a:pt x="152" y="56"/>
                </a:lnTo>
                <a:lnTo>
                  <a:pt x="144" y="23"/>
                </a:lnTo>
                <a:lnTo>
                  <a:pt x="125" y="85"/>
                </a:lnTo>
                <a:lnTo>
                  <a:pt x="120" y="144"/>
                </a:lnTo>
                <a:lnTo>
                  <a:pt x="117" y="157"/>
                </a:lnTo>
                <a:lnTo>
                  <a:pt x="85" y="90"/>
                </a:lnTo>
                <a:lnTo>
                  <a:pt x="77" y="31"/>
                </a:lnTo>
                <a:lnTo>
                  <a:pt x="85" y="0"/>
                </a:lnTo>
                <a:lnTo>
                  <a:pt x="59" y="51"/>
                </a:lnTo>
                <a:lnTo>
                  <a:pt x="67" y="106"/>
                </a:lnTo>
                <a:lnTo>
                  <a:pt x="67" y="118"/>
                </a:lnTo>
                <a:lnTo>
                  <a:pt x="64" y="157"/>
                </a:lnTo>
                <a:lnTo>
                  <a:pt x="29" y="56"/>
                </a:lnTo>
                <a:lnTo>
                  <a:pt x="59" y="0"/>
                </a:lnTo>
                <a:lnTo>
                  <a:pt x="5" y="59"/>
                </a:lnTo>
                <a:lnTo>
                  <a:pt x="0" y="136"/>
                </a:lnTo>
                <a:lnTo>
                  <a:pt x="35" y="216"/>
                </a:lnTo>
                <a:lnTo>
                  <a:pt x="536" y="216"/>
                </a:lnTo>
                <a:close/>
              </a:path>
            </a:pathLst>
          </a:custGeom>
          <a:solidFill>
            <a:srgbClr val="FF0000"/>
          </a:solidFill>
          <a:ln w="3175">
            <a:solidFill>
              <a:schemeClr val="tx2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" name="Line 221"/>
          <p:cNvSpPr>
            <a:spLocks noChangeShapeType="1"/>
          </p:cNvSpPr>
          <p:nvPr/>
        </p:nvSpPr>
        <p:spPr bwMode="auto">
          <a:xfrm>
            <a:off x="1615627" y="5717630"/>
            <a:ext cx="284162" cy="0"/>
          </a:xfrm>
          <a:prstGeom prst="line">
            <a:avLst/>
          </a:prstGeom>
          <a:noFill/>
          <a:ln w="254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" name="Line 222"/>
          <p:cNvSpPr>
            <a:spLocks noChangeShapeType="1"/>
          </p:cNvSpPr>
          <p:nvPr/>
        </p:nvSpPr>
        <p:spPr bwMode="auto">
          <a:xfrm>
            <a:off x="4601714" y="5689055"/>
            <a:ext cx="284163" cy="0"/>
          </a:xfrm>
          <a:prstGeom prst="line">
            <a:avLst/>
          </a:prstGeom>
          <a:noFill/>
          <a:ln w="254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" name="Line 223"/>
          <p:cNvSpPr>
            <a:spLocks noChangeShapeType="1"/>
          </p:cNvSpPr>
          <p:nvPr/>
        </p:nvSpPr>
        <p:spPr bwMode="auto">
          <a:xfrm>
            <a:off x="6082852" y="5700168"/>
            <a:ext cx="284162" cy="0"/>
          </a:xfrm>
          <a:prstGeom prst="line">
            <a:avLst/>
          </a:prstGeom>
          <a:noFill/>
          <a:ln w="254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" name="Line 224"/>
          <p:cNvSpPr>
            <a:spLocks noChangeShapeType="1"/>
          </p:cNvSpPr>
          <p:nvPr/>
        </p:nvSpPr>
        <p:spPr bwMode="auto">
          <a:xfrm>
            <a:off x="3115814" y="5712868"/>
            <a:ext cx="284163" cy="0"/>
          </a:xfrm>
          <a:prstGeom prst="line">
            <a:avLst/>
          </a:prstGeom>
          <a:noFill/>
          <a:ln w="25400">
            <a:solidFill>
              <a:srgbClr val="8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4" name="Group 225"/>
          <p:cNvGrpSpPr>
            <a:grpSpLocks/>
          </p:cNvGrpSpPr>
          <p:nvPr/>
        </p:nvGrpSpPr>
        <p:grpSpPr bwMode="auto">
          <a:xfrm>
            <a:off x="1544189" y="2796630"/>
            <a:ext cx="155575" cy="142875"/>
            <a:chOff x="3144" y="1038"/>
            <a:chExt cx="84" cy="77"/>
          </a:xfrm>
        </p:grpSpPr>
        <p:sp>
          <p:nvSpPr>
            <p:cNvPr id="65" name="Line 226"/>
            <p:cNvSpPr>
              <a:spLocks noChangeShapeType="1"/>
            </p:cNvSpPr>
            <p:nvPr/>
          </p:nvSpPr>
          <p:spPr bwMode="auto">
            <a:xfrm>
              <a:off x="3144" y="1038"/>
              <a:ext cx="84" cy="42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Line 227"/>
            <p:cNvSpPr>
              <a:spLocks noChangeShapeType="1"/>
            </p:cNvSpPr>
            <p:nvPr/>
          </p:nvSpPr>
          <p:spPr bwMode="auto">
            <a:xfrm flipH="1">
              <a:off x="3146" y="1080"/>
              <a:ext cx="82" cy="35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7" name="Group 228"/>
          <p:cNvGrpSpPr>
            <a:grpSpLocks/>
          </p:cNvGrpSpPr>
          <p:nvPr/>
        </p:nvGrpSpPr>
        <p:grpSpPr bwMode="auto">
          <a:xfrm>
            <a:off x="1553714" y="4966743"/>
            <a:ext cx="153988" cy="144462"/>
            <a:chOff x="3144" y="1038"/>
            <a:chExt cx="84" cy="77"/>
          </a:xfrm>
        </p:grpSpPr>
        <p:sp>
          <p:nvSpPr>
            <p:cNvPr id="68" name="Line 229"/>
            <p:cNvSpPr>
              <a:spLocks noChangeShapeType="1"/>
            </p:cNvSpPr>
            <p:nvPr/>
          </p:nvSpPr>
          <p:spPr bwMode="auto">
            <a:xfrm>
              <a:off x="3144" y="1038"/>
              <a:ext cx="84" cy="42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230"/>
            <p:cNvSpPr>
              <a:spLocks noChangeShapeType="1"/>
            </p:cNvSpPr>
            <p:nvPr/>
          </p:nvSpPr>
          <p:spPr bwMode="auto">
            <a:xfrm flipH="1">
              <a:off x="3146" y="1080"/>
              <a:ext cx="82" cy="35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0" name="Group 231"/>
          <p:cNvGrpSpPr>
            <a:grpSpLocks/>
          </p:cNvGrpSpPr>
          <p:nvPr/>
        </p:nvGrpSpPr>
        <p:grpSpPr bwMode="auto">
          <a:xfrm>
            <a:off x="1555302" y="4234905"/>
            <a:ext cx="155575" cy="142875"/>
            <a:chOff x="3144" y="1038"/>
            <a:chExt cx="84" cy="77"/>
          </a:xfrm>
        </p:grpSpPr>
        <p:sp>
          <p:nvSpPr>
            <p:cNvPr id="71" name="Line 232"/>
            <p:cNvSpPr>
              <a:spLocks noChangeShapeType="1"/>
            </p:cNvSpPr>
            <p:nvPr/>
          </p:nvSpPr>
          <p:spPr bwMode="auto">
            <a:xfrm>
              <a:off x="3144" y="1038"/>
              <a:ext cx="84" cy="42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233"/>
            <p:cNvSpPr>
              <a:spLocks noChangeShapeType="1"/>
            </p:cNvSpPr>
            <p:nvPr/>
          </p:nvSpPr>
          <p:spPr bwMode="auto">
            <a:xfrm flipH="1">
              <a:off x="3146" y="1080"/>
              <a:ext cx="82" cy="35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3" name="Group 234"/>
          <p:cNvGrpSpPr>
            <a:grpSpLocks/>
          </p:cNvGrpSpPr>
          <p:nvPr/>
        </p:nvGrpSpPr>
        <p:grpSpPr bwMode="auto">
          <a:xfrm>
            <a:off x="1555302" y="3506243"/>
            <a:ext cx="155575" cy="142875"/>
            <a:chOff x="3144" y="1038"/>
            <a:chExt cx="84" cy="77"/>
          </a:xfrm>
        </p:grpSpPr>
        <p:sp>
          <p:nvSpPr>
            <p:cNvPr id="74" name="Line 235"/>
            <p:cNvSpPr>
              <a:spLocks noChangeShapeType="1"/>
            </p:cNvSpPr>
            <p:nvPr/>
          </p:nvSpPr>
          <p:spPr bwMode="auto">
            <a:xfrm>
              <a:off x="3144" y="1038"/>
              <a:ext cx="84" cy="42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236"/>
            <p:cNvSpPr>
              <a:spLocks noChangeShapeType="1"/>
            </p:cNvSpPr>
            <p:nvPr/>
          </p:nvSpPr>
          <p:spPr bwMode="auto">
            <a:xfrm flipH="1">
              <a:off x="3146" y="1080"/>
              <a:ext cx="82" cy="35"/>
            </a:xfrm>
            <a:prstGeom prst="line">
              <a:avLst/>
            </a:prstGeom>
            <a:noFill/>
            <a:ln w="31750">
              <a:solidFill>
                <a:srgbClr val="00CC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6" name="AutoShape 238"/>
          <p:cNvSpPr>
            <a:spLocks/>
          </p:cNvSpPr>
          <p:nvPr/>
        </p:nvSpPr>
        <p:spPr bwMode="auto">
          <a:xfrm>
            <a:off x="1148902" y="2877593"/>
            <a:ext cx="287337" cy="2159000"/>
          </a:xfrm>
          <a:prstGeom prst="leftBrace">
            <a:avLst>
              <a:gd name="adj1" fmla="val 62615"/>
              <a:gd name="adj2" fmla="val 50000"/>
            </a:avLst>
          </a:prstGeom>
          <a:noFill/>
          <a:ln w="38100">
            <a:solidFill>
              <a:srgbClr val="800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77" name="Group 239"/>
          <p:cNvGrpSpPr>
            <a:grpSpLocks/>
          </p:cNvGrpSpPr>
          <p:nvPr/>
        </p:nvGrpSpPr>
        <p:grpSpPr bwMode="auto">
          <a:xfrm>
            <a:off x="3163439" y="2841080"/>
            <a:ext cx="3030538" cy="2195513"/>
            <a:chOff x="3969" y="2661"/>
            <a:chExt cx="1659" cy="1171"/>
          </a:xfrm>
        </p:grpSpPr>
        <p:grpSp>
          <p:nvGrpSpPr>
            <p:cNvPr id="78" name="Group 240"/>
            <p:cNvGrpSpPr>
              <a:grpSpLocks/>
            </p:cNvGrpSpPr>
            <p:nvPr/>
          </p:nvGrpSpPr>
          <p:grpSpPr bwMode="auto">
            <a:xfrm>
              <a:off x="3969" y="2661"/>
              <a:ext cx="892" cy="400"/>
              <a:chOff x="3969" y="2661"/>
              <a:chExt cx="892" cy="400"/>
            </a:xfrm>
          </p:grpSpPr>
          <p:sp>
            <p:nvSpPr>
              <p:cNvPr id="92" name="Rectangle 241"/>
              <p:cNvSpPr>
                <a:spLocks noChangeArrowheads="1"/>
              </p:cNvSpPr>
              <p:nvPr/>
            </p:nvSpPr>
            <p:spPr bwMode="auto">
              <a:xfrm>
                <a:off x="4203" y="2681"/>
                <a:ext cx="658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2000" i="1"/>
                  <a:t>L</a:t>
                </a:r>
                <a:r>
                  <a:rPr lang="en-US" sz="2000" i="1" baseline="-25000"/>
                  <a:t>fi</a:t>
                </a:r>
                <a:r>
                  <a:rPr lang="en-US" sz="2000" i="1"/>
                  <a:t>=0.7L</a:t>
                </a:r>
                <a:r>
                  <a:rPr lang="en-US" sz="2000" i="1" baseline="-25000"/>
                  <a:t>2</a:t>
                </a:r>
                <a:endParaRPr lang="en-US" sz="2000" baseline="-25000"/>
              </a:p>
            </p:txBody>
          </p:sp>
          <p:sp>
            <p:nvSpPr>
              <p:cNvPr id="93" name="Line 242"/>
              <p:cNvSpPr>
                <a:spLocks noChangeShapeType="1"/>
              </p:cNvSpPr>
              <p:nvPr/>
            </p:nvSpPr>
            <p:spPr bwMode="auto">
              <a:xfrm>
                <a:off x="4028" y="2670"/>
                <a:ext cx="31" cy="38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243"/>
              <p:cNvSpPr>
                <a:spLocks noChangeShapeType="1"/>
              </p:cNvSpPr>
              <p:nvPr/>
            </p:nvSpPr>
            <p:spPr bwMode="auto">
              <a:xfrm>
                <a:off x="4166" y="2678"/>
                <a:ext cx="0" cy="23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Freeform 244"/>
              <p:cNvSpPr>
                <a:spLocks/>
              </p:cNvSpPr>
              <p:nvPr/>
            </p:nvSpPr>
            <p:spPr bwMode="auto">
              <a:xfrm>
                <a:off x="4148" y="2897"/>
                <a:ext cx="32" cy="34"/>
              </a:xfrm>
              <a:custGeom>
                <a:avLst/>
                <a:gdLst>
                  <a:gd name="T0" fmla="*/ 8391 w 26"/>
                  <a:gd name="T1" fmla="*/ 78 h 33"/>
                  <a:gd name="T2" fmla="*/ 0 w 26"/>
                  <a:gd name="T3" fmla="*/ 0 h 33"/>
                  <a:gd name="T4" fmla="*/ 2 w 26"/>
                  <a:gd name="T5" fmla="*/ 0 h 33"/>
                  <a:gd name="T6" fmla="*/ 2046 w 26"/>
                  <a:gd name="T7" fmla="*/ 0 h 33"/>
                  <a:gd name="T8" fmla="*/ 2046 w 26"/>
                  <a:gd name="T9" fmla="*/ 0 h 33"/>
                  <a:gd name="T10" fmla="*/ 2046 w 26"/>
                  <a:gd name="T11" fmla="*/ 0 h 33"/>
                  <a:gd name="T12" fmla="*/ 3099 w 26"/>
                  <a:gd name="T13" fmla="*/ 0 h 33"/>
                  <a:gd name="T14" fmla="*/ 4694 w 26"/>
                  <a:gd name="T15" fmla="*/ 1 h 33"/>
                  <a:gd name="T16" fmla="*/ 4885 w 26"/>
                  <a:gd name="T17" fmla="*/ 1 h 33"/>
                  <a:gd name="T18" fmla="*/ 4885 w 26"/>
                  <a:gd name="T19" fmla="*/ 1 h 33"/>
                  <a:gd name="T20" fmla="*/ 6012 w 26"/>
                  <a:gd name="T21" fmla="*/ 1 h 33"/>
                  <a:gd name="T22" fmla="*/ 7110 w 26"/>
                  <a:gd name="T23" fmla="*/ 1 h 33"/>
                  <a:gd name="T24" fmla="*/ 8391 w 26"/>
                  <a:gd name="T25" fmla="*/ 1 h 33"/>
                  <a:gd name="T26" fmla="*/ 9106 w 26"/>
                  <a:gd name="T27" fmla="*/ 1 h 33"/>
                  <a:gd name="T28" fmla="*/ 9106 w 26"/>
                  <a:gd name="T29" fmla="*/ 1 h 33"/>
                  <a:gd name="T30" fmla="*/ 10327 w 26"/>
                  <a:gd name="T31" fmla="*/ 1 h 33"/>
                  <a:gd name="T32" fmla="*/ 11207 w 26"/>
                  <a:gd name="T33" fmla="*/ 1 h 33"/>
                  <a:gd name="T34" fmla="*/ 11481 w 26"/>
                  <a:gd name="T35" fmla="*/ 1 h 33"/>
                  <a:gd name="T36" fmla="*/ 11481 w 26"/>
                  <a:gd name="T37" fmla="*/ 0 h 33"/>
                  <a:gd name="T38" fmla="*/ 13255 w 26"/>
                  <a:gd name="T39" fmla="*/ 0 h 33"/>
                  <a:gd name="T40" fmla="*/ 13255 w 26"/>
                  <a:gd name="T41" fmla="*/ 0 h 33"/>
                  <a:gd name="T42" fmla="*/ 14130 w 26"/>
                  <a:gd name="T43" fmla="*/ 0 h 33"/>
                  <a:gd name="T44" fmla="*/ 15406 w 26"/>
                  <a:gd name="T45" fmla="*/ 0 h 33"/>
                  <a:gd name="T46" fmla="*/ 16314 w 26"/>
                  <a:gd name="T47" fmla="*/ 0 h 33"/>
                  <a:gd name="T48" fmla="*/ 8391 w 26"/>
                  <a:gd name="T49" fmla="*/ 78 h 33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6"/>
                  <a:gd name="T76" fmla="*/ 0 h 33"/>
                  <a:gd name="T77" fmla="*/ 26 w 26"/>
                  <a:gd name="T78" fmla="*/ 33 h 33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6" h="33">
                    <a:moveTo>
                      <a:pt x="13" y="33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7" y="1"/>
                    </a:lnTo>
                    <a:lnTo>
                      <a:pt x="8" y="1"/>
                    </a:lnTo>
                    <a:lnTo>
                      <a:pt x="10" y="1"/>
                    </a:lnTo>
                    <a:lnTo>
                      <a:pt x="11" y="1"/>
                    </a:lnTo>
                    <a:lnTo>
                      <a:pt x="13" y="1"/>
                    </a:lnTo>
                    <a:lnTo>
                      <a:pt x="15" y="1"/>
                    </a:lnTo>
                    <a:lnTo>
                      <a:pt x="16" y="1"/>
                    </a:lnTo>
                    <a:lnTo>
                      <a:pt x="18" y="1"/>
                    </a:lnTo>
                    <a:lnTo>
                      <a:pt x="19" y="1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3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13" y="33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Freeform 245"/>
              <p:cNvSpPr>
                <a:spLocks/>
              </p:cNvSpPr>
              <p:nvPr/>
            </p:nvSpPr>
            <p:spPr bwMode="auto">
              <a:xfrm>
                <a:off x="4150" y="2685"/>
                <a:ext cx="30" cy="33"/>
              </a:xfrm>
              <a:custGeom>
                <a:avLst/>
                <a:gdLst>
                  <a:gd name="T0" fmla="*/ 12014 w 24"/>
                  <a:gd name="T1" fmla="*/ 0 h 32"/>
                  <a:gd name="T2" fmla="*/ 0 w 24"/>
                  <a:gd name="T3" fmla="*/ 78 h 32"/>
                  <a:gd name="T4" fmla="*/ 0 w 24"/>
                  <a:gd name="T5" fmla="*/ 76 h 32"/>
                  <a:gd name="T6" fmla="*/ 1 w 24"/>
                  <a:gd name="T7" fmla="*/ 71 h 32"/>
                  <a:gd name="T8" fmla="*/ 3391 w 24"/>
                  <a:gd name="T9" fmla="*/ 71 h 32"/>
                  <a:gd name="T10" fmla="*/ 5299 w 24"/>
                  <a:gd name="T11" fmla="*/ 71 h 32"/>
                  <a:gd name="T12" fmla="*/ 5299 w 24"/>
                  <a:gd name="T13" fmla="*/ 67 h 32"/>
                  <a:gd name="T14" fmla="*/ 6624 w 24"/>
                  <a:gd name="T15" fmla="*/ 67 h 32"/>
                  <a:gd name="T16" fmla="*/ 6624 w 24"/>
                  <a:gd name="T17" fmla="*/ 67 h 32"/>
                  <a:gd name="T18" fmla="*/ 9611 w 24"/>
                  <a:gd name="T19" fmla="*/ 67 h 32"/>
                  <a:gd name="T20" fmla="*/ 12014 w 24"/>
                  <a:gd name="T21" fmla="*/ 67 h 32"/>
                  <a:gd name="T22" fmla="*/ 12014 w 24"/>
                  <a:gd name="T23" fmla="*/ 67 h 32"/>
                  <a:gd name="T24" fmla="*/ 15029 w 24"/>
                  <a:gd name="T25" fmla="*/ 67 h 32"/>
                  <a:gd name="T26" fmla="*/ 16173 w 24"/>
                  <a:gd name="T27" fmla="*/ 67 h 32"/>
                  <a:gd name="T28" fmla="*/ 16926 w 24"/>
                  <a:gd name="T29" fmla="*/ 67 h 32"/>
                  <a:gd name="T30" fmla="*/ 16926 w 24"/>
                  <a:gd name="T31" fmla="*/ 71 h 32"/>
                  <a:gd name="T32" fmla="*/ 16926 w 24"/>
                  <a:gd name="T33" fmla="*/ 71 h 32"/>
                  <a:gd name="T34" fmla="*/ 20030 w 24"/>
                  <a:gd name="T35" fmla="*/ 71 h 32"/>
                  <a:gd name="T36" fmla="*/ 20030 w 24"/>
                  <a:gd name="T37" fmla="*/ 76 h 32"/>
                  <a:gd name="T38" fmla="*/ 21158 w 24"/>
                  <a:gd name="T39" fmla="*/ 76 h 32"/>
                  <a:gd name="T40" fmla="*/ 22919 w 24"/>
                  <a:gd name="T41" fmla="*/ 76 h 32"/>
                  <a:gd name="T42" fmla="*/ 25038 w 24"/>
                  <a:gd name="T43" fmla="*/ 78 h 32"/>
                  <a:gd name="T44" fmla="*/ 25038 w 24"/>
                  <a:gd name="T45" fmla="*/ 78 h 32"/>
                  <a:gd name="T46" fmla="*/ 12014 w 24"/>
                  <a:gd name="T47" fmla="*/ 0 h 3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w 24"/>
                  <a:gd name="T73" fmla="*/ 0 h 32"/>
                  <a:gd name="T74" fmla="*/ 24 w 24"/>
                  <a:gd name="T75" fmla="*/ 32 h 32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T72" t="T73" r="T74" b="T75"/>
                <a:pathLst>
                  <a:path w="24" h="32">
                    <a:moveTo>
                      <a:pt x="11" y="0"/>
                    </a:moveTo>
                    <a:lnTo>
                      <a:pt x="0" y="32"/>
                    </a:lnTo>
                    <a:lnTo>
                      <a:pt x="0" y="31"/>
                    </a:lnTo>
                    <a:lnTo>
                      <a:pt x="1" y="29"/>
                    </a:lnTo>
                    <a:lnTo>
                      <a:pt x="3" y="29"/>
                    </a:lnTo>
                    <a:lnTo>
                      <a:pt x="5" y="29"/>
                    </a:lnTo>
                    <a:lnTo>
                      <a:pt x="5" y="27"/>
                    </a:lnTo>
                    <a:lnTo>
                      <a:pt x="6" y="27"/>
                    </a:lnTo>
                    <a:lnTo>
                      <a:pt x="9" y="27"/>
                    </a:lnTo>
                    <a:lnTo>
                      <a:pt x="11" y="27"/>
                    </a:lnTo>
                    <a:lnTo>
                      <a:pt x="14" y="27"/>
                    </a:lnTo>
                    <a:lnTo>
                      <a:pt x="16" y="27"/>
                    </a:lnTo>
                    <a:lnTo>
                      <a:pt x="17" y="27"/>
                    </a:lnTo>
                    <a:lnTo>
                      <a:pt x="17" y="29"/>
                    </a:lnTo>
                    <a:lnTo>
                      <a:pt x="19" y="29"/>
                    </a:lnTo>
                    <a:lnTo>
                      <a:pt x="19" y="31"/>
                    </a:lnTo>
                    <a:lnTo>
                      <a:pt x="21" y="31"/>
                    </a:lnTo>
                    <a:lnTo>
                      <a:pt x="22" y="31"/>
                    </a:lnTo>
                    <a:lnTo>
                      <a:pt x="24" y="3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246"/>
              <p:cNvSpPr>
                <a:spLocks noChangeShapeType="1"/>
              </p:cNvSpPr>
              <p:nvPr/>
            </p:nvSpPr>
            <p:spPr bwMode="auto">
              <a:xfrm>
                <a:off x="4083" y="2932"/>
                <a:ext cx="153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Freeform 247"/>
              <p:cNvSpPr>
                <a:spLocks/>
              </p:cNvSpPr>
              <p:nvPr/>
            </p:nvSpPr>
            <p:spPr bwMode="auto">
              <a:xfrm>
                <a:off x="4022" y="2672"/>
                <a:ext cx="70" cy="385"/>
              </a:xfrm>
              <a:custGeom>
                <a:avLst/>
                <a:gdLst>
                  <a:gd name="T0" fmla="*/ 2 w 62"/>
                  <a:gd name="T1" fmla="*/ 3130 h 359"/>
                  <a:gd name="T2" fmla="*/ 2 w 62"/>
                  <a:gd name="T3" fmla="*/ 2825 h 359"/>
                  <a:gd name="T4" fmla="*/ 551 w 62"/>
                  <a:gd name="T5" fmla="*/ 2441 h 359"/>
                  <a:gd name="T6" fmla="*/ 1252 w 62"/>
                  <a:gd name="T7" fmla="*/ 2127 h 359"/>
                  <a:gd name="T8" fmla="*/ 2269 w 62"/>
                  <a:gd name="T9" fmla="*/ 1602 h 359"/>
                  <a:gd name="T10" fmla="*/ 2617 w 62"/>
                  <a:gd name="T11" fmla="*/ 1182 h 359"/>
                  <a:gd name="T12" fmla="*/ 2562 w 62"/>
                  <a:gd name="T13" fmla="*/ 823 h 359"/>
                  <a:gd name="T14" fmla="*/ 1710 w 62"/>
                  <a:gd name="T15" fmla="*/ 381 h 359"/>
                  <a:gd name="T16" fmla="*/ 292 w 62"/>
                  <a:gd name="T17" fmla="*/ 0 h 35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62"/>
                  <a:gd name="T28" fmla="*/ 0 h 359"/>
                  <a:gd name="T29" fmla="*/ 62 w 62"/>
                  <a:gd name="T30" fmla="*/ 359 h 35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62" h="359">
                    <a:moveTo>
                      <a:pt x="2" y="359"/>
                    </a:moveTo>
                    <a:cubicBezTo>
                      <a:pt x="1" y="348"/>
                      <a:pt x="0" y="337"/>
                      <a:pt x="2" y="324"/>
                    </a:cubicBezTo>
                    <a:cubicBezTo>
                      <a:pt x="4" y="311"/>
                      <a:pt x="9" y="292"/>
                      <a:pt x="13" y="279"/>
                    </a:cubicBezTo>
                    <a:cubicBezTo>
                      <a:pt x="17" y="266"/>
                      <a:pt x="22" y="259"/>
                      <a:pt x="29" y="243"/>
                    </a:cubicBezTo>
                    <a:cubicBezTo>
                      <a:pt x="36" y="227"/>
                      <a:pt x="47" y="201"/>
                      <a:pt x="52" y="183"/>
                    </a:cubicBezTo>
                    <a:cubicBezTo>
                      <a:pt x="57" y="165"/>
                      <a:pt x="60" y="150"/>
                      <a:pt x="61" y="135"/>
                    </a:cubicBezTo>
                    <a:cubicBezTo>
                      <a:pt x="62" y="120"/>
                      <a:pt x="62" y="108"/>
                      <a:pt x="59" y="93"/>
                    </a:cubicBezTo>
                    <a:cubicBezTo>
                      <a:pt x="56" y="78"/>
                      <a:pt x="49" y="59"/>
                      <a:pt x="40" y="44"/>
                    </a:cubicBezTo>
                    <a:cubicBezTo>
                      <a:pt x="31" y="29"/>
                      <a:pt x="12" y="7"/>
                      <a:pt x="7" y="0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48"/>
              <p:cNvSpPr>
                <a:spLocks noChangeArrowheads="1"/>
              </p:cNvSpPr>
              <p:nvPr/>
            </p:nvSpPr>
            <p:spPr bwMode="auto">
              <a:xfrm>
                <a:off x="4036" y="2919"/>
                <a:ext cx="31" cy="27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0" name="Oval 249"/>
              <p:cNvSpPr>
                <a:spLocks noChangeArrowheads="1"/>
              </p:cNvSpPr>
              <p:nvPr/>
            </p:nvSpPr>
            <p:spPr bwMode="auto">
              <a:xfrm>
                <a:off x="4009" y="2661"/>
                <a:ext cx="32" cy="26"/>
              </a:xfrm>
              <a:prstGeom prst="ellipse">
                <a:avLst/>
              </a:prstGeom>
              <a:solidFill>
                <a:srgbClr val="FFFFFF"/>
              </a:solidFill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101" name="Line 250"/>
              <p:cNvSpPr>
                <a:spLocks noChangeShapeType="1"/>
              </p:cNvSpPr>
              <p:nvPr/>
            </p:nvSpPr>
            <p:spPr bwMode="auto">
              <a:xfrm>
                <a:off x="3969" y="3061"/>
                <a:ext cx="105" cy="0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9" name="Group 251"/>
            <p:cNvGrpSpPr>
              <a:grpSpLocks/>
            </p:cNvGrpSpPr>
            <p:nvPr/>
          </p:nvGrpSpPr>
          <p:grpSpPr bwMode="auto">
            <a:xfrm>
              <a:off x="4787" y="3438"/>
              <a:ext cx="841" cy="394"/>
              <a:chOff x="4787" y="3438"/>
              <a:chExt cx="841" cy="394"/>
            </a:xfrm>
          </p:grpSpPr>
          <p:sp>
            <p:nvSpPr>
              <p:cNvPr id="80" name="Rectangle 252"/>
              <p:cNvSpPr>
                <a:spLocks noChangeArrowheads="1"/>
              </p:cNvSpPr>
              <p:nvPr/>
            </p:nvSpPr>
            <p:spPr bwMode="auto">
              <a:xfrm>
                <a:off x="5070" y="3446"/>
                <a:ext cx="558" cy="1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i="1"/>
                  <a:t>L</a:t>
                </a:r>
                <a:r>
                  <a:rPr lang="en-US" sz="2000" i="1" baseline="-25000"/>
                  <a:t>fi</a:t>
                </a:r>
                <a:r>
                  <a:rPr lang="en-US" sz="2000" i="1"/>
                  <a:t>=0.5L</a:t>
                </a:r>
                <a:r>
                  <a:rPr lang="en-US" sz="2000" i="1" baseline="-25000"/>
                  <a:t>1</a:t>
                </a:r>
                <a:endParaRPr lang="en-US" sz="2000" baseline="-25000"/>
              </a:p>
            </p:txBody>
          </p:sp>
          <p:sp>
            <p:nvSpPr>
              <p:cNvPr id="81" name="Line 253"/>
              <p:cNvSpPr>
                <a:spLocks noChangeShapeType="1"/>
              </p:cNvSpPr>
              <p:nvPr/>
            </p:nvSpPr>
            <p:spPr bwMode="auto">
              <a:xfrm>
                <a:off x="4872" y="3533"/>
                <a:ext cx="17" cy="27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254"/>
              <p:cNvSpPr>
                <a:spLocks noChangeShapeType="1"/>
              </p:cNvSpPr>
              <p:nvPr/>
            </p:nvSpPr>
            <p:spPr bwMode="auto">
              <a:xfrm flipV="1">
                <a:off x="4988" y="3546"/>
                <a:ext cx="1" cy="16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Freeform 255"/>
              <p:cNvSpPr>
                <a:spLocks/>
              </p:cNvSpPr>
              <p:nvPr/>
            </p:nvSpPr>
            <p:spPr bwMode="auto">
              <a:xfrm>
                <a:off x="4974" y="3681"/>
                <a:ext cx="28" cy="35"/>
              </a:xfrm>
              <a:custGeom>
                <a:avLst/>
                <a:gdLst>
                  <a:gd name="T0" fmla="*/ 4614 w 23"/>
                  <a:gd name="T1" fmla="*/ 78 h 34"/>
                  <a:gd name="T2" fmla="*/ 0 w 23"/>
                  <a:gd name="T3" fmla="*/ 0 h 34"/>
                  <a:gd name="T4" fmla="*/ 0 w 23"/>
                  <a:gd name="T5" fmla="*/ 0 h 34"/>
                  <a:gd name="T6" fmla="*/ 1 w 23"/>
                  <a:gd name="T7" fmla="*/ 0 h 34"/>
                  <a:gd name="T8" fmla="*/ 1417 w 23"/>
                  <a:gd name="T9" fmla="*/ 0 h 34"/>
                  <a:gd name="T10" fmla="*/ 1725 w 23"/>
                  <a:gd name="T11" fmla="*/ 0 h 34"/>
                  <a:gd name="T12" fmla="*/ 2557 w 23"/>
                  <a:gd name="T13" fmla="*/ 0 h 34"/>
                  <a:gd name="T14" fmla="*/ 2557 w 23"/>
                  <a:gd name="T15" fmla="*/ 2 h 34"/>
                  <a:gd name="T16" fmla="*/ 3700 w 23"/>
                  <a:gd name="T17" fmla="*/ 2 h 34"/>
                  <a:gd name="T18" fmla="*/ 3790 w 23"/>
                  <a:gd name="T19" fmla="*/ 2 h 34"/>
                  <a:gd name="T20" fmla="*/ 4614 w 23"/>
                  <a:gd name="T21" fmla="*/ 2 h 34"/>
                  <a:gd name="T22" fmla="*/ 4614 w 23"/>
                  <a:gd name="T23" fmla="*/ 2 h 34"/>
                  <a:gd name="T24" fmla="*/ 5483 w 23"/>
                  <a:gd name="T25" fmla="*/ 2 h 34"/>
                  <a:gd name="T26" fmla="*/ 6346 w 23"/>
                  <a:gd name="T27" fmla="*/ 2 h 34"/>
                  <a:gd name="T28" fmla="*/ 6675 w 23"/>
                  <a:gd name="T29" fmla="*/ 2 h 34"/>
                  <a:gd name="T30" fmla="*/ 7726 w 23"/>
                  <a:gd name="T31" fmla="*/ 2 h 34"/>
                  <a:gd name="T32" fmla="*/ 7726 w 23"/>
                  <a:gd name="T33" fmla="*/ 2 h 34"/>
                  <a:gd name="T34" fmla="*/ 8325 w 23"/>
                  <a:gd name="T35" fmla="*/ 0 h 34"/>
                  <a:gd name="T36" fmla="*/ 8680 w 23"/>
                  <a:gd name="T37" fmla="*/ 0 h 34"/>
                  <a:gd name="T38" fmla="*/ 9893 w 23"/>
                  <a:gd name="T39" fmla="*/ 0 h 34"/>
                  <a:gd name="T40" fmla="*/ 10135 w 23"/>
                  <a:gd name="T41" fmla="*/ 0 h 34"/>
                  <a:gd name="T42" fmla="*/ 10135 w 23"/>
                  <a:gd name="T43" fmla="*/ 0 h 34"/>
                  <a:gd name="T44" fmla="*/ 4614 w 23"/>
                  <a:gd name="T45" fmla="*/ 78 h 3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3"/>
                  <a:gd name="T70" fmla="*/ 0 h 34"/>
                  <a:gd name="T71" fmla="*/ 23 w 23"/>
                  <a:gd name="T72" fmla="*/ 34 h 34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3" h="34">
                    <a:moveTo>
                      <a:pt x="11" y="34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3" y="0"/>
                    </a:lnTo>
                    <a:lnTo>
                      <a:pt x="4" y="0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9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3" y="0"/>
                    </a:lnTo>
                    <a:lnTo>
                      <a:pt x="11" y="34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Freeform 256"/>
              <p:cNvSpPr>
                <a:spLocks/>
              </p:cNvSpPr>
              <p:nvPr/>
            </p:nvSpPr>
            <p:spPr bwMode="auto">
              <a:xfrm>
                <a:off x="4974" y="3548"/>
                <a:ext cx="30" cy="33"/>
              </a:xfrm>
              <a:custGeom>
                <a:avLst/>
                <a:gdLst>
                  <a:gd name="T0" fmla="*/ 3311 w 25"/>
                  <a:gd name="T1" fmla="*/ 0 h 32"/>
                  <a:gd name="T2" fmla="*/ 0 w 25"/>
                  <a:gd name="T3" fmla="*/ 78 h 32"/>
                  <a:gd name="T4" fmla="*/ 1 w 25"/>
                  <a:gd name="T5" fmla="*/ 78 h 32"/>
                  <a:gd name="T6" fmla="*/ 924 w 25"/>
                  <a:gd name="T7" fmla="*/ 76 h 32"/>
                  <a:gd name="T8" fmla="*/ 924 w 25"/>
                  <a:gd name="T9" fmla="*/ 76 h 32"/>
                  <a:gd name="T10" fmla="*/ 1109 w 25"/>
                  <a:gd name="T11" fmla="*/ 76 h 32"/>
                  <a:gd name="T12" fmla="*/ 1597 w 25"/>
                  <a:gd name="T13" fmla="*/ 76 h 32"/>
                  <a:gd name="T14" fmla="*/ 1597 w 25"/>
                  <a:gd name="T15" fmla="*/ 71 h 32"/>
                  <a:gd name="T16" fmla="*/ 2299 w 25"/>
                  <a:gd name="T17" fmla="*/ 71 h 32"/>
                  <a:gd name="T18" fmla="*/ 3224 w 25"/>
                  <a:gd name="T19" fmla="*/ 71 h 32"/>
                  <a:gd name="T20" fmla="*/ 3224 w 25"/>
                  <a:gd name="T21" fmla="*/ 71 h 32"/>
                  <a:gd name="T22" fmla="*/ 3311 w 25"/>
                  <a:gd name="T23" fmla="*/ 71 h 32"/>
                  <a:gd name="T24" fmla="*/ 3973 w 25"/>
                  <a:gd name="T25" fmla="*/ 71 h 32"/>
                  <a:gd name="T26" fmla="*/ 4231 w 25"/>
                  <a:gd name="T27" fmla="*/ 71 h 32"/>
                  <a:gd name="T28" fmla="*/ 4231 w 25"/>
                  <a:gd name="T29" fmla="*/ 71 h 32"/>
                  <a:gd name="T30" fmla="*/ 4768 w 25"/>
                  <a:gd name="T31" fmla="*/ 71 h 32"/>
                  <a:gd name="T32" fmla="*/ 4768 w 25"/>
                  <a:gd name="T33" fmla="*/ 76 h 32"/>
                  <a:gd name="T34" fmla="*/ 5722 w 25"/>
                  <a:gd name="T35" fmla="*/ 76 h 32"/>
                  <a:gd name="T36" fmla="*/ 6092 w 25"/>
                  <a:gd name="T37" fmla="*/ 76 h 32"/>
                  <a:gd name="T38" fmla="*/ 6686 w 25"/>
                  <a:gd name="T39" fmla="*/ 76 h 32"/>
                  <a:gd name="T40" fmla="*/ 6686 w 25"/>
                  <a:gd name="T41" fmla="*/ 76 h 32"/>
                  <a:gd name="T42" fmla="*/ 6686 w 25"/>
                  <a:gd name="T43" fmla="*/ 76 h 32"/>
                  <a:gd name="T44" fmla="*/ 6686 w 25"/>
                  <a:gd name="T45" fmla="*/ 78 h 32"/>
                  <a:gd name="T46" fmla="*/ 7091 w 25"/>
                  <a:gd name="T47" fmla="*/ 78 h 32"/>
                  <a:gd name="T48" fmla="*/ 3311 w 25"/>
                  <a:gd name="T49" fmla="*/ 0 h 3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25"/>
                  <a:gd name="T76" fmla="*/ 0 h 32"/>
                  <a:gd name="T77" fmla="*/ 25 w 25"/>
                  <a:gd name="T78" fmla="*/ 32 h 3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25" h="32">
                    <a:moveTo>
                      <a:pt x="12" y="0"/>
                    </a:moveTo>
                    <a:lnTo>
                      <a:pt x="0" y="32"/>
                    </a:lnTo>
                    <a:lnTo>
                      <a:pt x="1" y="32"/>
                    </a:lnTo>
                    <a:lnTo>
                      <a:pt x="3" y="31"/>
                    </a:lnTo>
                    <a:lnTo>
                      <a:pt x="4" y="31"/>
                    </a:lnTo>
                    <a:lnTo>
                      <a:pt x="6" y="31"/>
                    </a:lnTo>
                    <a:lnTo>
                      <a:pt x="6" y="29"/>
                    </a:lnTo>
                    <a:lnTo>
                      <a:pt x="8" y="29"/>
                    </a:lnTo>
                    <a:lnTo>
                      <a:pt x="11" y="29"/>
                    </a:lnTo>
                    <a:lnTo>
                      <a:pt x="12" y="29"/>
                    </a:lnTo>
                    <a:lnTo>
                      <a:pt x="14" y="29"/>
                    </a:lnTo>
                    <a:lnTo>
                      <a:pt x="15" y="29"/>
                    </a:lnTo>
                    <a:lnTo>
                      <a:pt x="17" y="29"/>
                    </a:lnTo>
                    <a:lnTo>
                      <a:pt x="17" y="31"/>
                    </a:lnTo>
                    <a:lnTo>
                      <a:pt x="20" y="31"/>
                    </a:lnTo>
                    <a:lnTo>
                      <a:pt x="22" y="31"/>
                    </a:lnTo>
                    <a:lnTo>
                      <a:pt x="23" y="31"/>
                    </a:lnTo>
                    <a:lnTo>
                      <a:pt x="23" y="32"/>
                    </a:lnTo>
                    <a:lnTo>
                      <a:pt x="25" y="3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257"/>
              <p:cNvSpPr>
                <a:spLocks noChangeShapeType="1"/>
              </p:cNvSpPr>
              <p:nvPr/>
            </p:nvSpPr>
            <p:spPr bwMode="auto">
              <a:xfrm>
                <a:off x="4909" y="3721"/>
                <a:ext cx="150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258"/>
              <p:cNvSpPr>
                <a:spLocks noChangeShapeType="1"/>
              </p:cNvSpPr>
              <p:nvPr/>
            </p:nvSpPr>
            <p:spPr bwMode="auto">
              <a:xfrm>
                <a:off x="4905" y="3544"/>
                <a:ext cx="1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259"/>
              <p:cNvSpPr>
                <a:spLocks noChangeShapeType="1"/>
              </p:cNvSpPr>
              <p:nvPr/>
            </p:nvSpPr>
            <p:spPr bwMode="auto">
              <a:xfrm>
                <a:off x="4789" y="3438"/>
                <a:ext cx="103" cy="2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Line 260"/>
              <p:cNvSpPr>
                <a:spLocks noChangeShapeType="1"/>
              </p:cNvSpPr>
              <p:nvPr/>
            </p:nvSpPr>
            <p:spPr bwMode="auto">
              <a:xfrm>
                <a:off x="4787" y="3830"/>
                <a:ext cx="102" cy="2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Freeform 261"/>
              <p:cNvSpPr>
                <a:spLocks/>
              </p:cNvSpPr>
              <p:nvPr/>
            </p:nvSpPr>
            <p:spPr bwMode="auto">
              <a:xfrm>
                <a:off x="4839" y="3438"/>
                <a:ext cx="75" cy="394"/>
              </a:xfrm>
              <a:custGeom>
                <a:avLst/>
                <a:gdLst>
                  <a:gd name="T0" fmla="*/ 1 w 66"/>
                  <a:gd name="T1" fmla="*/ 0 h 368"/>
                  <a:gd name="T2" fmla="*/ 3 w 66"/>
                  <a:gd name="T3" fmla="*/ 245 h 368"/>
                  <a:gd name="T4" fmla="*/ 531 w 66"/>
                  <a:gd name="T5" fmla="*/ 482 h 368"/>
                  <a:gd name="T6" fmla="*/ 1097 w 66"/>
                  <a:gd name="T7" fmla="*/ 682 h 368"/>
                  <a:gd name="T8" fmla="*/ 1809 w 66"/>
                  <a:gd name="T9" fmla="*/ 837 h 368"/>
                  <a:gd name="T10" fmla="*/ 2576 w 66"/>
                  <a:gd name="T11" fmla="*/ 1071 h 368"/>
                  <a:gd name="T12" fmla="*/ 3052 w 66"/>
                  <a:gd name="T13" fmla="*/ 1251 h 368"/>
                  <a:gd name="T14" fmla="*/ 3468 w 66"/>
                  <a:gd name="T15" fmla="*/ 1547 h 368"/>
                  <a:gd name="T16" fmla="*/ 3017 w 66"/>
                  <a:gd name="T17" fmla="*/ 1852 h 368"/>
                  <a:gd name="T18" fmla="*/ 2364 w 66"/>
                  <a:gd name="T19" fmla="*/ 2022 h 368"/>
                  <a:gd name="T20" fmla="*/ 1475 w 66"/>
                  <a:gd name="T21" fmla="*/ 2243 h 368"/>
                  <a:gd name="T22" fmla="*/ 469 w 66"/>
                  <a:gd name="T23" fmla="*/ 2491 h 368"/>
                  <a:gd name="T24" fmla="*/ 1 w 66"/>
                  <a:gd name="T25" fmla="*/ 2753 h 368"/>
                  <a:gd name="T26" fmla="*/ 0 w 66"/>
                  <a:gd name="T27" fmla="*/ 3057 h 368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66"/>
                  <a:gd name="T43" fmla="*/ 0 h 368"/>
                  <a:gd name="T44" fmla="*/ 66 w 66"/>
                  <a:gd name="T45" fmla="*/ 368 h 368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66" h="368">
                    <a:moveTo>
                      <a:pt x="1" y="0"/>
                    </a:moveTo>
                    <a:cubicBezTo>
                      <a:pt x="1" y="10"/>
                      <a:pt x="2" y="21"/>
                      <a:pt x="3" y="30"/>
                    </a:cubicBezTo>
                    <a:cubicBezTo>
                      <a:pt x="4" y="39"/>
                      <a:pt x="7" y="50"/>
                      <a:pt x="10" y="58"/>
                    </a:cubicBezTo>
                    <a:cubicBezTo>
                      <a:pt x="13" y="67"/>
                      <a:pt x="17" y="75"/>
                      <a:pt x="21" y="82"/>
                    </a:cubicBezTo>
                    <a:cubicBezTo>
                      <a:pt x="25" y="89"/>
                      <a:pt x="30" y="94"/>
                      <a:pt x="34" y="101"/>
                    </a:cubicBezTo>
                    <a:cubicBezTo>
                      <a:pt x="38" y="109"/>
                      <a:pt x="44" y="120"/>
                      <a:pt x="48" y="128"/>
                    </a:cubicBezTo>
                    <a:cubicBezTo>
                      <a:pt x="52" y="136"/>
                      <a:pt x="55" y="140"/>
                      <a:pt x="58" y="150"/>
                    </a:cubicBezTo>
                    <a:cubicBezTo>
                      <a:pt x="61" y="159"/>
                      <a:pt x="66" y="174"/>
                      <a:pt x="66" y="187"/>
                    </a:cubicBezTo>
                    <a:cubicBezTo>
                      <a:pt x="66" y="199"/>
                      <a:pt x="60" y="214"/>
                      <a:pt x="57" y="223"/>
                    </a:cubicBezTo>
                    <a:cubicBezTo>
                      <a:pt x="54" y="233"/>
                      <a:pt x="50" y="235"/>
                      <a:pt x="45" y="243"/>
                    </a:cubicBezTo>
                    <a:cubicBezTo>
                      <a:pt x="40" y="251"/>
                      <a:pt x="34" y="262"/>
                      <a:pt x="28" y="271"/>
                    </a:cubicBezTo>
                    <a:cubicBezTo>
                      <a:pt x="22" y="280"/>
                      <a:pt x="13" y="290"/>
                      <a:pt x="9" y="300"/>
                    </a:cubicBezTo>
                    <a:cubicBezTo>
                      <a:pt x="5" y="310"/>
                      <a:pt x="2" y="321"/>
                      <a:pt x="1" y="332"/>
                    </a:cubicBezTo>
                    <a:cubicBezTo>
                      <a:pt x="0" y="343"/>
                      <a:pt x="0" y="361"/>
                      <a:pt x="0" y="368"/>
                    </a:cubicBezTo>
                  </a:path>
                </a:pathLst>
              </a:custGeom>
              <a:noFill/>
              <a:ln w="28575" cap="flat" cmpd="sng">
                <a:solidFill>
                  <a:schemeClr val="tx2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262"/>
              <p:cNvSpPr>
                <a:spLocks noChangeArrowheads="1"/>
              </p:cNvSpPr>
              <p:nvPr/>
            </p:nvSpPr>
            <p:spPr bwMode="auto">
              <a:xfrm>
                <a:off x="4861" y="3532"/>
                <a:ext cx="33" cy="28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91" name="Oval 263"/>
              <p:cNvSpPr>
                <a:spLocks noChangeArrowheads="1"/>
              </p:cNvSpPr>
              <p:nvPr/>
            </p:nvSpPr>
            <p:spPr bwMode="auto">
              <a:xfrm>
                <a:off x="4861" y="3705"/>
                <a:ext cx="31" cy="3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chemeClr val="hlink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cxnSp>
        <p:nvCxnSpPr>
          <p:cNvPr id="102" name="Straight Connector 2"/>
          <p:cNvCxnSpPr>
            <a:cxnSpLocks noChangeShapeType="1"/>
          </p:cNvCxnSpPr>
          <p:nvPr/>
        </p:nvCxnSpPr>
        <p:spPr bwMode="auto">
          <a:xfrm>
            <a:off x="6367014" y="2852193"/>
            <a:ext cx="6794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3" name="Straight Connector 71"/>
          <p:cNvCxnSpPr>
            <a:cxnSpLocks noChangeShapeType="1"/>
          </p:cNvCxnSpPr>
          <p:nvPr/>
        </p:nvCxnSpPr>
        <p:spPr bwMode="auto">
          <a:xfrm>
            <a:off x="6367014" y="3576093"/>
            <a:ext cx="6794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4" name="Straight Connector 72"/>
          <p:cNvCxnSpPr>
            <a:cxnSpLocks noChangeShapeType="1"/>
          </p:cNvCxnSpPr>
          <p:nvPr/>
        </p:nvCxnSpPr>
        <p:spPr bwMode="auto">
          <a:xfrm>
            <a:off x="6359077" y="4301580"/>
            <a:ext cx="6778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05" name="Straight Connector 73"/>
          <p:cNvCxnSpPr>
            <a:cxnSpLocks noChangeShapeType="1"/>
          </p:cNvCxnSpPr>
          <p:nvPr/>
        </p:nvCxnSpPr>
        <p:spPr bwMode="auto">
          <a:xfrm>
            <a:off x="6324152" y="5036593"/>
            <a:ext cx="677862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06" name="Rectangle 241"/>
          <p:cNvSpPr>
            <a:spLocks noChangeArrowheads="1"/>
          </p:cNvSpPr>
          <p:nvPr/>
        </p:nvSpPr>
        <p:spPr bwMode="auto">
          <a:xfrm>
            <a:off x="6667052" y="3039518"/>
            <a:ext cx="452437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i="1"/>
              <a:t>L</a:t>
            </a:r>
            <a:r>
              <a:rPr lang="en-US" sz="2000" i="1" baseline="-25000"/>
              <a:t>2</a:t>
            </a:r>
            <a:endParaRPr lang="en-US" sz="2000" baseline="-25000"/>
          </a:p>
        </p:txBody>
      </p:sp>
      <p:sp>
        <p:nvSpPr>
          <p:cNvPr id="107" name="Rectangle 241"/>
          <p:cNvSpPr>
            <a:spLocks noChangeArrowheads="1"/>
          </p:cNvSpPr>
          <p:nvPr/>
        </p:nvSpPr>
        <p:spPr bwMode="auto">
          <a:xfrm>
            <a:off x="6649589" y="4509543"/>
            <a:ext cx="45085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2000" i="1"/>
              <a:t>L</a:t>
            </a:r>
            <a:r>
              <a:rPr lang="en-US" sz="2000" i="1" baseline="-25000"/>
              <a:t>1</a:t>
            </a:r>
            <a:endParaRPr lang="en-US" sz="2000" baseline="-25000"/>
          </a:p>
        </p:txBody>
      </p:sp>
      <p:cxnSp>
        <p:nvCxnSpPr>
          <p:cNvPr id="108" name="Straight Arrow Connector 4"/>
          <p:cNvCxnSpPr>
            <a:cxnSpLocks noChangeShapeType="1"/>
          </p:cNvCxnSpPr>
          <p:nvPr/>
        </p:nvCxnSpPr>
        <p:spPr bwMode="auto">
          <a:xfrm>
            <a:off x="6663877" y="2852193"/>
            <a:ext cx="0" cy="7318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109" name="Straight Arrow Connector 79"/>
          <p:cNvCxnSpPr>
            <a:cxnSpLocks noChangeShapeType="1"/>
          </p:cNvCxnSpPr>
          <p:nvPr/>
        </p:nvCxnSpPr>
        <p:spPr bwMode="auto">
          <a:xfrm>
            <a:off x="6648002" y="4303168"/>
            <a:ext cx="0" cy="7334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10" name="Rectangle 193"/>
          <p:cNvSpPr>
            <a:spLocks noChangeArrowheads="1"/>
          </p:cNvSpPr>
          <p:nvPr/>
        </p:nvSpPr>
        <p:spPr bwMode="auto">
          <a:xfrm>
            <a:off x="7384835" y="3081421"/>
            <a:ext cx="4473336" cy="233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algn="l" defTabSz="896938">
              <a:spcBef>
                <a:spcPct val="20000"/>
              </a:spcBef>
            </a:pPr>
            <a:r>
              <a:rPr lang="en-GB" b="1" dirty="0">
                <a:cs typeface="Arial" charset="0"/>
              </a:rPr>
              <a:t>Conditions :</a:t>
            </a:r>
          </a:p>
          <a:p>
            <a:pPr marL="452438" lvl="1" indent="-223838" algn="l" defTabSz="896938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2000" b="0" dirty="0">
                <a:cs typeface="Arial" charset="0"/>
              </a:rPr>
              <a:t>Braced structures</a:t>
            </a:r>
          </a:p>
          <a:p>
            <a:pPr marL="452438" lvl="1" indent="-223838" algn="l" defTabSz="896938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2000" b="0" dirty="0">
                <a:cs typeface="Arial" charset="0"/>
              </a:rPr>
              <a:t>Continued or ends maintained columns</a:t>
            </a:r>
          </a:p>
          <a:p>
            <a:pPr marL="452438" lvl="1" indent="-223838" algn="l" defTabSz="896938">
              <a:spcBef>
                <a:spcPct val="20000"/>
              </a:spcBef>
              <a:buFont typeface="Wingdings" pitchFamily="2" charset="2"/>
              <a:buChar char="Ø"/>
            </a:pPr>
            <a:r>
              <a:rPr lang="en-GB" sz="2000" b="0" dirty="0">
                <a:cs typeface="Arial" charset="0"/>
              </a:rPr>
              <a:t>Same fire resistance R between columns and floor members  </a:t>
            </a:r>
          </a:p>
        </p:txBody>
      </p:sp>
    </p:spTree>
    <p:extLst>
      <p:ext uri="{BB962C8B-B14F-4D97-AF65-F5344CB8AC3E}">
        <p14:creationId xmlns:p14="http://schemas.microsoft.com/office/powerpoint/2010/main" val="3191177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General </a:t>
            </a:r>
            <a:r>
              <a:rPr lang="fr-CH" sz="2800" dirty="0" err="1"/>
              <a:t>rules</a:t>
            </a:r>
            <a:r>
              <a:rPr lang="fr-CH" sz="2800" dirty="0"/>
              <a:t> of EN 1993-1-2 </a:t>
            </a:r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840078" y="2757072"/>
            <a:ext cx="55797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Verification</a:t>
            </a:r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 of </a:t>
            </a:r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fire</a:t>
            </a:r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resistance</a:t>
            </a:r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according</a:t>
            </a:r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 one of the 3 </a:t>
            </a:r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following</a:t>
            </a:r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fr-CH" sz="2400" b="0" u="sng" dirty="0" err="1">
                <a:solidFill>
                  <a:schemeClr val="tx2"/>
                </a:solidFill>
                <a:cs typeface="Arial" charset="0"/>
              </a:rPr>
              <a:t>methods</a:t>
            </a:r>
            <a:r>
              <a:rPr lang="fr-CH" sz="2400" b="0" dirty="0">
                <a:solidFill>
                  <a:schemeClr val="tx2"/>
                </a:solidFill>
                <a:cs typeface="Arial" charset="0"/>
              </a:rPr>
              <a:t> :</a:t>
            </a:r>
            <a:endParaRPr lang="fr-CH" sz="2400" b="0" baseline="-250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302628" y="3631475"/>
            <a:ext cx="607710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r>
              <a:rPr lang="fr-CH" sz="3200" b="1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: </a:t>
            </a: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3200" b="1" baseline="-250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cr,d</a:t>
            </a:r>
            <a:r>
              <a:rPr lang="fr-CH" sz="3200" b="1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≥ </a:t>
            </a: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3200" b="1" baseline="-250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d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Load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resistance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: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</a:t>
            </a:r>
            <a:r>
              <a:rPr lang="fr-CH" sz="3200" b="1" baseline="-250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fi,d,t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≥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</a:t>
            </a:r>
            <a:r>
              <a:rPr lang="fr-CH" sz="3200" b="1" baseline="-250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fi,d,t</a:t>
            </a:r>
            <a:endParaRPr lang="fr-CH" sz="3200" b="1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  <a:p>
            <a:pPr algn="l" defTabSz="896938">
              <a:lnSpc>
                <a:spcPct val="150000"/>
              </a:lnSpc>
            </a:pPr>
            <a:r>
              <a:rPr lang="fr-CH" sz="3200" b="1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Time : </a:t>
            </a:r>
            <a:r>
              <a:rPr lang="fr-CH" sz="3200" b="1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</a:t>
            </a:r>
            <a:r>
              <a:rPr lang="fr-CH" sz="3200" b="1" baseline="-250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fi,d</a:t>
            </a:r>
            <a:r>
              <a:rPr lang="fr-CH" sz="3200" b="1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≥ </a:t>
            </a:r>
            <a:r>
              <a:rPr lang="fr-CH" sz="3200" b="1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</a:t>
            </a:r>
            <a:r>
              <a:rPr lang="fr-CH" sz="3200" b="1" baseline="-250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fi,required</a:t>
            </a:r>
            <a:endParaRPr lang="fr-CH" sz="3200" b="1" dirty="0">
              <a:solidFill>
                <a:schemeClr val="accent5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6212688" y="3588069"/>
            <a:ext cx="5815190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896938"/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Most simple and </a:t>
            </a:r>
            <a:r>
              <a:rPr lang="fr-CH" sz="28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commonly-used</a:t>
            </a:r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method</a:t>
            </a:r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, </a:t>
            </a:r>
            <a:r>
              <a:rPr lang="fr-CH" sz="28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only</a:t>
            </a:r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valid</a:t>
            </a:r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for </a:t>
            </a:r>
            <a:r>
              <a:rPr lang="fr-CH" sz="2800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uniform</a:t>
            </a:r>
            <a:r>
              <a:rPr lang="fr-CH" sz="2800" dirty="0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 T°</a:t>
            </a:r>
          </a:p>
          <a:p>
            <a:pPr algn="just" defTabSz="896938"/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Feasible</a:t>
            </a:r>
            <a:r>
              <a:rPr lang="fr-CH" sz="28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by hand </a:t>
            </a:r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calculation</a:t>
            </a:r>
            <a:r>
              <a:rPr lang="fr-CH" sz="28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(</a:t>
            </a:r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reduced</a:t>
            </a:r>
            <a:r>
              <a:rPr lang="fr-CH" sz="28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capacity</a:t>
            </a:r>
            <a:r>
              <a:rPr lang="fr-CH" sz="28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at </a:t>
            </a:r>
            <a:r>
              <a:rPr lang="fr-CH" sz="28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required</a:t>
            </a:r>
            <a:r>
              <a:rPr lang="fr-CH" sz="2800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time)</a:t>
            </a:r>
          </a:p>
          <a:p>
            <a:pPr algn="just" defTabSz="896938"/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Only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feasible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using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advanced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tools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,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like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Finite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Element</a:t>
            </a:r>
            <a:r>
              <a:rPr lang="fr-CH" sz="2800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 </a:t>
            </a:r>
            <a:r>
              <a:rPr lang="fr-CH" sz="2800" dirty="0" err="1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Models</a:t>
            </a:r>
            <a:endParaRPr lang="fr-CH" sz="2800" dirty="0">
              <a:solidFill>
                <a:schemeClr val="accent5">
                  <a:lumMod val="75000"/>
                </a:schemeClr>
              </a:solidFill>
              <a:cs typeface="Arial" charset="0"/>
            </a:endParaRPr>
          </a:p>
          <a:p>
            <a:pPr algn="just" defTabSz="896938"/>
            <a:endParaRPr lang="fr-CH" sz="800" dirty="0">
              <a:solidFill>
                <a:schemeClr val="accent5">
                  <a:lumMod val="75000"/>
                </a:schemeClr>
              </a:solidFill>
              <a:cs typeface="Arial" charset="0"/>
            </a:endParaRPr>
          </a:p>
          <a:p>
            <a:pPr algn="just" defTabSz="896938"/>
            <a:endParaRPr lang="fr-CH" sz="800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582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6.4.2.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24997" y="5150455"/>
            <a:ext cx="610079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96938"/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Current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version of EN 1993-1-2 </a:t>
            </a:r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applies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to </a:t>
            </a:r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steel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grades S235 to S460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40" t="1654" r="3080" b="10080"/>
          <a:stretch/>
        </p:blipFill>
        <p:spPr bwMode="auto">
          <a:xfrm>
            <a:off x="660348" y="2509370"/>
            <a:ext cx="4352301" cy="337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035516" y="5884762"/>
            <a:ext cx="2836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chemeClr val="tx2"/>
                </a:solidFill>
                <a:cs typeface="Arial" charset="0"/>
              </a:rPr>
              <a:t>Temperature</a:t>
            </a:r>
            <a:r>
              <a:rPr lang="fr-CH" sz="2400" b="0" dirty="0">
                <a:solidFill>
                  <a:schemeClr val="tx2"/>
                </a:solidFill>
                <a:cs typeface="Arial" charset="0"/>
              </a:rPr>
              <a:t> (°C)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 rot="16200000">
            <a:off x="-1013615" y="3696950"/>
            <a:ext cx="2836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factor</a:t>
            </a:r>
            <a:r>
              <a:rPr lang="fr-CH" sz="2400" b="0" dirty="0">
                <a:solidFill>
                  <a:schemeClr val="tx2"/>
                </a:solidFill>
                <a:cs typeface="Arial" charset="0"/>
              </a:rPr>
              <a:t> (-)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124997" y="3236475"/>
            <a:ext cx="559495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>
              <a:lnSpc>
                <a:spcPct val="150000"/>
              </a:lnSpc>
            </a:pP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k</a:t>
            </a:r>
            <a:r>
              <a:rPr lang="fr-CH" sz="2400" b="0" baseline="-25000" dirty="0" err="1">
                <a:solidFill>
                  <a:srgbClr val="00B050"/>
                </a:solidFill>
                <a:cs typeface="Arial" charset="0"/>
              </a:rPr>
              <a:t>y,</a:t>
            </a:r>
            <a:r>
              <a:rPr lang="fr-CH" sz="2400" b="0" baseline="-25000" dirty="0" err="1">
                <a:solidFill>
                  <a:srgbClr val="00B050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: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reduction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of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yield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limit</a:t>
            </a:r>
            <a:endParaRPr lang="fr-CH" sz="2400" b="0" dirty="0">
              <a:solidFill>
                <a:srgbClr val="00B050"/>
              </a:solidFill>
              <a:cs typeface="Arial" charset="0"/>
            </a:endParaRPr>
          </a:p>
          <a:p>
            <a:pPr defTabSz="896938">
              <a:lnSpc>
                <a:spcPct val="150000"/>
              </a:lnSpc>
            </a:pP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k</a:t>
            </a:r>
            <a:r>
              <a:rPr lang="fr-CH" sz="2400" baseline="-25000" dirty="0" err="1">
                <a:solidFill>
                  <a:schemeClr val="tx2"/>
                </a:solidFill>
                <a:cs typeface="Arial" charset="0"/>
              </a:rPr>
              <a:t>E,</a:t>
            </a:r>
            <a:r>
              <a:rPr lang="fr-CH" sz="2400" baseline="-25000" dirty="0" err="1">
                <a:solidFill>
                  <a:schemeClr val="tx2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: </a:t>
            </a: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of Young </a:t>
            </a: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modulus</a:t>
            </a:r>
            <a:endParaRPr lang="fr-CH" sz="2400" dirty="0">
              <a:solidFill>
                <a:schemeClr val="tx2"/>
              </a:solidFill>
              <a:cs typeface="Arial" charset="0"/>
            </a:endParaRPr>
          </a:p>
          <a:p>
            <a:pPr defTabSz="896938">
              <a:lnSpc>
                <a:spcPct val="150000"/>
              </a:lnSpc>
            </a:pP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k</a:t>
            </a:r>
            <a:r>
              <a:rPr lang="fr-CH" sz="2400" baseline="-25000" dirty="0" err="1">
                <a:solidFill>
                  <a:srgbClr val="FF0000"/>
                </a:solidFill>
                <a:cs typeface="Arial" charset="0"/>
              </a:rPr>
              <a:t>p,</a:t>
            </a:r>
            <a:r>
              <a:rPr lang="fr-CH" sz="2400" baseline="-25000" dirty="0" err="1">
                <a:solidFill>
                  <a:srgbClr val="FF0000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: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of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proportional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limit</a:t>
            </a:r>
            <a:endParaRPr lang="fr-CH" sz="24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204994" y="2323570"/>
            <a:ext cx="27174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76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6.4.2.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465827" y="3691641"/>
            <a:ext cx="5942012" cy="842963"/>
            <a:chOff x="603" y="1071"/>
            <a:chExt cx="3743" cy="531"/>
          </a:xfrm>
        </p:grpSpPr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315" y="1071"/>
              <a:ext cx="3031" cy="531"/>
              <a:chOff x="770" y="896"/>
              <a:chExt cx="3031" cy="531"/>
            </a:xfrm>
          </p:grpSpPr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76" y="896"/>
                <a:ext cx="302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2800" dirty="0">
                    <a:solidFill>
                      <a:srgbClr val="CC3300"/>
                    </a:solidFill>
                    <a:latin typeface="Times New Roman" pitchFamily="18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19" name="Text Box 7"/>
              <p:cNvSpPr txBox="1">
                <a:spLocks noChangeArrowheads="1"/>
              </p:cNvSpPr>
              <p:nvPr/>
            </p:nvSpPr>
            <p:spPr bwMode="auto">
              <a:xfrm>
                <a:off x="770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j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2607" y="1200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i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 err="1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 err="1">
                  <a:solidFill>
                    <a:srgbClr val="F52F07"/>
                  </a:solidFill>
                  <a:cs typeface="Arial" charset="0"/>
                </a:rPr>
                <a:t>fi,d,t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  <p:sp>
        <p:nvSpPr>
          <p:cNvPr id="21" name="Freeform 21"/>
          <p:cNvSpPr>
            <a:spLocks/>
          </p:cNvSpPr>
          <p:nvPr/>
        </p:nvSpPr>
        <p:spPr bwMode="auto">
          <a:xfrm>
            <a:off x="3063770" y="4282191"/>
            <a:ext cx="439737" cy="504825"/>
          </a:xfrm>
          <a:custGeom>
            <a:avLst/>
            <a:gdLst>
              <a:gd name="T0" fmla="*/ 2147483647 w 408"/>
              <a:gd name="T1" fmla="*/ 0 h 236"/>
              <a:gd name="T2" fmla="*/ 2147483647 w 408"/>
              <a:gd name="T3" fmla="*/ 2147483647 h 236"/>
              <a:gd name="T4" fmla="*/ 2147483647 w 408"/>
              <a:gd name="T5" fmla="*/ 2147483647 h 236"/>
              <a:gd name="T6" fmla="*/ 2147483647 w 408"/>
              <a:gd name="T7" fmla="*/ 2147483647 h 236"/>
              <a:gd name="T8" fmla="*/ 2147483647 w 408"/>
              <a:gd name="T9" fmla="*/ 2147483647 h 236"/>
              <a:gd name="T10" fmla="*/ 2147483647 w 408"/>
              <a:gd name="T11" fmla="*/ 2147483647 h 2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236"/>
              <a:gd name="T20" fmla="*/ 408 w 408"/>
              <a:gd name="T21" fmla="*/ 236 h 2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236">
                <a:moveTo>
                  <a:pt x="3" y="0"/>
                </a:moveTo>
                <a:cubicBezTo>
                  <a:pt x="3" y="25"/>
                  <a:pt x="0" y="44"/>
                  <a:pt x="9" y="74"/>
                </a:cubicBezTo>
                <a:cubicBezTo>
                  <a:pt x="18" y="104"/>
                  <a:pt x="33" y="157"/>
                  <a:pt x="60" y="183"/>
                </a:cubicBezTo>
                <a:cubicBezTo>
                  <a:pt x="87" y="209"/>
                  <a:pt x="123" y="220"/>
                  <a:pt x="168" y="228"/>
                </a:cubicBezTo>
                <a:cubicBezTo>
                  <a:pt x="213" y="236"/>
                  <a:pt x="288" y="234"/>
                  <a:pt x="328" y="234"/>
                </a:cubicBezTo>
                <a:cubicBezTo>
                  <a:pt x="368" y="234"/>
                  <a:pt x="391" y="229"/>
                  <a:pt x="408" y="228"/>
                </a:cubicBez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3503507" y="4591201"/>
            <a:ext cx="36020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i="1" dirty="0">
                <a:solidFill>
                  <a:srgbClr val="800080"/>
                </a:solidFill>
              </a:rPr>
              <a:t>Recommended, for practical application refer to each </a:t>
            </a:r>
            <a:r>
              <a:rPr lang="en-GB" sz="2000" i="1" u="sng" dirty="0">
                <a:solidFill>
                  <a:srgbClr val="C00000"/>
                </a:solidFill>
              </a:rPr>
              <a:t>National Annex</a:t>
            </a:r>
            <a:r>
              <a:rPr lang="fr-CH" sz="2000" i="1" u="sng" dirty="0">
                <a:solidFill>
                  <a:srgbClr val="C00000"/>
                </a:solidFill>
              </a:rPr>
              <a:t> </a:t>
            </a:r>
            <a:endParaRPr lang="en-US" sz="2000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3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002711"/>
              </p:ext>
            </p:extLst>
          </p:nvPr>
        </p:nvGraphicFramePr>
        <p:xfrm>
          <a:off x="8494713" y="4083050"/>
          <a:ext cx="2176462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Équation" r:id="rId3" imgW="723600" imgH="457200" progId="Equation.3">
                  <p:embed/>
                </p:oleObj>
              </mc:Choice>
              <mc:Fallback>
                <p:oleObj name="Équation" r:id="rId3" imgW="72360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94713" y="4083050"/>
                        <a:ext cx="2176462" cy="1373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1399171" y="3180344"/>
            <a:ext cx="48330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b="1" i="1" dirty="0">
                <a:solidFill>
                  <a:schemeClr val="tx2"/>
                </a:solidFill>
              </a:rPr>
              <a:t>Accidental combination loading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7381755" y="3250907"/>
            <a:ext cx="440249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i="1" dirty="0">
                <a:solidFill>
                  <a:schemeClr val="tx2"/>
                </a:solidFill>
              </a:rPr>
              <a:t>Reduction factor for the level of loading </a:t>
            </a:r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5057438" y="2325568"/>
            <a:ext cx="2767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grpSp>
        <p:nvGrpSpPr>
          <p:cNvPr id="23" name="Group 10"/>
          <p:cNvGrpSpPr>
            <a:grpSpLocks/>
          </p:cNvGrpSpPr>
          <p:nvPr/>
        </p:nvGrpSpPr>
        <p:grpSpPr bwMode="auto">
          <a:xfrm>
            <a:off x="531655" y="5526571"/>
            <a:ext cx="7293020" cy="1016001"/>
            <a:chOff x="603" y="1071"/>
            <a:chExt cx="3743" cy="640"/>
          </a:xfrm>
        </p:grpSpPr>
        <p:grpSp>
          <p:nvGrpSpPr>
            <p:cNvPr id="24" name="Group 5"/>
            <p:cNvGrpSpPr>
              <a:grpSpLocks/>
            </p:cNvGrpSpPr>
            <p:nvPr/>
          </p:nvGrpSpPr>
          <p:grpSpPr bwMode="auto">
            <a:xfrm>
              <a:off x="1189" y="1071"/>
              <a:ext cx="3157" cy="640"/>
              <a:chOff x="644" y="896"/>
              <a:chExt cx="3157" cy="640"/>
            </a:xfrm>
          </p:grpSpPr>
          <p:sp>
            <p:nvSpPr>
              <p:cNvPr id="26" name="Text Box 6"/>
              <p:cNvSpPr txBox="1">
                <a:spLocks noChangeArrowheads="1"/>
              </p:cNvSpPr>
              <p:nvPr/>
            </p:nvSpPr>
            <p:spPr bwMode="auto">
              <a:xfrm>
                <a:off x="644" y="896"/>
                <a:ext cx="3157" cy="6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1.35*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+ 1.5*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+ 1.5*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0,i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27" name="Text Box 7"/>
              <p:cNvSpPr txBox="1">
                <a:spLocks noChangeArrowheads="1"/>
              </p:cNvSpPr>
              <p:nvPr/>
            </p:nvSpPr>
            <p:spPr bwMode="auto">
              <a:xfrm>
                <a:off x="1256" y="1232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dirty="0">
                    <a:cs typeface="Arial" charset="0"/>
                  </a:rPr>
                  <a:t>j </a:t>
                </a:r>
                <a:r>
                  <a:rPr lang="fr-FR" sz="1600" dirty="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8" name="Text Box 8"/>
              <p:cNvSpPr txBox="1">
                <a:spLocks noChangeArrowheads="1"/>
              </p:cNvSpPr>
              <p:nvPr/>
            </p:nvSpPr>
            <p:spPr bwMode="auto">
              <a:xfrm>
                <a:off x="3058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 dirty="0">
                    <a:cs typeface="Arial" charset="0"/>
                  </a:rPr>
                  <a:t>i </a:t>
                </a:r>
                <a:r>
                  <a:rPr lang="fr-FR" sz="1600" dirty="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>
                  <a:solidFill>
                    <a:srgbClr val="F52F07"/>
                  </a:solidFill>
                  <a:cs typeface="Arial" charset="0"/>
                </a:rPr>
                <a:t>d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273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14" name="Rectangle 22"/>
          <p:cNvSpPr>
            <a:spLocks noChangeArrowheads="1"/>
          </p:cNvSpPr>
          <p:nvPr/>
        </p:nvSpPr>
        <p:spPr bwMode="auto">
          <a:xfrm>
            <a:off x="1257974" y="3081611"/>
            <a:ext cx="83391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 b="0" u="sng" dirty="0">
                <a:solidFill>
                  <a:schemeClr val="tx2"/>
                </a:solidFill>
              </a:rPr>
              <a:t>Reduction factor for the level of loading</a:t>
            </a:r>
          </a:p>
        </p:txBody>
      </p:sp>
      <p:graphicFrame>
        <p:nvGraphicFramePr>
          <p:cNvPr id="23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5638896"/>
              </p:ext>
            </p:extLst>
          </p:nvPr>
        </p:nvGraphicFramePr>
        <p:xfrm>
          <a:off x="8404225" y="3303588"/>
          <a:ext cx="3033713" cy="1011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1" name="Équation" r:id="rId3" imgW="1333440" imgH="444240" progId="Equation.3">
                  <p:embed/>
                </p:oleObj>
              </mc:Choice>
              <mc:Fallback>
                <p:oleObj name="Équation" r:id="rId3" imgW="1333440" imgH="4442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04225" y="3303588"/>
                        <a:ext cx="3033713" cy="1011237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  <a:ln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311150" y="3665803"/>
            <a:ext cx="7193279" cy="1107996"/>
          </a:xfrm>
          <a:prstGeom prst="rect">
            <a:avLst/>
          </a:prstGeom>
          <a:solidFill>
            <a:srgbClr val="FFFF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</a:rPr>
              <a:t>In structural fire design ACC design</a:t>
            </a:r>
            <a:endParaRPr lang="en-US" sz="2000" b="1" i="1" dirty="0">
              <a:solidFill>
                <a:srgbClr val="FF3300"/>
              </a:solidFill>
              <a:latin typeface="Symbol" pitchFamily="18" charset="2"/>
            </a:endParaRPr>
          </a:p>
          <a:p>
            <a:pPr algn="l"/>
            <a:r>
              <a:rPr lang="en-US" sz="2000" i="1" dirty="0" err="1">
                <a:solidFill>
                  <a:srgbClr val="FF3300"/>
                </a:solidFill>
                <a:latin typeface="Symbol" pitchFamily="18" charset="2"/>
              </a:rPr>
              <a:t>g</a:t>
            </a:r>
            <a:r>
              <a:rPr lang="en-US" sz="2000" i="1" baseline="-25000" dirty="0" err="1">
                <a:solidFill>
                  <a:srgbClr val="FF3300"/>
                </a:solidFill>
              </a:rPr>
              <a:t>GA</a:t>
            </a:r>
            <a:r>
              <a:rPr lang="en-US" sz="2000" i="1" baseline="-25000" dirty="0">
                <a:solidFill>
                  <a:srgbClr val="FF3300"/>
                </a:solidFill>
              </a:rPr>
              <a:t>	</a:t>
            </a:r>
            <a:r>
              <a:rPr lang="en-US" sz="2000" dirty="0">
                <a:solidFill>
                  <a:srgbClr val="FF3300"/>
                </a:solidFill>
              </a:rPr>
              <a:t>= 1.0	</a:t>
            </a:r>
            <a:r>
              <a:rPr lang="en-US" sz="2000" b="0" dirty="0">
                <a:solidFill>
                  <a:srgbClr val="FF3300"/>
                </a:solidFill>
              </a:rPr>
              <a:t>Permanent loads; </a:t>
            </a:r>
          </a:p>
          <a:p>
            <a:pPr algn="l"/>
            <a:r>
              <a:rPr lang="en-US" sz="2000" i="1" dirty="0">
                <a:solidFill>
                  <a:srgbClr val="FF3300"/>
                </a:solidFill>
                <a:latin typeface="Symbol" pitchFamily="18" charset="2"/>
              </a:rPr>
              <a:t>y</a:t>
            </a:r>
            <a:r>
              <a:rPr lang="en-US" sz="2000" i="1" baseline="-25000" dirty="0">
                <a:solidFill>
                  <a:srgbClr val="FF3300"/>
                </a:solidFill>
              </a:rPr>
              <a:t>2.1	</a:t>
            </a:r>
            <a:r>
              <a:rPr lang="en-US" sz="2000" dirty="0">
                <a:solidFill>
                  <a:srgbClr val="FF3300"/>
                </a:solidFill>
              </a:rPr>
              <a:t>= 0.3	</a:t>
            </a:r>
            <a:r>
              <a:rPr lang="en-US" sz="2000" b="0" dirty="0">
                <a:solidFill>
                  <a:srgbClr val="FF3300"/>
                </a:solidFill>
              </a:rPr>
              <a:t>Combination factor; variable  loads, offices</a:t>
            </a:r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311150" y="4773799"/>
            <a:ext cx="7193279" cy="1107996"/>
          </a:xfrm>
          <a:prstGeom prst="rect">
            <a:avLst/>
          </a:prstGeom>
          <a:solidFill>
            <a:srgbClr val="99CCFF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wrap="square" tIns="91440" bIns="9144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Ambient temperature ELU design</a:t>
            </a:r>
            <a:endParaRPr lang="en-US" sz="2000" b="1" i="1" dirty="0">
              <a:solidFill>
                <a:srgbClr val="0000FF"/>
              </a:solidFill>
              <a:latin typeface="Symbol" pitchFamily="18" charset="2"/>
            </a:endParaRPr>
          </a:p>
          <a:p>
            <a:pPr algn="l"/>
            <a:r>
              <a:rPr lang="en-US" sz="2000" i="1" dirty="0" err="1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000" i="1" baseline="-25000" dirty="0" err="1">
                <a:solidFill>
                  <a:srgbClr val="000000"/>
                </a:solidFill>
              </a:rPr>
              <a:t>G</a:t>
            </a:r>
            <a:r>
              <a:rPr lang="en-US" sz="2000" i="1" baseline="-25000" dirty="0">
                <a:solidFill>
                  <a:srgbClr val="000000"/>
                </a:solidFill>
              </a:rPr>
              <a:t>     	</a:t>
            </a:r>
            <a:r>
              <a:rPr lang="en-US" sz="2000" dirty="0">
                <a:solidFill>
                  <a:srgbClr val="000000"/>
                </a:solidFill>
              </a:rPr>
              <a:t>= 1.35	</a:t>
            </a:r>
            <a:r>
              <a:rPr lang="en-US" sz="2000" b="0" dirty="0">
                <a:solidFill>
                  <a:srgbClr val="000000"/>
                </a:solidFill>
              </a:rPr>
              <a:t>Permanent loads; </a:t>
            </a:r>
          </a:p>
          <a:p>
            <a:pPr algn="l"/>
            <a:r>
              <a:rPr lang="en-US" sz="2000" i="1" dirty="0">
                <a:solidFill>
                  <a:srgbClr val="000000"/>
                </a:solidFill>
                <a:latin typeface="Symbol" pitchFamily="18" charset="2"/>
              </a:rPr>
              <a:t>g</a:t>
            </a:r>
            <a:r>
              <a:rPr lang="en-US" sz="2000" i="1" baseline="-25000" dirty="0">
                <a:solidFill>
                  <a:srgbClr val="000000"/>
                </a:solidFill>
              </a:rPr>
              <a:t>Q.1	</a:t>
            </a:r>
            <a:r>
              <a:rPr lang="en-US" sz="2000" dirty="0">
                <a:solidFill>
                  <a:srgbClr val="000000"/>
                </a:solidFill>
              </a:rPr>
              <a:t>= 1.50	</a:t>
            </a:r>
            <a:r>
              <a:rPr lang="en-US" sz="2000" b="0" dirty="0">
                <a:solidFill>
                  <a:srgbClr val="000000"/>
                </a:solidFill>
              </a:rPr>
              <a:t>Combination factor; variable  loads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776293" y="4565063"/>
            <a:ext cx="2291044" cy="1770724"/>
          </a:xfrm>
          <a:prstGeom prst="rect">
            <a:avLst/>
          </a:prstGeom>
        </p:spPr>
      </p:pic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599550" y="2250614"/>
            <a:ext cx="3153800" cy="75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12" name="Rectangle 22"/>
          <p:cNvSpPr>
            <a:spLocks noChangeArrowheads="1"/>
          </p:cNvSpPr>
          <p:nvPr/>
        </p:nvSpPr>
        <p:spPr bwMode="auto">
          <a:xfrm>
            <a:off x="410493" y="6034702"/>
            <a:ext cx="833913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0" dirty="0">
                <a:solidFill>
                  <a:schemeClr val="tx2"/>
                </a:solidFill>
              </a:rPr>
              <a:t>EN 1993-1-2 recommends </a:t>
            </a:r>
            <a:r>
              <a:rPr lang="en-US" sz="2000" b="0" dirty="0" err="1">
                <a:solidFill>
                  <a:schemeClr val="tx2"/>
                </a:solidFill>
                <a:latin typeface="Symbol" panose="05050102010706020507" pitchFamily="18" charset="2"/>
              </a:rPr>
              <a:t>h</a:t>
            </a:r>
            <a:r>
              <a:rPr lang="en-US" sz="2000" b="0" baseline="-25000" dirty="0" err="1">
                <a:solidFill>
                  <a:schemeClr val="tx2"/>
                </a:solidFill>
              </a:rPr>
              <a:t>fi</a:t>
            </a:r>
            <a:r>
              <a:rPr lang="en-US" sz="2000" b="0" dirty="0">
                <a:solidFill>
                  <a:schemeClr val="tx2"/>
                </a:solidFill>
              </a:rPr>
              <a:t> = 0.65 (except Category E, </a:t>
            </a:r>
            <a:r>
              <a:rPr lang="en-US" sz="2000" dirty="0" err="1">
                <a:solidFill>
                  <a:schemeClr val="tx2"/>
                </a:solidFill>
                <a:latin typeface="Symbol" panose="05050102010706020507" pitchFamily="18" charset="2"/>
              </a:rPr>
              <a:t>h</a:t>
            </a:r>
            <a:r>
              <a:rPr lang="en-US" sz="2000" baseline="-25000" dirty="0" err="1">
                <a:solidFill>
                  <a:schemeClr val="tx2"/>
                </a:solidFill>
              </a:rPr>
              <a:t>fi</a:t>
            </a:r>
            <a:r>
              <a:rPr lang="en-US" sz="2000" dirty="0">
                <a:solidFill>
                  <a:schemeClr val="tx2"/>
                </a:solidFill>
              </a:rPr>
              <a:t> = 0.7)</a:t>
            </a:r>
            <a:endParaRPr lang="en-US" sz="2000" b="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31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 autoUpdateAnimBg="0"/>
      <p:bldP spid="25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6.4.2.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465827" y="3691641"/>
            <a:ext cx="5942012" cy="842963"/>
            <a:chOff x="603" y="1071"/>
            <a:chExt cx="3743" cy="531"/>
          </a:xfrm>
        </p:grpSpPr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315" y="1071"/>
              <a:ext cx="3031" cy="531"/>
              <a:chOff x="770" y="896"/>
              <a:chExt cx="3031" cy="531"/>
            </a:xfrm>
          </p:grpSpPr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76" y="896"/>
                <a:ext cx="302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2800" dirty="0">
                    <a:solidFill>
                      <a:srgbClr val="CC3300"/>
                    </a:solidFill>
                    <a:latin typeface="Times New Roman" pitchFamily="18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19" name="Text Box 7"/>
              <p:cNvSpPr txBox="1">
                <a:spLocks noChangeArrowheads="1"/>
              </p:cNvSpPr>
              <p:nvPr/>
            </p:nvSpPr>
            <p:spPr bwMode="auto">
              <a:xfrm>
                <a:off x="770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j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2607" y="1200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i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 err="1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 err="1">
                  <a:solidFill>
                    <a:srgbClr val="F52F07"/>
                  </a:solidFill>
                  <a:cs typeface="Arial" charset="0"/>
                </a:rPr>
                <a:t>fi,d,t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  <p:sp>
        <p:nvSpPr>
          <p:cNvPr id="21" name="Freeform 21"/>
          <p:cNvSpPr>
            <a:spLocks/>
          </p:cNvSpPr>
          <p:nvPr/>
        </p:nvSpPr>
        <p:spPr bwMode="auto">
          <a:xfrm>
            <a:off x="3063770" y="4282191"/>
            <a:ext cx="439737" cy="504825"/>
          </a:xfrm>
          <a:custGeom>
            <a:avLst/>
            <a:gdLst>
              <a:gd name="T0" fmla="*/ 2147483647 w 408"/>
              <a:gd name="T1" fmla="*/ 0 h 236"/>
              <a:gd name="T2" fmla="*/ 2147483647 w 408"/>
              <a:gd name="T3" fmla="*/ 2147483647 h 236"/>
              <a:gd name="T4" fmla="*/ 2147483647 w 408"/>
              <a:gd name="T5" fmla="*/ 2147483647 h 236"/>
              <a:gd name="T6" fmla="*/ 2147483647 w 408"/>
              <a:gd name="T7" fmla="*/ 2147483647 h 236"/>
              <a:gd name="T8" fmla="*/ 2147483647 w 408"/>
              <a:gd name="T9" fmla="*/ 2147483647 h 236"/>
              <a:gd name="T10" fmla="*/ 2147483647 w 408"/>
              <a:gd name="T11" fmla="*/ 2147483647 h 2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236"/>
              <a:gd name="T20" fmla="*/ 408 w 408"/>
              <a:gd name="T21" fmla="*/ 236 h 2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236">
                <a:moveTo>
                  <a:pt x="3" y="0"/>
                </a:moveTo>
                <a:cubicBezTo>
                  <a:pt x="3" y="25"/>
                  <a:pt x="0" y="44"/>
                  <a:pt x="9" y="74"/>
                </a:cubicBezTo>
                <a:cubicBezTo>
                  <a:pt x="18" y="104"/>
                  <a:pt x="33" y="157"/>
                  <a:pt x="60" y="183"/>
                </a:cubicBezTo>
                <a:cubicBezTo>
                  <a:pt x="87" y="209"/>
                  <a:pt x="123" y="220"/>
                  <a:pt x="168" y="228"/>
                </a:cubicBezTo>
                <a:cubicBezTo>
                  <a:pt x="213" y="236"/>
                  <a:pt x="288" y="234"/>
                  <a:pt x="328" y="234"/>
                </a:cubicBezTo>
                <a:cubicBezTo>
                  <a:pt x="368" y="234"/>
                  <a:pt x="391" y="229"/>
                  <a:pt x="408" y="228"/>
                </a:cubicBez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3503507" y="4591201"/>
            <a:ext cx="36020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i="1" dirty="0">
                <a:solidFill>
                  <a:srgbClr val="800080"/>
                </a:solidFill>
              </a:rPr>
              <a:t>Recommended, for practical application refer to each </a:t>
            </a:r>
            <a:r>
              <a:rPr lang="en-GB" sz="2000" i="1" u="sng" dirty="0">
                <a:solidFill>
                  <a:srgbClr val="C00000"/>
                </a:solidFill>
              </a:rPr>
              <a:t>National Annex</a:t>
            </a:r>
            <a:r>
              <a:rPr lang="fr-CH" sz="2000" i="1" u="sng" dirty="0">
                <a:solidFill>
                  <a:srgbClr val="C00000"/>
                </a:solidFill>
              </a:rPr>
              <a:t> </a:t>
            </a:r>
            <a:endParaRPr lang="en-US" sz="2000" i="1" u="sng" dirty="0">
              <a:solidFill>
                <a:srgbClr val="C00000"/>
              </a:solidFill>
            </a:endParaRPr>
          </a:p>
        </p:txBody>
      </p:sp>
      <p:graphicFrame>
        <p:nvGraphicFramePr>
          <p:cNvPr id="3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113740"/>
              </p:ext>
            </p:extLst>
          </p:nvPr>
        </p:nvGraphicFramePr>
        <p:xfrm>
          <a:off x="7959725" y="4024994"/>
          <a:ext cx="3246438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3" name="Équation" r:id="rId3" imgW="1079280" imgH="457200" progId="Equation.3">
                  <p:embed/>
                </p:oleObj>
              </mc:Choice>
              <mc:Fallback>
                <p:oleObj name="Équation" r:id="rId3" imgW="1079280" imgH="45720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59725" y="4024994"/>
                        <a:ext cx="3246438" cy="13731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1399171" y="3180344"/>
            <a:ext cx="48330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b="1" i="1" dirty="0">
                <a:solidFill>
                  <a:schemeClr val="tx2"/>
                </a:solidFill>
              </a:rPr>
              <a:t>Accidental combination loading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7381755" y="3250907"/>
            <a:ext cx="4402497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i="1" dirty="0">
                <a:solidFill>
                  <a:schemeClr val="tx2"/>
                </a:solidFill>
              </a:rPr>
              <a:t>Reduction factor for the level of loading </a:t>
            </a:r>
          </a:p>
        </p:txBody>
      </p:sp>
      <p:sp>
        <p:nvSpPr>
          <p:cNvPr id="38" name="Rectangle 1"/>
          <p:cNvSpPr>
            <a:spLocks noChangeArrowheads="1"/>
          </p:cNvSpPr>
          <p:nvPr/>
        </p:nvSpPr>
        <p:spPr bwMode="auto">
          <a:xfrm>
            <a:off x="5057438" y="2325568"/>
            <a:ext cx="2767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30" name="Text Box 3"/>
          <p:cNvSpPr txBox="1">
            <a:spLocks noChangeArrowheads="1"/>
          </p:cNvSpPr>
          <p:nvPr/>
        </p:nvSpPr>
        <p:spPr bwMode="auto">
          <a:xfrm>
            <a:off x="8364249" y="5487321"/>
            <a:ext cx="3147704" cy="6460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Ambient temperature design resistance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1" name="Oval 30"/>
          <p:cNvSpPr/>
          <p:nvPr/>
        </p:nvSpPr>
        <p:spPr>
          <a:xfrm>
            <a:off x="9109710" y="4742341"/>
            <a:ext cx="1101090" cy="667722"/>
          </a:xfrm>
          <a:prstGeom prst="ellipse">
            <a:avLst/>
          </a:prstGeom>
          <a:noFill/>
          <a:ln w="444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2384363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599550" y="2250614"/>
            <a:ext cx="3153800" cy="75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28" name="Text Box 12"/>
          <p:cNvSpPr txBox="1">
            <a:spLocks noChangeArrowheads="1"/>
          </p:cNvSpPr>
          <p:nvPr/>
        </p:nvSpPr>
        <p:spPr bwMode="auto">
          <a:xfrm>
            <a:off x="6370917" y="3329689"/>
            <a:ext cx="5428355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SzPct val="125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Accounts for partial safety factors at room and elevated T° (normally both of them are 1.0)</a:t>
            </a:r>
          </a:p>
          <a:p>
            <a:pPr marL="342900" indent="-342900" algn="just">
              <a:buSzPct val="125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Allows a direct calculation of the critical T°</a:t>
            </a:r>
          </a:p>
          <a:p>
            <a:pPr marL="342900" indent="-342900" algn="just">
              <a:buSzPct val="125000"/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C00000"/>
                </a:solidFill>
              </a:rPr>
              <a:t>In case the failure mode includes instabilities, the reduced non-dimensional slenderness is required</a:t>
            </a: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1257974" y="3081611"/>
            <a:ext cx="833913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sz="2200" b="0" u="sng" dirty="0">
                <a:solidFill>
                  <a:schemeClr val="tx2"/>
                </a:solidFill>
              </a:rPr>
              <a:t>Degree of </a:t>
            </a:r>
            <a:r>
              <a:rPr lang="en-US" sz="2200" b="0" u="sng" dirty="0" err="1">
                <a:solidFill>
                  <a:schemeClr val="tx2"/>
                </a:solidFill>
              </a:rPr>
              <a:t>Utilisation</a:t>
            </a:r>
            <a:endParaRPr lang="en-US" sz="2200" b="0" u="sng" dirty="0">
              <a:solidFill>
                <a:schemeClr val="tx2"/>
              </a:solidFill>
            </a:endParaRPr>
          </a:p>
        </p:txBody>
      </p:sp>
      <p:graphicFrame>
        <p:nvGraphicFramePr>
          <p:cNvPr id="3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9060964"/>
              </p:ext>
            </p:extLst>
          </p:nvPr>
        </p:nvGraphicFramePr>
        <p:xfrm>
          <a:off x="465827" y="3824785"/>
          <a:ext cx="5589588" cy="151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6" name="Équation" r:id="rId3" imgW="1688760" imgH="507960" progId="Equation.3">
                  <p:embed/>
                </p:oleObj>
              </mc:Choice>
              <mc:Fallback>
                <p:oleObj name="Équation" r:id="rId3" imgW="1688760" imgH="50796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5827" y="3824785"/>
                        <a:ext cx="5589588" cy="1519238"/>
                      </a:xfrm>
                      <a:prstGeom prst="rect">
                        <a:avLst/>
                      </a:prstGeom>
                      <a:solidFill>
                        <a:srgbClr val="99FF66"/>
                      </a:solidFill>
                      <a:ln w="2857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4955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>
            <a:off x="4599550" y="2250614"/>
            <a:ext cx="3153800" cy="756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3">
                    <a:lumMod val="75000"/>
                  </a:schemeClr>
                </a:solidFill>
                <a:cs typeface="Arial" charset="0"/>
              </a:rPr>
              <a:t>Temperature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sp>
        <p:nvSpPr>
          <p:cNvPr id="20" name="Rectangle 306"/>
          <p:cNvSpPr>
            <a:spLocks noChangeArrowheads="1"/>
          </p:cNvSpPr>
          <p:nvPr/>
        </p:nvSpPr>
        <p:spPr bwMode="auto">
          <a:xfrm>
            <a:off x="761937" y="3234812"/>
            <a:ext cx="311598" cy="263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21" name="Rectangle 305"/>
          <p:cNvSpPr>
            <a:spLocks noChangeArrowheads="1"/>
          </p:cNvSpPr>
          <p:nvPr/>
        </p:nvSpPr>
        <p:spPr bwMode="auto">
          <a:xfrm>
            <a:off x="883796" y="3322521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22" name="Rectangle 304"/>
          <p:cNvSpPr>
            <a:spLocks noChangeAspect="1" noChangeArrowheads="1"/>
          </p:cNvSpPr>
          <p:nvPr/>
        </p:nvSpPr>
        <p:spPr bwMode="auto">
          <a:xfrm>
            <a:off x="1246918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0.0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23" name="Rectangle 303"/>
          <p:cNvSpPr>
            <a:spLocks noChangeAspect="1" noChangeArrowheads="1"/>
          </p:cNvSpPr>
          <p:nvPr/>
        </p:nvSpPr>
        <p:spPr bwMode="auto">
          <a:xfrm>
            <a:off x="1852122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0.2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24" name="Rectangle 302"/>
          <p:cNvSpPr>
            <a:spLocks noChangeAspect="1" noChangeArrowheads="1"/>
          </p:cNvSpPr>
          <p:nvPr/>
        </p:nvSpPr>
        <p:spPr bwMode="auto">
          <a:xfrm>
            <a:off x="2456508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0.4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25" name="Rectangle 301"/>
          <p:cNvSpPr>
            <a:spLocks noChangeAspect="1" noChangeArrowheads="1"/>
          </p:cNvSpPr>
          <p:nvPr/>
        </p:nvSpPr>
        <p:spPr bwMode="auto">
          <a:xfrm>
            <a:off x="3061712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0.6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26" name="Rectangle 300"/>
          <p:cNvSpPr>
            <a:spLocks noChangeAspect="1" noChangeArrowheads="1"/>
          </p:cNvSpPr>
          <p:nvPr/>
        </p:nvSpPr>
        <p:spPr bwMode="auto">
          <a:xfrm>
            <a:off x="3667734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0.8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29" name="Rectangle 299"/>
          <p:cNvSpPr>
            <a:spLocks noChangeAspect="1" noChangeArrowheads="1"/>
          </p:cNvSpPr>
          <p:nvPr/>
        </p:nvSpPr>
        <p:spPr bwMode="auto">
          <a:xfrm>
            <a:off x="4272120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1.0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2" name="Rectangle 298"/>
          <p:cNvSpPr>
            <a:spLocks noChangeAspect="1" noChangeArrowheads="1"/>
          </p:cNvSpPr>
          <p:nvPr/>
        </p:nvSpPr>
        <p:spPr bwMode="auto">
          <a:xfrm>
            <a:off x="4877324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1.2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3" name="Rectangle 297"/>
          <p:cNvSpPr>
            <a:spLocks noChangeAspect="1" noChangeArrowheads="1"/>
          </p:cNvSpPr>
          <p:nvPr/>
        </p:nvSpPr>
        <p:spPr bwMode="auto">
          <a:xfrm>
            <a:off x="5482528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1.4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4" name="Rectangle 296"/>
          <p:cNvSpPr>
            <a:spLocks noChangeAspect="1" noChangeArrowheads="1"/>
          </p:cNvSpPr>
          <p:nvPr/>
        </p:nvSpPr>
        <p:spPr bwMode="auto">
          <a:xfrm>
            <a:off x="6086914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1.6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5" name="Rectangle 295"/>
          <p:cNvSpPr>
            <a:spLocks noChangeAspect="1" noChangeArrowheads="1"/>
          </p:cNvSpPr>
          <p:nvPr/>
        </p:nvSpPr>
        <p:spPr bwMode="auto">
          <a:xfrm>
            <a:off x="6692118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1.8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6" name="Rectangle 294"/>
          <p:cNvSpPr>
            <a:spLocks noChangeAspect="1" noChangeArrowheads="1"/>
          </p:cNvSpPr>
          <p:nvPr/>
        </p:nvSpPr>
        <p:spPr bwMode="auto">
          <a:xfrm>
            <a:off x="7296504" y="3175608"/>
            <a:ext cx="294424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000000"/>
                </a:solidFill>
                <a:ea typeface="Times New Roman" pitchFamily="18" charset="0"/>
                <a:cs typeface="Arial" charset="0"/>
              </a:rPr>
              <a:t>2.0</a:t>
            </a:r>
            <a:endParaRPr lang="en-US" sz="1800">
              <a:ea typeface="Times New Roman" pitchFamily="18" charset="0"/>
              <a:cs typeface="Arial" charset="0"/>
            </a:endParaRPr>
          </a:p>
        </p:txBody>
      </p:sp>
      <p:sp>
        <p:nvSpPr>
          <p:cNvPr id="37" name="Rectangle 293"/>
          <p:cNvSpPr>
            <a:spLocks noChangeArrowheads="1"/>
          </p:cNvSpPr>
          <p:nvPr/>
        </p:nvSpPr>
        <p:spPr bwMode="auto">
          <a:xfrm>
            <a:off x="697327" y="3402191"/>
            <a:ext cx="200372" cy="227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>
                <a:solidFill>
                  <a:srgbClr val="C00000"/>
                </a:solidFill>
                <a:latin typeface="Symbol" pitchFamily="18" charset="2"/>
                <a:ea typeface="Times New Roman" pitchFamily="18" charset="0"/>
                <a:cs typeface="Symbol" pitchFamily="18" charset="2"/>
                <a:sym typeface="Symbol" pitchFamily="18" charset="2"/>
              </a:rPr>
              <a:t></a:t>
            </a:r>
            <a:r>
              <a:rPr lang="en-US" sz="1800" baseline="-25000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0</a:t>
            </a:r>
          </a:p>
        </p:txBody>
      </p:sp>
      <p:sp>
        <p:nvSpPr>
          <p:cNvPr id="38" name="Rectangle 291"/>
          <p:cNvSpPr>
            <a:spLocks noChangeArrowheads="1"/>
          </p:cNvSpPr>
          <p:nvPr/>
        </p:nvSpPr>
        <p:spPr bwMode="auto">
          <a:xfrm>
            <a:off x="616361" y="3677745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0.04</a:t>
            </a:r>
          </a:p>
        </p:txBody>
      </p:sp>
      <p:sp>
        <p:nvSpPr>
          <p:cNvPr id="39" name="Rectangle 290"/>
          <p:cNvSpPr>
            <a:spLocks noChangeArrowheads="1"/>
          </p:cNvSpPr>
          <p:nvPr/>
        </p:nvSpPr>
        <p:spPr bwMode="auto">
          <a:xfrm>
            <a:off x="1198665" y="3677745"/>
            <a:ext cx="417918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1000</a:t>
            </a:r>
          </a:p>
        </p:txBody>
      </p:sp>
      <p:sp>
        <p:nvSpPr>
          <p:cNvPr id="40" name="Rectangle 289"/>
          <p:cNvSpPr>
            <a:spLocks noChangeArrowheads="1"/>
          </p:cNvSpPr>
          <p:nvPr/>
        </p:nvSpPr>
        <p:spPr bwMode="auto">
          <a:xfrm>
            <a:off x="1854576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977</a:t>
            </a:r>
          </a:p>
        </p:txBody>
      </p:sp>
      <p:sp>
        <p:nvSpPr>
          <p:cNvPr id="42" name="Rectangle 288"/>
          <p:cNvSpPr>
            <a:spLocks noChangeArrowheads="1"/>
          </p:cNvSpPr>
          <p:nvPr/>
        </p:nvSpPr>
        <p:spPr bwMode="auto">
          <a:xfrm>
            <a:off x="2458962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949</a:t>
            </a:r>
          </a:p>
        </p:txBody>
      </p:sp>
      <p:sp>
        <p:nvSpPr>
          <p:cNvPr id="43" name="Rectangle 287"/>
          <p:cNvSpPr>
            <a:spLocks noChangeArrowheads="1"/>
          </p:cNvSpPr>
          <p:nvPr/>
        </p:nvSpPr>
        <p:spPr bwMode="auto">
          <a:xfrm>
            <a:off x="3064166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913</a:t>
            </a:r>
          </a:p>
        </p:txBody>
      </p:sp>
      <p:sp>
        <p:nvSpPr>
          <p:cNvPr id="44" name="Rectangle 286"/>
          <p:cNvSpPr>
            <a:spLocks noChangeArrowheads="1"/>
          </p:cNvSpPr>
          <p:nvPr/>
        </p:nvSpPr>
        <p:spPr bwMode="auto">
          <a:xfrm>
            <a:off x="3669370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880</a:t>
            </a:r>
          </a:p>
        </p:txBody>
      </p:sp>
      <p:sp>
        <p:nvSpPr>
          <p:cNvPr id="45" name="Rectangle 285"/>
          <p:cNvSpPr>
            <a:spLocks noChangeArrowheads="1"/>
          </p:cNvSpPr>
          <p:nvPr/>
        </p:nvSpPr>
        <p:spPr bwMode="auto">
          <a:xfrm>
            <a:off x="4273756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839</a:t>
            </a:r>
          </a:p>
        </p:txBody>
      </p:sp>
      <p:sp>
        <p:nvSpPr>
          <p:cNvPr id="46" name="Rectangle 284"/>
          <p:cNvSpPr>
            <a:spLocks noChangeArrowheads="1"/>
          </p:cNvSpPr>
          <p:nvPr/>
        </p:nvSpPr>
        <p:spPr bwMode="auto">
          <a:xfrm>
            <a:off x="4878960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787</a:t>
            </a:r>
          </a:p>
        </p:txBody>
      </p:sp>
      <p:sp>
        <p:nvSpPr>
          <p:cNvPr id="47" name="Rectangle 283"/>
          <p:cNvSpPr>
            <a:spLocks noChangeArrowheads="1"/>
          </p:cNvSpPr>
          <p:nvPr/>
        </p:nvSpPr>
        <p:spPr bwMode="auto">
          <a:xfrm>
            <a:off x="5483346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742</a:t>
            </a:r>
          </a:p>
        </p:txBody>
      </p:sp>
      <p:sp>
        <p:nvSpPr>
          <p:cNvPr id="48" name="Rectangle 282"/>
          <p:cNvSpPr>
            <a:spLocks noChangeArrowheads="1"/>
          </p:cNvSpPr>
          <p:nvPr/>
        </p:nvSpPr>
        <p:spPr bwMode="auto">
          <a:xfrm>
            <a:off x="6088550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696</a:t>
            </a:r>
          </a:p>
        </p:txBody>
      </p:sp>
      <p:sp>
        <p:nvSpPr>
          <p:cNvPr id="49" name="Rectangle 281"/>
          <p:cNvSpPr>
            <a:spLocks noChangeArrowheads="1"/>
          </p:cNvSpPr>
          <p:nvPr/>
        </p:nvSpPr>
        <p:spPr bwMode="auto">
          <a:xfrm>
            <a:off x="6693754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678</a:t>
            </a:r>
          </a:p>
        </p:txBody>
      </p:sp>
      <p:sp>
        <p:nvSpPr>
          <p:cNvPr id="50" name="Rectangle 280"/>
          <p:cNvSpPr>
            <a:spLocks noChangeArrowheads="1"/>
          </p:cNvSpPr>
          <p:nvPr/>
        </p:nvSpPr>
        <p:spPr bwMode="auto">
          <a:xfrm>
            <a:off x="7298140" y="367774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659</a:t>
            </a:r>
          </a:p>
        </p:txBody>
      </p:sp>
      <p:sp>
        <p:nvSpPr>
          <p:cNvPr id="51" name="Rectangle 279"/>
          <p:cNvSpPr>
            <a:spLocks noChangeArrowheads="1"/>
          </p:cNvSpPr>
          <p:nvPr/>
        </p:nvSpPr>
        <p:spPr bwMode="auto">
          <a:xfrm>
            <a:off x="616361" y="3886055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0.06</a:t>
            </a:r>
          </a:p>
        </p:txBody>
      </p:sp>
      <p:sp>
        <p:nvSpPr>
          <p:cNvPr id="52" name="Rectangle 278"/>
          <p:cNvSpPr>
            <a:spLocks noChangeArrowheads="1"/>
          </p:cNvSpPr>
          <p:nvPr/>
        </p:nvSpPr>
        <p:spPr bwMode="auto">
          <a:xfrm>
            <a:off x="1249372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900</a:t>
            </a:r>
          </a:p>
        </p:txBody>
      </p:sp>
      <p:sp>
        <p:nvSpPr>
          <p:cNvPr id="53" name="Rectangle 277"/>
          <p:cNvSpPr>
            <a:spLocks noChangeArrowheads="1"/>
          </p:cNvSpPr>
          <p:nvPr/>
        </p:nvSpPr>
        <p:spPr bwMode="auto">
          <a:xfrm>
            <a:off x="1854576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885</a:t>
            </a:r>
          </a:p>
        </p:txBody>
      </p:sp>
      <p:sp>
        <p:nvSpPr>
          <p:cNvPr id="54" name="Rectangle 276"/>
          <p:cNvSpPr>
            <a:spLocks noChangeArrowheads="1"/>
          </p:cNvSpPr>
          <p:nvPr/>
        </p:nvSpPr>
        <p:spPr bwMode="auto">
          <a:xfrm>
            <a:off x="2458962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866</a:t>
            </a:r>
          </a:p>
        </p:txBody>
      </p:sp>
      <p:sp>
        <p:nvSpPr>
          <p:cNvPr id="55" name="Rectangle 275"/>
          <p:cNvSpPr>
            <a:spLocks noChangeArrowheads="1"/>
          </p:cNvSpPr>
          <p:nvPr/>
        </p:nvSpPr>
        <p:spPr bwMode="auto">
          <a:xfrm>
            <a:off x="3064166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837</a:t>
            </a:r>
          </a:p>
        </p:txBody>
      </p:sp>
      <p:sp>
        <p:nvSpPr>
          <p:cNvPr id="56" name="Rectangle 274"/>
          <p:cNvSpPr>
            <a:spLocks noChangeArrowheads="1"/>
          </p:cNvSpPr>
          <p:nvPr/>
        </p:nvSpPr>
        <p:spPr bwMode="auto">
          <a:xfrm>
            <a:off x="3669370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795</a:t>
            </a:r>
          </a:p>
        </p:txBody>
      </p:sp>
      <p:sp>
        <p:nvSpPr>
          <p:cNvPr id="57" name="Rectangle 273"/>
          <p:cNvSpPr>
            <a:spLocks noChangeArrowheads="1"/>
          </p:cNvSpPr>
          <p:nvPr/>
        </p:nvSpPr>
        <p:spPr bwMode="auto">
          <a:xfrm>
            <a:off x="4273756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756</a:t>
            </a:r>
          </a:p>
        </p:txBody>
      </p:sp>
      <p:sp>
        <p:nvSpPr>
          <p:cNvPr id="58" name="Rectangle 272"/>
          <p:cNvSpPr>
            <a:spLocks noChangeArrowheads="1"/>
          </p:cNvSpPr>
          <p:nvPr/>
        </p:nvSpPr>
        <p:spPr bwMode="auto">
          <a:xfrm>
            <a:off x="4878960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700</a:t>
            </a:r>
          </a:p>
        </p:txBody>
      </p:sp>
      <p:sp>
        <p:nvSpPr>
          <p:cNvPr id="59" name="Rectangle 271"/>
          <p:cNvSpPr>
            <a:spLocks noChangeArrowheads="1"/>
          </p:cNvSpPr>
          <p:nvPr/>
        </p:nvSpPr>
        <p:spPr bwMode="auto">
          <a:xfrm>
            <a:off x="5483346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679</a:t>
            </a:r>
          </a:p>
        </p:txBody>
      </p:sp>
      <p:sp>
        <p:nvSpPr>
          <p:cNvPr id="60" name="Rectangle 270"/>
          <p:cNvSpPr>
            <a:spLocks noChangeArrowheads="1"/>
          </p:cNvSpPr>
          <p:nvPr/>
        </p:nvSpPr>
        <p:spPr bwMode="auto">
          <a:xfrm>
            <a:off x="6088550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656</a:t>
            </a:r>
          </a:p>
        </p:txBody>
      </p:sp>
      <p:sp>
        <p:nvSpPr>
          <p:cNvPr id="61" name="Rectangle 269"/>
          <p:cNvSpPr>
            <a:spLocks noChangeArrowheads="1"/>
          </p:cNvSpPr>
          <p:nvPr/>
        </p:nvSpPr>
        <p:spPr bwMode="auto">
          <a:xfrm>
            <a:off x="6693754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630</a:t>
            </a:r>
          </a:p>
        </p:txBody>
      </p:sp>
      <p:sp>
        <p:nvSpPr>
          <p:cNvPr id="62" name="Rectangle 268"/>
          <p:cNvSpPr>
            <a:spLocks noChangeArrowheads="1"/>
          </p:cNvSpPr>
          <p:nvPr/>
        </p:nvSpPr>
        <p:spPr bwMode="auto">
          <a:xfrm>
            <a:off x="7298140" y="3886055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602</a:t>
            </a:r>
          </a:p>
        </p:txBody>
      </p:sp>
      <p:sp>
        <p:nvSpPr>
          <p:cNvPr id="63" name="Rectangle 267"/>
          <p:cNvSpPr>
            <a:spLocks noChangeArrowheads="1"/>
          </p:cNvSpPr>
          <p:nvPr/>
        </p:nvSpPr>
        <p:spPr bwMode="auto">
          <a:xfrm>
            <a:off x="616361" y="4095096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0.08</a:t>
            </a:r>
          </a:p>
        </p:txBody>
      </p:sp>
      <p:sp>
        <p:nvSpPr>
          <p:cNvPr id="64" name="Rectangle 266"/>
          <p:cNvSpPr>
            <a:spLocks noChangeArrowheads="1"/>
          </p:cNvSpPr>
          <p:nvPr/>
        </p:nvSpPr>
        <p:spPr bwMode="auto">
          <a:xfrm>
            <a:off x="1249372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860</a:t>
            </a:r>
          </a:p>
        </p:txBody>
      </p:sp>
      <p:sp>
        <p:nvSpPr>
          <p:cNvPr id="65" name="Rectangle 265"/>
          <p:cNvSpPr>
            <a:spLocks noChangeArrowheads="1"/>
          </p:cNvSpPr>
          <p:nvPr/>
        </p:nvSpPr>
        <p:spPr bwMode="auto">
          <a:xfrm>
            <a:off x="1854576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839</a:t>
            </a: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2464687" y="4095096"/>
            <a:ext cx="303420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811</a:t>
            </a:r>
          </a:p>
        </p:txBody>
      </p:sp>
      <p:sp>
        <p:nvSpPr>
          <p:cNvPr id="67" name="Rectangle 263"/>
          <p:cNvSpPr>
            <a:spLocks noChangeArrowheads="1"/>
          </p:cNvSpPr>
          <p:nvPr/>
        </p:nvSpPr>
        <p:spPr bwMode="auto">
          <a:xfrm>
            <a:off x="3064166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785</a:t>
            </a:r>
          </a:p>
        </p:txBody>
      </p:sp>
      <p:sp>
        <p:nvSpPr>
          <p:cNvPr id="68" name="Rectangle 262"/>
          <p:cNvSpPr>
            <a:spLocks noChangeArrowheads="1"/>
          </p:cNvSpPr>
          <p:nvPr/>
        </p:nvSpPr>
        <p:spPr bwMode="auto">
          <a:xfrm>
            <a:off x="3669370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749</a:t>
            </a:r>
          </a:p>
        </p:txBody>
      </p:sp>
      <p:sp>
        <p:nvSpPr>
          <p:cNvPr id="69" name="Rectangle 261"/>
          <p:cNvSpPr>
            <a:spLocks noChangeArrowheads="1"/>
          </p:cNvSpPr>
          <p:nvPr/>
        </p:nvSpPr>
        <p:spPr bwMode="auto">
          <a:xfrm>
            <a:off x="4273756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697</a:t>
            </a:r>
          </a:p>
        </p:txBody>
      </p:sp>
      <p:sp>
        <p:nvSpPr>
          <p:cNvPr id="70" name="Rectangle 260"/>
          <p:cNvSpPr>
            <a:spLocks noChangeArrowheads="1"/>
          </p:cNvSpPr>
          <p:nvPr/>
        </p:nvSpPr>
        <p:spPr bwMode="auto">
          <a:xfrm>
            <a:off x="4878960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674</a:t>
            </a:r>
          </a:p>
        </p:txBody>
      </p:sp>
      <p:sp>
        <p:nvSpPr>
          <p:cNvPr id="71" name="Rectangle 259"/>
          <p:cNvSpPr>
            <a:spLocks noChangeArrowheads="1"/>
          </p:cNvSpPr>
          <p:nvPr/>
        </p:nvSpPr>
        <p:spPr bwMode="auto">
          <a:xfrm>
            <a:off x="5483346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647</a:t>
            </a:r>
          </a:p>
        </p:txBody>
      </p:sp>
      <p:sp>
        <p:nvSpPr>
          <p:cNvPr id="72" name="Rectangle 258"/>
          <p:cNvSpPr>
            <a:spLocks noChangeArrowheads="1"/>
          </p:cNvSpPr>
          <p:nvPr/>
        </p:nvSpPr>
        <p:spPr bwMode="auto">
          <a:xfrm>
            <a:off x="6088550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616</a:t>
            </a:r>
          </a:p>
        </p:txBody>
      </p:sp>
      <p:sp>
        <p:nvSpPr>
          <p:cNvPr id="73" name="Rectangle 257"/>
          <p:cNvSpPr>
            <a:spLocks noChangeArrowheads="1"/>
          </p:cNvSpPr>
          <p:nvPr/>
        </p:nvSpPr>
        <p:spPr bwMode="auto">
          <a:xfrm>
            <a:off x="6693754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588</a:t>
            </a:r>
          </a:p>
        </p:txBody>
      </p:sp>
      <p:sp>
        <p:nvSpPr>
          <p:cNvPr id="74" name="Rectangle 256"/>
          <p:cNvSpPr>
            <a:spLocks noChangeArrowheads="1"/>
          </p:cNvSpPr>
          <p:nvPr/>
        </p:nvSpPr>
        <p:spPr bwMode="auto">
          <a:xfrm>
            <a:off x="7298140" y="4095096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564</a:t>
            </a:r>
          </a:p>
        </p:txBody>
      </p:sp>
      <p:sp>
        <p:nvSpPr>
          <p:cNvPr id="75" name="Rectangle 255"/>
          <p:cNvSpPr>
            <a:spLocks noChangeArrowheads="1"/>
          </p:cNvSpPr>
          <p:nvPr/>
        </p:nvSpPr>
        <p:spPr bwMode="auto">
          <a:xfrm>
            <a:off x="616361" y="431290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0.10</a:t>
            </a:r>
          </a:p>
        </p:txBody>
      </p:sp>
      <p:sp>
        <p:nvSpPr>
          <p:cNvPr id="76" name="Rectangle 254"/>
          <p:cNvSpPr>
            <a:spLocks noChangeArrowheads="1"/>
          </p:cNvSpPr>
          <p:nvPr/>
        </p:nvSpPr>
        <p:spPr bwMode="auto">
          <a:xfrm>
            <a:off x="1249372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820</a:t>
            </a:r>
          </a:p>
        </p:txBody>
      </p:sp>
      <p:sp>
        <p:nvSpPr>
          <p:cNvPr id="77" name="Rectangle 253"/>
          <p:cNvSpPr>
            <a:spLocks noChangeArrowheads="1"/>
          </p:cNvSpPr>
          <p:nvPr/>
        </p:nvSpPr>
        <p:spPr bwMode="auto">
          <a:xfrm>
            <a:off x="1854576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797</a:t>
            </a:r>
          </a:p>
        </p:txBody>
      </p:sp>
      <p:sp>
        <p:nvSpPr>
          <p:cNvPr id="78" name="Rectangle 252"/>
          <p:cNvSpPr>
            <a:spLocks noChangeArrowheads="1"/>
          </p:cNvSpPr>
          <p:nvPr/>
        </p:nvSpPr>
        <p:spPr bwMode="auto">
          <a:xfrm>
            <a:off x="2458962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780</a:t>
            </a:r>
          </a:p>
        </p:txBody>
      </p:sp>
      <p:sp>
        <p:nvSpPr>
          <p:cNvPr id="79" name="Rectangle 251"/>
          <p:cNvSpPr>
            <a:spLocks noChangeArrowheads="1"/>
          </p:cNvSpPr>
          <p:nvPr/>
        </p:nvSpPr>
        <p:spPr bwMode="auto">
          <a:xfrm>
            <a:off x="3064166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752</a:t>
            </a:r>
          </a:p>
        </p:txBody>
      </p:sp>
      <p:sp>
        <p:nvSpPr>
          <p:cNvPr id="80" name="Rectangle 250"/>
          <p:cNvSpPr>
            <a:spLocks noChangeArrowheads="1"/>
          </p:cNvSpPr>
          <p:nvPr/>
        </p:nvSpPr>
        <p:spPr bwMode="auto">
          <a:xfrm>
            <a:off x="3669370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703</a:t>
            </a:r>
          </a:p>
        </p:txBody>
      </p:sp>
      <p:sp>
        <p:nvSpPr>
          <p:cNvPr id="81" name="Rectangle 249"/>
          <p:cNvSpPr>
            <a:spLocks noChangeArrowheads="1"/>
          </p:cNvSpPr>
          <p:nvPr/>
        </p:nvSpPr>
        <p:spPr bwMode="auto">
          <a:xfrm>
            <a:off x="4273756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677</a:t>
            </a:r>
          </a:p>
        </p:txBody>
      </p:sp>
      <p:sp>
        <p:nvSpPr>
          <p:cNvPr id="82" name="Rectangle 248"/>
          <p:cNvSpPr>
            <a:spLocks noChangeArrowheads="1"/>
          </p:cNvSpPr>
          <p:nvPr/>
        </p:nvSpPr>
        <p:spPr bwMode="auto">
          <a:xfrm>
            <a:off x="4878960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648</a:t>
            </a:r>
          </a:p>
        </p:txBody>
      </p:sp>
      <p:sp>
        <p:nvSpPr>
          <p:cNvPr id="83" name="Rectangle 247"/>
          <p:cNvSpPr>
            <a:spLocks noChangeArrowheads="1"/>
          </p:cNvSpPr>
          <p:nvPr/>
        </p:nvSpPr>
        <p:spPr bwMode="auto">
          <a:xfrm>
            <a:off x="5483346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614</a:t>
            </a:r>
          </a:p>
        </p:txBody>
      </p:sp>
      <p:sp>
        <p:nvSpPr>
          <p:cNvPr id="84" name="Rectangle 246"/>
          <p:cNvSpPr>
            <a:spLocks noChangeArrowheads="1"/>
          </p:cNvSpPr>
          <p:nvPr/>
        </p:nvSpPr>
        <p:spPr bwMode="auto">
          <a:xfrm>
            <a:off x="6088550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585</a:t>
            </a:r>
          </a:p>
        </p:txBody>
      </p:sp>
      <p:sp>
        <p:nvSpPr>
          <p:cNvPr id="85" name="Rectangle 245"/>
          <p:cNvSpPr>
            <a:spLocks noChangeArrowheads="1"/>
          </p:cNvSpPr>
          <p:nvPr/>
        </p:nvSpPr>
        <p:spPr bwMode="auto">
          <a:xfrm>
            <a:off x="6693754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dirty="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557</a:t>
            </a:r>
          </a:p>
        </p:txBody>
      </p:sp>
      <p:sp>
        <p:nvSpPr>
          <p:cNvPr id="86" name="Rectangle 244"/>
          <p:cNvSpPr>
            <a:spLocks noChangeArrowheads="1"/>
          </p:cNvSpPr>
          <p:nvPr/>
        </p:nvSpPr>
        <p:spPr bwMode="auto">
          <a:xfrm>
            <a:off x="7298140" y="43129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527</a:t>
            </a:r>
          </a:p>
        </p:txBody>
      </p:sp>
      <p:sp>
        <p:nvSpPr>
          <p:cNvPr id="87" name="Rectangle 243"/>
          <p:cNvSpPr>
            <a:spLocks noChangeArrowheads="1"/>
          </p:cNvSpPr>
          <p:nvPr/>
        </p:nvSpPr>
        <p:spPr bwMode="auto">
          <a:xfrm>
            <a:off x="616361" y="451317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0.12</a:t>
            </a:r>
          </a:p>
        </p:txBody>
      </p:sp>
      <p:sp>
        <p:nvSpPr>
          <p:cNvPr id="88" name="Rectangle 242"/>
          <p:cNvSpPr>
            <a:spLocks noChangeArrowheads="1"/>
          </p:cNvSpPr>
          <p:nvPr/>
        </p:nvSpPr>
        <p:spPr bwMode="auto">
          <a:xfrm>
            <a:off x="1249372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792</a:t>
            </a:r>
          </a:p>
        </p:txBody>
      </p:sp>
      <p:sp>
        <p:nvSpPr>
          <p:cNvPr id="89" name="Rectangle 241"/>
          <p:cNvSpPr>
            <a:spLocks noChangeArrowheads="1"/>
          </p:cNvSpPr>
          <p:nvPr/>
        </p:nvSpPr>
        <p:spPr bwMode="auto">
          <a:xfrm>
            <a:off x="1854576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777</a:t>
            </a:r>
          </a:p>
        </p:txBody>
      </p:sp>
      <p:sp>
        <p:nvSpPr>
          <p:cNvPr id="90" name="Rectangle 240"/>
          <p:cNvSpPr>
            <a:spLocks noChangeArrowheads="1"/>
          </p:cNvSpPr>
          <p:nvPr/>
        </p:nvSpPr>
        <p:spPr bwMode="auto">
          <a:xfrm>
            <a:off x="2458962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755</a:t>
            </a:r>
          </a:p>
        </p:txBody>
      </p:sp>
      <p:sp>
        <p:nvSpPr>
          <p:cNvPr id="91" name="Rectangle 239"/>
          <p:cNvSpPr>
            <a:spLocks noChangeArrowheads="1"/>
          </p:cNvSpPr>
          <p:nvPr/>
        </p:nvSpPr>
        <p:spPr bwMode="auto">
          <a:xfrm>
            <a:off x="3064166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719</a:t>
            </a:r>
          </a:p>
        </p:txBody>
      </p:sp>
      <p:sp>
        <p:nvSpPr>
          <p:cNvPr id="92" name="Rectangle 238"/>
          <p:cNvSpPr>
            <a:spLocks noChangeArrowheads="1"/>
          </p:cNvSpPr>
          <p:nvPr/>
        </p:nvSpPr>
        <p:spPr bwMode="auto">
          <a:xfrm>
            <a:off x="3669370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685</a:t>
            </a:r>
          </a:p>
        </p:txBody>
      </p:sp>
      <p:sp>
        <p:nvSpPr>
          <p:cNvPr id="93" name="Rectangle 237"/>
          <p:cNvSpPr>
            <a:spLocks noChangeArrowheads="1"/>
          </p:cNvSpPr>
          <p:nvPr/>
        </p:nvSpPr>
        <p:spPr bwMode="auto">
          <a:xfrm>
            <a:off x="4273756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656</a:t>
            </a:r>
          </a:p>
        </p:txBody>
      </p:sp>
      <p:sp>
        <p:nvSpPr>
          <p:cNvPr id="94" name="Rectangle 236"/>
          <p:cNvSpPr>
            <a:spLocks noChangeArrowheads="1"/>
          </p:cNvSpPr>
          <p:nvPr/>
        </p:nvSpPr>
        <p:spPr bwMode="auto">
          <a:xfrm>
            <a:off x="4878960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622</a:t>
            </a:r>
          </a:p>
        </p:txBody>
      </p:sp>
      <p:sp>
        <p:nvSpPr>
          <p:cNvPr id="95" name="Rectangle 235"/>
          <p:cNvSpPr>
            <a:spLocks noChangeArrowheads="1"/>
          </p:cNvSpPr>
          <p:nvPr/>
        </p:nvSpPr>
        <p:spPr bwMode="auto">
          <a:xfrm>
            <a:off x="5483346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588</a:t>
            </a:r>
          </a:p>
        </p:txBody>
      </p:sp>
      <p:sp>
        <p:nvSpPr>
          <p:cNvPr id="96" name="Rectangle 234"/>
          <p:cNvSpPr>
            <a:spLocks noChangeArrowheads="1"/>
          </p:cNvSpPr>
          <p:nvPr/>
        </p:nvSpPr>
        <p:spPr bwMode="auto">
          <a:xfrm>
            <a:off x="6088550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559</a:t>
            </a:r>
          </a:p>
        </p:txBody>
      </p:sp>
      <p:sp>
        <p:nvSpPr>
          <p:cNvPr id="97" name="Rectangle 233"/>
          <p:cNvSpPr>
            <a:spLocks noChangeArrowheads="1"/>
          </p:cNvSpPr>
          <p:nvPr/>
        </p:nvSpPr>
        <p:spPr bwMode="auto">
          <a:xfrm>
            <a:off x="6693754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526</a:t>
            </a:r>
          </a:p>
        </p:txBody>
      </p:sp>
      <p:sp>
        <p:nvSpPr>
          <p:cNvPr id="98" name="Rectangle 232"/>
          <p:cNvSpPr>
            <a:spLocks noChangeArrowheads="1"/>
          </p:cNvSpPr>
          <p:nvPr/>
        </p:nvSpPr>
        <p:spPr bwMode="auto">
          <a:xfrm>
            <a:off x="7298140" y="451317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474</a:t>
            </a:r>
          </a:p>
        </p:txBody>
      </p:sp>
      <p:sp>
        <p:nvSpPr>
          <p:cNvPr id="99" name="Rectangle 231"/>
          <p:cNvSpPr>
            <a:spLocks noChangeArrowheads="1"/>
          </p:cNvSpPr>
          <p:nvPr/>
        </p:nvSpPr>
        <p:spPr bwMode="auto">
          <a:xfrm>
            <a:off x="616361" y="471344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0.14</a:t>
            </a:r>
          </a:p>
        </p:txBody>
      </p:sp>
      <p:sp>
        <p:nvSpPr>
          <p:cNvPr id="100" name="Rectangle 230"/>
          <p:cNvSpPr>
            <a:spLocks noChangeArrowheads="1"/>
          </p:cNvSpPr>
          <p:nvPr/>
        </p:nvSpPr>
        <p:spPr bwMode="auto">
          <a:xfrm>
            <a:off x="1249372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775</a:t>
            </a:r>
          </a:p>
        </p:txBody>
      </p:sp>
      <p:sp>
        <p:nvSpPr>
          <p:cNvPr id="101" name="Rectangle 229"/>
          <p:cNvSpPr>
            <a:spLocks noChangeArrowheads="1"/>
          </p:cNvSpPr>
          <p:nvPr/>
        </p:nvSpPr>
        <p:spPr bwMode="auto">
          <a:xfrm>
            <a:off x="1854576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757</a:t>
            </a:r>
          </a:p>
        </p:txBody>
      </p:sp>
      <p:sp>
        <p:nvSpPr>
          <p:cNvPr id="102" name="Rectangle 228"/>
          <p:cNvSpPr>
            <a:spLocks noChangeArrowheads="1"/>
          </p:cNvSpPr>
          <p:nvPr/>
        </p:nvSpPr>
        <p:spPr bwMode="auto">
          <a:xfrm>
            <a:off x="2458962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730</a:t>
            </a:r>
          </a:p>
        </p:txBody>
      </p:sp>
      <p:sp>
        <p:nvSpPr>
          <p:cNvPr id="103" name="Rectangle 227"/>
          <p:cNvSpPr>
            <a:spLocks noChangeArrowheads="1"/>
          </p:cNvSpPr>
          <p:nvPr/>
        </p:nvSpPr>
        <p:spPr bwMode="auto">
          <a:xfrm>
            <a:off x="3064166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694</a:t>
            </a:r>
          </a:p>
        </p:txBody>
      </p:sp>
      <p:sp>
        <p:nvSpPr>
          <p:cNvPr id="104" name="Rectangle 226"/>
          <p:cNvSpPr>
            <a:spLocks noChangeArrowheads="1"/>
          </p:cNvSpPr>
          <p:nvPr/>
        </p:nvSpPr>
        <p:spPr bwMode="auto">
          <a:xfrm>
            <a:off x="3669370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668</a:t>
            </a:r>
          </a:p>
        </p:txBody>
      </p:sp>
      <p:sp>
        <p:nvSpPr>
          <p:cNvPr id="105" name="Rectangle 225"/>
          <p:cNvSpPr>
            <a:spLocks noChangeArrowheads="1"/>
          </p:cNvSpPr>
          <p:nvPr/>
        </p:nvSpPr>
        <p:spPr bwMode="auto">
          <a:xfrm>
            <a:off x="4273756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636</a:t>
            </a:r>
          </a:p>
        </p:txBody>
      </p:sp>
      <p:sp>
        <p:nvSpPr>
          <p:cNvPr id="106" name="Rectangle 224"/>
          <p:cNvSpPr>
            <a:spLocks noChangeArrowheads="1"/>
          </p:cNvSpPr>
          <p:nvPr/>
        </p:nvSpPr>
        <p:spPr bwMode="auto">
          <a:xfrm>
            <a:off x="4878960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597</a:t>
            </a:r>
          </a:p>
        </p:txBody>
      </p:sp>
      <p:sp>
        <p:nvSpPr>
          <p:cNvPr id="107" name="Rectangle 223"/>
          <p:cNvSpPr>
            <a:spLocks noChangeArrowheads="1"/>
          </p:cNvSpPr>
          <p:nvPr/>
        </p:nvSpPr>
        <p:spPr bwMode="auto">
          <a:xfrm>
            <a:off x="5483346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567</a:t>
            </a:r>
          </a:p>
        </p:txBody>
      </p:sp>
      <p:sp>
        <p:nvSpPr>
          <p:cNvPr id="108" name="Rectangle 222"/>
          <p:cNvSpPr>
            <a:spLocks noChangeArrowheads="1"/>
          </p:cNvSpPr>
          <p:nvPr/>
        </p:nvSpPr>
        <p:spPr bwMode="auto">
          <a:xfrm>
            <a:off x="6088550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533</a:t>
            </a:r>
          </a:p>
        </p:txBody>
      </p:sp>
      <p:sp>
        <p:nvSpPr>
          <p:cNvPr id="109" name="Rectangle 221"/>
          <p:cNvSpPr>
            <a:spLocks noChangeArrowheads="1"/>
          </p:cNvSpPr>
          <p:nvPr/>
        </p:nvSpPr>
        <p:spPr bwMode="auto">
          <a:xfrm>
            <a:off x="6693754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487</a:t>
            </a:r>
          </a:p>
        </p:txBody>
      </p:sp>
      <p:sp>
        <p:nvSpPr>
          <p:cNvPr id="110" name="Rectangle 220"/>
          <p:cNvSpPr>
            <a:spLocks noChangeArrowheads="1"/>
          </p:cNvSpPr>
          <p:nvPr/>
        </p:nvSpPr>
        <p:spPr bwMode="auto">
          <a:xfrm>
            <a:off x="7298140" y="471344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373</a:t>
            </a:r>
          </a:p>
        </p:txBody>
      </p:sp>
      <p:sp>
        <p:nvSpPr>
          <p:cNvPr id="111" name="Rectangle 219"/>
          <p:cNvSpPr>
            <a:spLocks noChangeArrowheads="1"/>
          </p:cNvSpPr>
          <p:nvPr/>
        </p:nvSpPr>
        <p:spPr bwMode="auto">
          <a:xfrm>
            <a:off x="616361" y="491371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0.16</a:t>
            </a:r>
          </a:p>
        </p:txBody>
      </p:sp>
      <p:sp>
        <p:nvSpPr>
          <p:cNvPr id="112" name="Rectangle 218"/>
          <p:cNvSpPr>
            <a:spLocks noChangeArrowheads="1"/>
          </p:cNvSpPr>
          <p:nvPr/>
        </p:nvSpPr>
        <p:spPr bwMode="auto">
          <a:xfrm>
            <a:off x="1249372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758</a:t>
            </a:r>
          </a:p>
        </p:txBody>
      </p:sp>
      <p:sp>
        <p:nvSpPr>
          <p:cNvPr id="113" name="Rectangle 217"/>
          <p:cNvSpPr>
            <a:spLocks noChangeArrowheads="1"/>
          </p:cNvSpPr>
          <p:nvPr/>
        </p:nvSpPr>
        <p:spPr bwMode="auto">
          <a:xfrm>
            <a:off x="1854576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737</a:t>
            </a:r>
          </a:p>
        </p:txBody>
      </p:sp>
      <p:sp>
        <p:nvSpPr>
          <p:cNvPr id="114" name="Rectangle 216"/>
          <p:cNvSpPr>
            <a:spLocks noChangeArrowheads="1"/>
          </p:cNvSpPr>
          <p:nvPr/>
        </p:nvSpPr>
        <p:spPr bwMode="auto">
          <a:xfrm>
            <a:off x="2458962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705</a:t>
            </a:r>
          </a:p>
        </p:txBody>
      </p:sp>
      <p:sp>
        <p:nvSpPr>
          <p:cNvPr id="115" name="Rectangle 215"/>
          <p:cNvSpPr>
            <a:spLocks noChangeArrowheads="1"/>
          </p:cNvSpPr>
          <p:nvPr/>
        </p:nvSpPr>
        <p:spPr bwMode="auto">
          <a:xfrm>
            <a:off x="3064166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681</a:t>
            </a:r>
          </a:p>
        </p:txBody>
      </p:sp>
      <p:sp>
        <p:nvSpPr>
          <p:cNvPr id="116" name="Rectangle 214"/>
          <p:cNvSpPr>
            <a:spLocks noChangeArrowheads="1"/>
          </p:cNvSpPr>
          <p:nvPr/>
        </p:nvSpPr>
        <p:spPr bwMode="auto">
          <a:xfrm>
            <a:off x="3669370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652</a:t>
            </a:r>
          </a:p>
        </p:txBody>
      </p:sp>
      <p:sp>
        <p:nvSpPr>
          <p:cNvPr id="117" name="Rectangle 213"/>
          <p:cNvSpPr>
            <a:spLocks noChangeArrowheads="1"/>
          </p:cNvSpPr>
          <p:nvPr/>
        </p:nvSpPr>
        <p:spPr bwMode="auto">
          <a:xfrm>
            <a:off x="4273756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615</a:t>
            </a:r>
          </a:p>
        </p:txBody>
      </p:sp>
      <p:sp>
        <p:nvSpPr>
          <p:cNvPr id="118" name="Rectangle 212"/>
          <p:cNvSpPr>
            <a:spLocks noChangeArrowheads="1"/>
          </p:cNvSpPr>
          <p:nvPr/>
        </p:nvSpPr>
        <p:spPr bwMode="auto">
          <a:xfrm>
            <a:off x="4878960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580</a:t>
            </a:r>
          </a:p>
        </p:txBody>
      </p:sp>
      <p:sp>
        <p:nvSpPr>
          <p:cNvPr id="119" name="Rectangle 211"/>
          <p:cNvSpPr>
            <a:spLocks noChangeArrowheads="1"/>
          </p:cNvSpPr>
          <p:nvPr/>
        </p:nvSpPr>
        <p:spPr bwMode="auto">
          <a:xfrm>
            <a:off x="5483346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546</a:t>
            </a:r>
          </a:p>
        </p:txBody>
      </p:sp>
      <p:sp>
        <p:nvSpPr>
          <p:cNvPr id="120" name="Rectangle 210"/>
          <p:cNvSpPr>
            <a:spLocks noChangeArrowheads="1"/>
          </p:cNvSpPr>
          <p:nvPr/>
        </p:nvSpPr>
        <p:spPr bwMode="auto">
          <a:xfrm>
            <a:off x="6088550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507</a:t>
            </a:r>
          </a:p>
        </p:txBody>
      </p:sp>
      <p:sp>
        <p:nvSpPr>
          <p:cNvPr id="121" name="Rectangle 209"/>
          <p:cNvSpPr>
            <a:spLocks noChangeArrowheads="1"/>
          </p:cNvSpPr>
          <p:nvPr/>
        </p:nvSpPr>
        <p:spPr bwMode="auto">
          <a:xfrm>
            <a:off x="6693754" y="491371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408</a:t>
            </a:r>
          </a:p>
        </p:txBody>
      </p:sp>
      <p:sp>
        <p:nvSpPr>
          <p:cNvPr id="122" name="Rectangle 208"/>
          <p:cNvSpPr>
            <a:spLocks noChangeArrowheads="1"/>
          </p:cNvSpPr>
          <p:nvPr/>
        </p:nvSpPr>
        <p:spPr bwMode="auto">
          <a:xfrm>
            <a:off x="7344757" y="491371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23" name="Rectangle 207"/>
          <p:cNvSpPr>
            <a:spLocks noChangeArrowheads="1"/>
          </p:cNvSpPr>
          <p:nvPr/>
        </p:nvSpPr>
        <p:spPr bwMode="auto">
          <a:xfrm>
            <a:off x="616361" y="511398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0.18</a:t>
            </a:r>
          </a:p>
        </p:txBody>
      </p:sp>
      <p:sp>
        <p:nvSpPr>
          <p:cNvPr id="124" name="Rectangle 206"/>
          <p:cNvSpPr>
            <a:spLocks noChangeArrowheads="1"/>
          </p:cNvSpPr>
          <p:nvPr/>
        </p:nvSpPr>
        <p:spPr bwMode="auto">
          <a:xfrm>
            <a:off x="1249372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742</a:t>
            </a:r>
          </a:p>
        </p:txBody>
      </p:sp>
      <p:sp>
        <p:nvSpPr>
          <p:cNvPr id="125" name="Rectangle 205"/>
          <p:cNvSpPr>
            <a:spLocks noChangeArrowheads="1"/>
          </p:cNvSpPr>
          <p:nvPr/>
        </p:nvSpPr>
        <p:spPr bwMode="auto">
          <a:xfrm>
            <a:off x="1854576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717</a:t>
            </a:r>
          </a:p>
        </p:txBody>
      </p:sp>
      <p:sp>
        <p:nvSpPr>
          <p:cNvPr id="126" name="Rectangle 204"/>
          <p:cNvSpPr>
            <a:spLocks noChangeArrowheads="1"/>
          </p:cNvSpPr>
          <p:nvPr/>
        </p:nvSpPr>
        <p:spPr bwMode="auto">
          <a:xfrm>
            <a:off x="2458962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691</a:t>
            </a:r>
          </a:p>
        </p:txBody>
      </p:sp>
      <p:sp>
        <p:nvSpPr>
          <p:cNvPr id="127" name="Rectangle 203"/>
          <p:cNvSpPr>
            <a:spLocks noChangeArrowheads="1"/>
          </p:cNvSpPr>
          <p:nvPr/>
        </p:nvSpPr>
        <p:spPr bwMode="auto">
          <a:xfrm>
            <a:off x="3064166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668</a:t>
            </a:r>
          </a:p>
        </p:txBody>
      </p:sp>
      <p:sp>
        <p:nvSpPr>
          <p:cNvPr id="128" name="Rectangle 202"/>
          <p:cNvSpPr>
            <a:spLocks noChangeArrowheads="1"/>
          </p:cNvSpPr>
          <p:nvPr/>
        </p:nvSpPr>
        <p:spPr bwMode="auto">
          <a:xfrm>
            <a:off x="3669370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636</a:t>
            </a:r>
          </a:p>
        </p:txBody>
      </p:sp>
      <p:sp>
        <p:nvSpPr>
          <p:cNvPr id="129" name="Rectangle 201"/>
          <p:cNvSpPr>
            <a:spLocks noChangeArrowheads="1"/>
          </p:cNvSpPr>
          <p:nvPr/>
        </p:nvSpPr>
        <p:spPr bwMode="auto">
          <a:xfrm>
            <a:off x="4273756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596</a:t>
            </a:r>
          </a:p>
        </p:txBody>
      </p:sp>
      <p:sp>
        <p:nvSpPr>
          <p:cNvPr id="130" name="Rectangle 200"/>
          <p:cNvSpPr>
            <a:spLocks noChangeArrowheads="1"/>
          </p:cNvSpPr>
          <p:nvPr/>
        </p:nvSpPr>
        <p:spPr bwMode="auto">
          <a:xfrm>
            <a:off x="4878960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563</a:t>
            </a:r>
          </a:p>
        </p:txBody>
      </p:sp>
      <p:sp>
        <p:nvSpPr>
          <p:cNvPr id="131" name="Rectangle 199"/>
          <p:cNvSpPr>
            <a:spLocks noChangeArrowheads="1"/>
          </p:cNvSpPr>
          <p:nvPr/>
        </p:nvSpPr>
        <p:spPr bwMode="auto">
          <a:xfrm>
            <a:off x="5483346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524</a:t>
            </a:r>
          </a:p>
        </p:txBody>
      </p:sp>
      <p:sp>
        <p:nvSpPr>
          <p:cNvPr id="132" name="Rectangle 198"/>
          <p:cNvSpPr>
            <a:spLocks noChangeArrowheads="1"/>
          </p:cNvSpPr>
          <p:nvPr/>
        </p:nvSpPr>
        <p:spPr bwMode="auto">
          <a:xfrm>
            <a:off x="6088550" y="511398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453</a:t>
            </a:r>
          </a:p>
        </p:txBody>
      </p:sp>
      <p:sp>
        <p:nvSpPr>
          <p:cNvPr id="133" name="Rectangle 197"/>
          <p:cNvSpPr>
            <a:spLocks noChangeArrowheads="1"/>
          </p:cNvSpPr>
          <p:nvPr/>
        </p:nvSpPr>
        <p:spPr bwMode="auto">
          <a:xfrm>
            <a:off x="6740371" y="511398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34" name="Rectangle 196"/>
          <p:cNvSpPr>
            <a:spLocks noChangeArrowheads="1"/>
          </p:cNvSpPr>
          <p:nvPr/>
        </p:nvSpPr>
        <p:spPr bwMode="auto">
          <a:xfrm>
            <a:off x="7344757" y="511398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35" name="Rectangle 195"/>
          <p:cNvSpPr>
            <a:spLocks noChangeArrowheads="1"/>
          </p:cNvSpPr>
          <p:nvPr/>
        </p:nvSpPr>
        <p:spPr bwMode="auto">
          <a:xfrm>
            <a:off x="616361" y="5313527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0.20</a:t>
            </a:r>
          </a:p>
        </p:txBody>
      </p:sp>
      <p:sp>
        <p:nvSpPr>
          <p:cNvPr id="136" name="Rectangle 194"/>
          <p:cNvSpPr>
            <a:spLocks noChangeArrowheads="1"/>
          </p:cNvSpPr>
          <p:nvPr/>
        </p:nvSpPr>
        <p:spPr bwMode="auto">
          <a:xfrm>
            <a:off x="1249372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725</a:t>
            </a:r>
          </a:p>
        </p:txBody>
      </p:sp>
      <p:sp>
        <p:nvSpPr>
          <p:cNvPr id="137" name="Rectangle 193"/>
          <p:cNvSpPr>
            <a:spLocks noChangeArrowheads="1"/>
          </p:cNvSpPr>
          <p:nvPr/>
        </p:nvSpPr>
        <p:spPr bwMode="auto">
          <a:xfrm>
            <a:off x="1854576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698</a:t>
            </a:r>
          </a:p>
        </p:txBody>
      </p:sp>
      <p:sp>
        <p:nvSpPr>
          <p:cNvPr id="138" name="Rectangle 192"/>
          <p:cNvSpPr>
            <a:spLocks noChangeArrowheads="1"/>
          </p:cNvSpPr>
          <p:nvPr/>
        </p:nvSpPr>
        <p:spPr bwMode="auto">
          <a:xfrm>
            <a:off x="2458962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680</a:t>
            </a:r>
          </a:p>
        </p:txBody>
      </p:sp>
      <p:sp>
        <p:nvSpPr>
          <p:cNvPr id="139" name="Rectangle 191"/>
          <p:cNvSpPr>
            <a:spLocks noChangeArrowheads="1"/>
          </p:cNvSpPr>
          <p:nvPr/>
        </p:nvSpPr>
        <p:spPr bwMode="auto">
          <a:xfrm>
            <a:off x="3064166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655</a:t>
            </a:r>
          </a:p>
        </p:txBody>
      </p:sp>
      <p:sp>
        <p:nvSpPr>
          <p:cNvPr id="140" name="Rectangle 190"/>
          <p:cNvSpPr>
            <a:spLocks noChangeArrowheads="1"/>
          </p:cNvSpPr>
          <p:nvPr/>
        </p:nvSpPr>
        <p:spPr bwMode="auto">
          <a:xfrm>
            <a:off x="3669370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619</a:t>
            </a:r>
          </a:p>
        </p:txBody>
      </p:sp>
      <p:sp>
        <p:nvSpPr>
          <p:cNvPr id="141" name="Rectangle 189"/>
          <p:cNvSpPr>
            <a:spLocks noChangeArrowheads="1"/>
          </p:cNvSpPr>
          <p:nvPr/>
        </p:nvSpPr>
        <p:spPr bwMode="auto">
          <a:xfrm>
            <a:off x="4273756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582</a:t>
            </a:r>
          </a:p>
        </p:txBody>
      </p:sp>
      <p:sp>
        <p:nvSpPr>
          <p:cNvPr id="142" name="Rectangle 188"/>
          <p:cNvSpPr>
            <a:spLocks noChangeArrowheads="1"/>
          </p:cNvSpPr>
          <p:nvPr/>
        </p:nvSpPr>
        <p:spPr bwMode="auto">
          <a:xfrm>
            <a:off x="4878960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545</a:t>
            </a:r>
          </a:p>
        </p:txBody>
      </p:sp>
      <p:sp>
        <p:nvSpPr>
          <p:cNvPr id="143" name="Rectangle 187"/>
          <p:cNvSpPr>
            <a:spLocks noChangeArrowheads="1"/>
          </p:cNvSpPr>
          <p:nvPr/>
        </p:nvSpPr>
        <p:spPr bwMode="auto">
          <a:xfrm>
            <a:off x="5483346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503</a:t>
            </a:r>
          </a:p>
        </p:txBody>
      </p:sp>
      <p:sp>
        <p:nvSpPr>
          <p:cNvPr id="144" name="Rectangle 186"/>
          <p:cNvSpPr>
            <a:spLocks noChangeArrowheads="1"/>
          </p:cNvSpPr>
          <p:nvPr/>
        </p:nvSpPr>
        <p:spPr bwMode="auto">
          <a:xfrm>
            <a:off x="6088550" y="5313527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384</a:t>
            </a:r>
          </a:p>
        </p:txBody>
      </p:sp>
      <p:sp>
        <p:nvSpPr>
          <p:cNvPr id="145" name="Rectangle 185"/>
          <p:cNvSpPr>
            <a:spLocks noChangeArrowheads="1"/>
          </p:cNvSpPr>
          <p:nvPr/>
        </p:nvSpPr>
        <p:spPr bwMode="auto">
          <a:xfrm>
            <a:off x="6740371" y="5313527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46" name="Rectangle 184"/>
          <p:cNvSpPr>
            <a:spLocks noChangeArrowheads="1"/>
          </p:cNvSpPr>
          <p:nvPr/>
        </p:nvSpPr>
        <p:spPr bwMode="auto">
          <a:xfrm>
            <a:off x="616361" y="551379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0.22</a:t>
            </a:r>
          </a:p>
        </p:txBody>
      </p:sp>
      <p:sp>
        <p:nvSpPr>
          <p:cNvPr id="147" name="Rectangle 183"/>
          <p:cNvSpPr>
            <a:spLocks noChangeArrowheads="1"/>
          </p:cNvSpPr>
          <p:nvPr/>
        </p:nvSpPr>
        <p:spPr bwMode="auto">
          <a:xfrm>
            <a:off x="1249372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708</a:t>
            </a:r>
          </a:p>
        </p:txBody>
      </p:sp>
      <p:sp>
        <p:nvSpPr>
          <p:cNvPr id="148" name="Rectangle 182"/>
          <p:cNvSpPr>
            <a:spLocks noChangeArrowheads="1"/>
          </p:cNvSpPr>
          <p:nvPr/>
        </p:nvSpPr>
        <p:spPr bwMode="auto">
          <a:xfrm>
            <a:off x="1854576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689</a:t>
            </a:r>
          </a:p>
        </p:txBody>
      </p:sp>
      <p:sp>
        <p:nvSpPr>
          <p:cNvPr id="149" name="Rectangle 181"/>
          <p:cNvSpPr>
            <a:spLocks noChangeArrowheads="1"/>
          </p:cNvSpPr>
          <p:nvPr/>
        </p:nvSpPr>
        <p:spPr bwMode="auto">
          <a:xfrm>
            <a:off x="2458962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669</a:t>
            </a:r>
          </a:p>
        </p:txBody>
      </p:sp>
      <p:sp>
        <p:nvSpPr>
          <p:cNvPr id="150" name="Rectangle 180"/>
          <p:cNvSpPr>
            <a:spLocks noChangeArrowheads="1"/>
          </p:cNvSpPr>
          <p:nvPr/>
        </p:nvSpPr>
        <p:spPr bwMode="auto">
          <a:xfrm>
            <a:off x="3064166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641</a:t>
            </a:r>
          </a:p>
        </p:txBody>
      </p:sp>
      <p:sp>
        <p:nvSpPr>
          <p:cNvPr id="151" name="Rectangle 179"/>
          <p:cNvSpPr>
            <a:spLocks noChangeArrowheads="1"/>
          </p:cNvSpPr>
          <p:nvPr/>
        </p:nvSpPr>
        <p:spPr bwMode="auto">
          <a:xfrm>
            <a:off x="3669370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603</a:t>
            </a:r>
          </a:p>
        </p:txBody>
      </p:sp>
      <p:sp>
        <p:nvSpPr>
          <p:cNvPr id="152" name="Rectangle 178"/>
          <p:cNvSpPr>
            <a:spLocks noChangeArrowheads="1"/>
          </p:cNvSpPr>
          <p:nvPr/>
        </p:nvSpPr>
        <p:spPr bwMode="auto">
          <a:xfrm>
            <a:off x="4273756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568</a:t>
            </a:r>
          </a:p>
        </p:txBody>
      </p:sp>
      <p:sp>
        <p:nvSpPr>
          <p:cNvPr id="153" name="Rectangle 177"/>
          <p:cNvSpPr>
            <a:spLocks noChangeArrowheads="1"/>
          </p:cNvSpPr>
          <p:nvPr/>
        </p:nvSpPr>
        <p:spPr bwMode="auto">
          <a:xfrm>
            <a:off x="4878960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528</a:t>
            </a:r>
          </a:p>
        </p:txBody>
      </p:sp>
      <p:sp>
        <p:nvSpPr>
          <p:cNvPr id="154" name="Rectangle 176"/>
          <p:cNvSpPr>
            <a:spLocks noChangeArrowheads="1"/>
          </p:cNvSpPr>
          <p:nvPr/>
        </p:nvSpPr>
        <p:spPr bwMode="auto">
          <a:xfrm>
            <a:off x="5483346" y="551379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457</a:t>
            </a:r>
          </a:p>
        </p:txBody>
      </p:sp>
      <p:sp>
        <p:nvSpPr>
          <p:cNvPr id="155" name="Rectangle 175"/>
          <p:cNvSpPr>
            <a:spLocks noChangeArrowheads="1"/>
          </p:cNvSpPr>
          <p:nvPr/>
        </p:nvSpPr>
        <p:spPr bwMode="auto">
          <a:xfrm>
            <a:off x="6135167" y="551379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56" name="Rectangle 174"/>
          <p:cNvSpPr>
            <a:spLocks noChangeArrowheads="1"/>
          </p:cNvSpPr>
          <p:nvPr/>
        </p:nvSpPr>
        <p:spPr bwMode="auto">
          <a:xfrm>
            <a:off x="616361" y="571406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0.24</a:t>
            </a:r>
          </a:p>
        </p:txBody>
      </p:sp>
      <p:sp>
        <p:nvSpPr>
          <p:cNvPr id="157" name="Rectangle 173"/>
          <p:cNvSpPr>
            <a:spLocks noChangeArrowheads="1"/>
          </p:cNvSpPr>
          <p:nvPr/>
        </p:nvSpPr>
        <p:spPr bwMode="auto">
          <a:xfrm>
            <a:off x="1249372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696</a:t>
            </a:r>
          </a:p>
        </p:txBody>
      </p:sp>
      <p:sp>
        <p:nvSpPr>
          <p:cNvPr id="158" name="Rectangle 172"/>
          <p:cNvSpPr>
            <a:spLocks noChangeArrowheads="1"/>
          </p:cNvSpPr>
          <p:nvPr/>
        </p:nvSpPr>
        <p:spPr bwMode="auto">
          <a:xfrm>
            <a:off x="1854576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679</a:t>
            </a:r>
          </a:p>
        </p:txBody>
      </p:sp>
      <p:sp>
        <p:nvSpPr>
          <p:cNvPr id="159" name="Rectangle 171"/>
          <p:cNvSpPr>
            <a:spLocks noChangeArrowheads="1"/>
          </p:cNvSpPr>
          <p:nvPr/>
        </p:nvSpPr>
        <p:spPr bwMode="auto">
          <a:xfrm>
            <a:off x="2458962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658</a:t>
            </a:r>
          </a:p>
        </p:txBody>
      </p:sp>
      <p:sp>
        <p:nvSpPr>
          <p:cNvPr id="160" name="Rectangle 170"/>
          <p:cNvSpPr>
            <a:spLocks noChangeArrowheads="1"/>
          </p:cNvSpPr>
          <p:nvPr/>
        </p:nvSpPr>
        <p:spPr bwMode="auto">
          <a:xfrm>
            <a:off x="3064166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628</a:t>
            </a:r>
          </a:p>
        </p:txBody>
      </p:sp>
      <p:sp>
        <p:nvSpPr>
          <p:cNvPr id="161" name="Rectangle 169"/>
          <p:cNvSpPr>
            <a:spLocks noChangeArrowheads="1"/>
          </p:cNvSpPr>
          <p:nvPr/>
        </p:nvSpPr>
        <p:spPr bwMode="auto">
          <a:xfrm>
            <a:off x="3669370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591</a:t>
            </a:r>
          </a:p>
        </p:txBody>
      </p:sp>
      <p:sp>
        <p:nvSpPr>
          <p:cNvPr id="162" name="Rectangle 168"/>
          <p:cNvSpPr>
            <a:spLocks noChangeArrowheads="1"/>
          </p:cNvSpPr>
          <p:nvPr/>
        </p:nvSpPr>
        <p:spPr bwMode="auto">
          <a:xfrm>
            <a:off x="4273756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554</a:t>
            </a:r>
          </a:p>
        </p:txBody>
      </p:sp>
      <p:sp>
        <p:nvSpPr>
          <p:cNvPr id="163" name="Rectangle 167"/>
          <p:cNvSpPr>
            <a:spLocks noChangeArrowheads="1"/>
          </p:cNvSpPr>
          <p:nvPr/>
        </p:nvSpPr>
        <p:spPr bwMode="auto">
          <a:xfrm>
            <a:off x="4884685" y="5714068"/>
            <a:ext cx="303420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511</a:t>
            </a:r>
          </a:p>
        </p:txBody>
      </p:sp>
      <p:sp>
        <p:nvSpPr>
          <p:cNvPr id="164" name="Rectangle 166"/>
          <p:cNvSpPr>
            <a:spLocks noChangeArrowheads="1"/>
          </p:cNvSpPr>
          <p:nvPr/>
        </p:nvSpPr>
        <p:spPr bwMode="auto">
          <a:xfrm>
            <a:off x="5483346" y="571406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406</a:t>
            </a:r>
          </a:p>
        </p:txBody>
      </p:sp>
      <p:sp>
        <p:nvSpPr>
          <p:cNvPr id="165" name="Rectangle 165"/>
          <p:cNvSpPr>
            <a:spLocks noChangeArrowheads="1"/>
          </p:cNvSpPr>
          <p:nvPr/>
        </p:nvSpPr>
        <p:spPr bwMode="auto">
          <a:xfrm>
            <a:off x="6135167" y="571406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66" name="Rectangle 164"/>
          <p:cNvSpPr>
            <a:spLocks noChangeArrowheads="1"/>
          </p:cNvSpPr>
          <p:nvPr/>
        </p:nvSpPr>
        <p:spPr bwMode="auto">
          <a:xfrm>
            <a:off x="616361" y="591433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0.26</a:t>
            </a:r>
          </a:p>
        </p:txBody>
      </p:sp>
      <p:sp>
        <p:nvSpPr>
          <p:cNvPr id="167" name="Rectangle 163"/>
          <p:cNvSpPr>
            <a:spLocks noChangeArrowheads="1"/>
          </p:cNvSpPr>
          <p:nvPr/>
        </p:nvSpPr>
        <p:spPr bwMode="auto">
          <a:xfrm>
            <a:off x="1249372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688</a:t>
            </a:r>
          </a:p>
        </p:txBody>
      </p:sp>
      <p:sp>
        <p:nvSpPr>
          <p:cNvPr id="168" name="Rectangle 162"/>
          <p:cNvSpPr>
            <a:spLocks noChangeArrowheads="1"/>
          </p:cNvSpPr>
          <p:nvPr/>
        </p:nvSpPr>
        <p:spPr bwMode="auto">
          <a:xfrm>
            <a:off x="1854576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670</a:t>
            </a:r>
          </a:p>
        </p:txBody>
      </p:sp>
      <p:sp>
        <p:nvSpPr>
          <p:cNvPr id="169" name="Rectangle 161"/>
          <p:cNvSpPr>
            <a:spLocks noChangeArrowheads="1"/>
          </p:cNvSpPr>
          <p:nvPr/>
        </p:nvSpPr>
        <p:spPr bwMode="auto">
          <a:xfrm>
            <a:off x="2458962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647</a:t>
            </a:r>
          </a:p>
        </p:txBody>
      </p:sp>
      <p:sp>
        <p:nvSpPr>
          <p:cNvPr id="170" name="Rectangle 160"/>
          <p:cNvSpPr>
            <a:spLocks noChangeArrowheads="1"/>
          </p:cNvSpPr>
          <p:nvPr/>
        </p:nvSpPr>
        <p:spPr bwMode="auto">
          <a:xfrm>
            <a:off x="3064166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615</a:t>
            </a:r>
          </a:p>
        </p:txBody>
      </p:sp>
      <p:sp>
        <p:nvSpPr>
          <p:cNvPr id="171" name="Rectangle 159"/>
          <p:cNvSpPr>
            <a:spLocks noChangeArrowheads="1"/>
          </p:cNvSpPr>
          <p:nvPr/>
        </p:nvSpPr>
        <p:spPr bwMode="auto">
          <a:xfrm>
            <a:off x="3669370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579</a:t>
            </a:r>
          </a:p>
        </p:txBody>
      </p:sp>
      <p:sp>
        <p:nvSpPr>
          <p:cNvPr id="172" name="Rectangle 158"/>
          <p:cNvSpPr>
            <a:spLocks noChangeArrowheads="1"/>
          </p:cNvSpPr>
          <p:nvPr/>
        </p:nvSpPr>
        <p:spPr bwMode="auto">
          <a:xfrm>
            <a:off x="4273756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540</a:t>
            </a:r>
          </a:p>
        </p:txBody>
      </p:sp>
      <p:sp>
        <p:nvSpPr>
          <p:cNvPr id="173" name="Rectangle 157"/>
          <p:cNvSpPr>
            <a:spLocks noChangeArrowheads="1"/>
          </p:cNvSpPr>
          <p:nvPr/>
        </p:nvSpPr>
        <p:spPr bwMode="auto">
          <a:xfrm>
            <a:off x="4878960" y="591433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485</a:t>
            </a:r>
          </a:p>
        </p:txBody>
      </p:sp>
      <p:sp>
        <p:nvSpPr>
          <p:cNvPr id="174" name="Rectangle 156"/>
          <p:cNvSpPr>
            <a:spLocks noChangeArrowheads="1"/>
          </p:cNvSpPr>
          <p:nvPr/>
        </p:nvSpPr>
        <p:spPr bwMode="auto">
          <a:xfrm>
            <a:off x="5529963" y="591433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75" name="Rectangle 155"/>
          <p:cNvSpPr>
            <a:spLocks noChangeArrowheads="1"/>
          </p:cNvSpPr>
          <p:nvPr/>
        </p:nvSpPr>
        <p:spPr bwMode="auto">
          <a:xfrm>
            <a:off x="616361" y="6114608"/>
            <a:ext cx="36639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0.28</a:t>
            </a:r>
          </a:p>
        </p:txBody>
      </p:sp>
      <p:sp>
        <p:nvSpPr>
          <p:cNvPr id="176" name="Rectangle 154"/>
          <p:cNvSpPr>
            <a:spLocks noChangeArrowheads="1"/>
          </p:cNvSpPr>
          <p:nvPr/>
        </p:nvSpPr>
        <p:spPr bwMode="auto">
          <a:xfrm>
            <a:off x="1249372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679</a:t>
            </a:r>
          </a:p>
        </p:txBody>
      </p:sp>
      <p:sp>
        <p:nvSpPr>
          <p:cNvPr id="177" name="Rectangle 153"/>
          <p:cNvSpPr>
            <a:spLocks noChangeArrowheads="1"/>
          </p:cNvSpPr>
          <p:nvPr/>
        </p:nvSpPr>
        <p:spPr bwMode="auto">
          <a:xfrm>
            <a:off x="1854576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660</a:t>
            </a:r>
          </a:p>
        </p:txBody>
      </p:sp>
      <p:sp>
        <p:nvSpPr>
          <p:cNvPr id="178" name="Rectangle 152"/>
          <p:cNvSpPr>
            <a:spLocks noChangeArrowheads="1"/>
          </p:cNvSpPr>
          <p:nvPr/>
        </p:nvSpPr>
        <p:spPr bwMode="auto">
          <a:xfrm>
            <a:off x="2458962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636</a:t>
            </a:r>
          </a:p>
        </p:txBody>
      </p:sp>
      <p:sp>
        <p:nvSpPr>
          <p:cNvPr id="179" name="Rectangle 151"/>
          <p:cNvSpPr>
            <a:spLocks noChangeArrowheads="1"/>
          </p:cNvSpPr>
          <p:nvPr/>
        </p:nvSpPr>
        <p:spPr bwMode="auto">
          <a:xfrm>
            <a:off x="3064166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602</a:t>
            </a:r>
          </a:p>
        </p:txBody>
      </p:sp>
      <p:sp>
        <p:nvSpPr>
          <p:cNvPr id="180" name="Rectangle 150"/>
          <p:cNvSpPr>
            <a:spLocks noChangeArrowheads="1"/>
          </p:cNvSpPr>
          <p:nvPr/>
        </p:nvSpPr>
        <p:spPr bwMode="auto">
          <a:xfrm>
            <a:off x="3669370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568</a:t>
            </a:r>
          </a:p>
        </p:txBody>
      </p:sp>
      <p:sp>
        <p:nvSpPr>
          <p:cNvPr id="181" name="Rectangle 149"/>
          <p:cNvSpPr>
            <a:spLocks noChangeArrowheads="1"/>
          </p:cNvSpPr>
          <p:nvPr/>
        </p:nvSpPr>
        <p:spPr bwMode="auto">
          <a:xfrm>
            <a:off x="4273756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526</a:t>
            </a:r>
          </a:p>
        </p:txBody>
      </p:sp>
      <p:sp>
        <p:nvSpPr>
          <p:cNvPr id="182" name="Rectangle 148"/>
          <p:cNvSpPr>
            <a:spLocks noChangeArrowheads="1"/>
          </p:cNvSpPr>
          <p:nvPr/>
        </p:nvSpPr>
        <p:spPr bwMode="auto">
          <a:xfrm>
            <a:off x="4878960" y="6114608"/>
            <a:ext cx="31323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446</a:t>
            </a:r>
          </a:p>
        </p:txBody>
      </p:sp>
      <p:sp>
        <p:nvSpPr>
          <p:cNvPr id="183" name="Rectangle 147"/>
          <p:cNvSpPr>
            <a:spLocks noChangeArrowheads="1"/>
          </p:cNvSpPr>
          <p:nvPr/>
        </p:nvSpPr>
        <p:spPr bwMode="auto">
          <a:xfrm>
            <a:off x="5529963" y="611460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sp>
        <p:nvSpPr>
          <p:cNvPr id="184" name="Rectangle 146"/>
          <p:cNvSpPr>
            <a:spLocks noChangeArrowheads="1"/>
          </p:cNvSpPr>
          <p:nvPr/>
        </p:nvSpPr>
        <p:spPr bwMode="auto">
          <a:xfrm>
            <a:off x="706324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C00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85" name="Rectangle 145"/>
          <p:cNvSpPr>
            <a:spLocks noChangeArrowheads="1"/>
          </p:cNvSpPr>
          <p:nvPr/>
        </p:nvSpPr>
        <p:spPr bwMode="auto">
          <a:xfrm>
            <a:off x="1312346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86" name="Rectangle 144"/>
          <p:cNvSpPr>
            <a:spLocks noChangeArrowheads="1"/>
          </p:cNvSpPr>
          <p:nvPr/>
        </p:nvSpPr>
        <p:spPr bwMode="auto">
          <a:xfrm>
            <a:off x="1917550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87" name="Rectangle 143"/>
          <p:cNvSpPr>
            <a:spLocks noChangeArrowheads="1"/>
          </p:cNvSpPr>
          <p:nvPr/>
        </p:nvSpPr>
        <p:spPr bwMode="auto">
          <a:xfrm>
            <a:off x="2521936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88" name="Rectangle 142"/>
          <p:cNvSpPr>
            <a:spLocks noChangeArrowheads="1"/>
          </p:cNvSpPr>
          <p:nvPr/>
        </p:nvSpPr>
        <p:spPr bwMode="auto">
          <a:xfrm>
            <a:off x="3127140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89" name="Rectangle 141"/>
          <p:cNvSpPr>
            <a:spLocks noChangeArrowheads="1"/>
          </p:cNvSpPr>
          <p:nvPr/>
        </p:nvSpPr>
        <p:spPr bwMode="auto">
          <a:xfrm>
            <a:off x="3732344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90" name="Rectangle 140"/>
          <p:cNvSpPr>
            <a:spLocks noChangeArrowheads="1"/>
          </p:cNvSpPr>
          <p:nvPr/>
        </p:nvSpPr>
        <p:spPr bwMode="auto">
          <a:xfrm>
            <a:off x="4336730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91" name="Rectangle 139"/>
          <p:cNvSpPr>
            <a:spLocks noChangeArrowheads="1"/>
          </p:cNvSpPr>
          <p:nvPr/>
        </p:nvSpPr>
        <p:spPr bwMode="auto">
          <a:xfrm>
            <a:off x="4941116" y="6235939"/>
            <a:ext cx="188104" cy="20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8000"/>
                </a:solidFill>
                <a:ea typeface="Times New Roman" pitchFamily="18" charset="0"/>
                <a:cs typeface="Arial" charset="0"/>
              </a:rPr>
              <a:t>…</a:t>
            </a:r>
          </a:p>
        </p:txBody>
      </p:sp>
      <p:sp>
        <p:nvSpPr>
          <p:cNvPr id="192" name="Rectangle 138"/>
          <p:cNvSpPr>
            <a:spLocks noChangeArrowheads="1"/>
          </p:cNvSpPr>
          <p:nvPr/>
        </p:nvSpPr>
        <p:spPr bwMode="auto">
          <a:xfrm>
            <a:off x="5529963" y="6314878"/>
            <a:ext cx="105502" cy="201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fr-FR"/>
          </a:p>
        </p:txBody>
      </p:sp>
      <p:graphicFrame>
        <p:nvGraphicFramePr>
          <p:cNvPr id="19" name="Objet 39139"/>
          <p:cNvGraphicFramePr>
            <a:graphicFrameLocks noChangeAspect="1"/>
          </p:cNvGraphicFramePr>
          <p:nvPr/>
        </p:nvGraphicFramePr>
        <p:xfrm>
          <a:off x="622787" y="3110083"/>
          <a:ext cx="396803" cy="3370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8" name="Équation" r:id="rId3" imgW="253890" imgH="241195" progId="Equation.3">
                  <p:embed/>
                </p:oleObj>
              </mc:Choice>
              <mc:Fallback>
                <p:oleObj name="Équation" r:id="rId3" imgW="253890" imgH="241195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87" y="3110083"/>
                        <a:ext cx="396803" cy="3370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6" name="Rectangle 31"/>
          <p:cNvSpPr>
            <a:spLocks noChangeArrowheads="1"/>
          </p:cNvSpPr>
          <p:nvPr/>
        </p:nvSpPr>
        <p:spPr bwMode="auto">
          <a:xfrm>
            <a:off x="7919959" y="3445314"/>
            <a:ext cx="3843416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en-US" b="0" dirty="0">
                <a:solidFill>
                  <a:srgbClr val="004494"/>
                </a:solidFill>
              </a:rPr>
              <a:t>Critical temperature of steel members under instability using specific tabulated data based on:</a:t>
            </a:r>
          </a:p>
          <a:p>
            <a:pPr marL="546100" lvl="1" indent="-280988" algn="just">
              <a:buFont typeface="Arial" charset="0"/>
              <a:buChar char="•"/>
            </a:pPr>
            <a:r>
              <a:rPr lang="en-US" sz="2000" b="0" dirty="0">
                <a:solidFill>
                  <a:srgbClr val="990099"/>
                </a:solidFill>
              </a:rPr>
              <a:t>non-dimensional slenderness at instant 0</a:t>
            </a:r>
          </a:p>
          <a:p>
            <a:pPr marL="546100" lvl="1" indent="-280988" algn="just">
              <a:buFont typeface="Arial" charset="0"/>
              <a:buChar char="•"/>
            </a:pPr>
            <a:r>
              <a:rPr lang="en-US" sz="2000" b="0" dirty="0">
                <a:solidFill>
                  <a:srgbClr val="990099"/>
                </a:solidFill>
              </a:rPr>
              <a:t>and a specific load level    </a:t>
            </a:r>
            <a:r>
              <a:rPr lang="en-US" dirty="0">
                <a:solidFill>
                  <a:srgbClr val="C00000"/>
                </a:solidFill>
                <a:latin typeface="Symbol" pitchFamily="18" charset="2"/>
                <a:ea typeface="Times New Roman" pitchFamily="18" charset="0"/>
                <a:cs typeface="Symbol" pitchFamily="18" charset="2"/>
                <a:sym typeface="Symbol" pitchFamily="18" charset="2"/>
              </a:rPr>
              <a:t></a:t>
            </a:r>
            <a:r>
              <a:rPr lang="en-US" baseline="-25000" dirty="0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0</a:t>
            </a:r>
            <a:r>
              <a:rPr lang="en-US" dirty="0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 = </a:t>
            </a:r>
            <a:r>
              <a:rPr lang="en-US" dirty="0" err="1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N</a:t>
            </a:r>
            <a:r>
              <a:rPr lang="en-US" baseline="-25000" dirty="0" err="1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fi,d,t</a:t>
            </a:r>
            <a:r>
              <a:rPr lang="en-US" dirty="0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 / N</a:t>
            </a:r>
            <a:r>
              <a:rPr lang="en-US" baseline="-25000" dirty="0">
                <a:solidFill>
                  <a:srgbClr val="C00000"/>
                </a:solidFill>
                <a:ea typeface="Times New Roman" pitchFamily="18" charset="0"/>
                <a:cs typeface="Symbol" pitchFamily="18" charset="2"/>
              </a:rPr>
              <a:t>pl,fi,0</a:t>
            </a:r>
          </a:p>
          <a:p>
            <a:pPr marL="546100" lvl="1" indent="-280988" algn="just">
              <a:spcBef>
                <a:spcPts val="600"/>
              </a:spcBef>
              <a:buFont typeface="Arial" charset="0"/>
              <a:buChar char="•"/>
            </a:pPr>
            <a:r>
              <a:rPr lang="en-US" sz="2000" b="0" dirty="0">
                <a:solidFill>
                  <a:srgbClr val="990099"/>
                </a:solidFill>
              </a:rPr>
              <a:t>each steel grade has its own tabulated data</a:t>
            </a:r>
            <a:endParaRPr lang="fr-FR" sz="2000" b="0" dirty="0">
              <a:solidFill>
                <a:srgbClr val="990099"/>
              </a:solidFill>
            </a:endParaRPr>
          </a:p>
          <a:p>
            <a:pPr marL="546100" lvl="1" indent="-280988" algn="just">
              <a:buFont typeface="Arial" charset="0"/>
              <a:buChar char="•"/>
            </a:pPr>
            <a:endParaRPr lang="en-US" b="0" dirty="0">
              <a:solidFill>
                <a:srgbClr val="004494"/>
              </a:solidFill>
            </a:endParaRPr>
          </a:p>
        </p:txBody>
      </p:sp>
      <p:cxnSp>
        <p:nvCxnSpPr>
          <p:cNvPr id="198" name="Straight Connector 197"/>
          <p:cNvCxnSpPr/>
          <p:nvPr/>
        </p:nvCxnSpPr>
        <p:spPr>
          <a:xfrm>
            <a:off x="496842" y="3118477"/>
            <a:ext cx="7251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>
            <a:off x="496842" y="3440892"/>
            <a:ext cx="725177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3" name="Straight Connector 202"/>
          <p:cNvCxnSpPr/>
          <p:nvPr/>
        </p:nvCxnSpPr>
        <p:spPr>
          <a:xfrm>
            <a:off x="502430" y="3110394"/>
            <a:ext cx="0" cy="3345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Connector 203"/>
          <p:cNvCxnSpPr/>
          <p:nvPr/>
        </p:nvCxnSpPr>
        <p:spPr>
          <a:xfrm>
            <a:off x="7748615" y="3110394"/>
            <a:ext cx="0" cy="33457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Straight Connector 205"/>
          <p:cNvCxnSpPr/>
          <p:nvPr/>
        </p:nvCxnSpPr>
        <p:spPr>
          <a:xfrm>
            <a:off x="1100802" y="3435852"/>
            <a:ext cx="0" cy="301780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49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6.1. General Procedure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574299"/>
            <a:ext cx="11368619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H" sz="2800" dirty="0" err="1"/>
              <a:t>Step</a:t>
            </a:r>
            <a:r>
              <a:rPr lang="fr-CH" sz="2800" dirty="0"/>
              <a:t> 1 : </a:t>
            </a:r>
            <a:r>
              <a:rPr lang="fr-CH" sz="2800" dirty="0" err="1"/>
              <a:t>Definition</a:t>
            </a:r>
            <a:r>
              <a:rPr lang="fr-CH" sz="2800" dirty="0"/>
              <a:t> of thermal </a:t>
            </a:r>
            <a:r>
              <a:rPr lang="fr-CH" sz="2800" dirty="0" err="1"/>
              <a:t>loading</a:t>
            </a:r>
            <a:endParaRPr lang="fr-CH" sz="2800" dirty="0"/>
          </a:p>
          <a:p>
            <a:pPr algn="just">
              <a:lnSpc>
                <a:spcPct val="150000"/>
              </a:lnSpc>
            </a:pPr>
            <a:r>
              <a:rPr lang="fr-CH" sz="2800" dirty="0" err="1"/>
              <a:t>Step</a:t>
            </a:r>
            <a:r>
              <a:rPr lang="fr-CH" sz="2800" dirty="0"/>
              <a:t> 2 : Thermal </a:t>
            </a:r>
            <a:r>
              <a:rPr lang="fr-CH" sz="2800" dirty="0" err="1"/>
              <a:t>Analysis</a:t>
            </a:r>
            <a:endParaRPr lang="fr-CH" sz="2800" dirty="0"/>
          </a:p>
          <a:p>
            <a:pPr algn="just">
              <a:lnSpc>
                <a:spcPct val="150000"/>
              </a:lnSpc>
            </a:pPr>
            <a:r>
              <a:rPr lang="fr-CH" sz="2800" dirty="0" err="1"/>
              <a:t>Step</a:t>
            </a:r>
            <a:r>
              <a:rPr lang="fr-CH" sz="2800" dirty="0"/>
              <a:t> 3 : </a:t>
            </a:r>
            <a:r>
              <a:rPr lang="fr-CH" sz="2800" dirty="0" err="1"/>
              <a:t>Mechanical</a:t>
            </a:r>
            <a:r>
              <a:rPr lang="fr-CH" sz="2800" dirty="0"/>
              <a:t> </a:t>
            </a:r>
            <a:r>
              <a:rPr lang="fr-CH" sz="2800" dirty="0" err="1"/>
              <a:t>Analysis</a:t>
            </a:r>
            <a:endParaRPr lang="fr-CH" sz="2800" dirty="0"/>
          </a:p>
          <a:p>
            <a:pPr algn="just">
              <a:lnSpc>
                <a:spcPct val="150000"/>
              </a:lnSpc>
            </a:pPr>
            <a:endParaRPr lang="fr-CH" sz="1200" dirty="0"/>
          </a:p>
          <a:p>
            <a:pPr algn="just"/>
            <a:r>
              <a:rPr lang="fr-CH" sz="2400" dirty="0"/>
              <a:t>The </a:t>
            </a:r>
            <a:r>
              <a:rPr lang="fr-CH" sz="2400" dirty="0" err="1"/>
              <a:t>general</a:t>
            </a:r>
            <a:r>
              <a:rPr lang="fr-CH" sz="2400" dirty="0"/>
              <a:t> </a:t>
            </a:r>
            <a:r>
              <a:rPr lang="fr-CH" sz="2400" dirty="0" err="1"/>
              <a:t>procedure</a:t>
            </a:r>
            <a:r>
              <a:rPr lang="fr-CH" sz="2400" dirty="0"/>
              <a:t> </a:t>
            </a:r>
            <a:r>
              <a:rPr lang="fr-CH" sz="2400" dirty="0" err="1"/>
              <a:t>is</a:t>
            </a:r>
            <a:r>
              <a:rPr lang="fr-CH" sz="2400" dirty="0"/>
              <a:t> </a:t>
            </a:r>
            <a:r>
              <a:rPr lang="fr-CH" sz="2400" dirty="0" err="1"/>
              <a:t>step</a:t>
            </a:r>
            <a:r>
              <a:rPr lang="fr-CH" sz="2400" dirty="0"/>
              <a:t>-by-</a:t>
            </a:r>
            <a:r>
              <a:rPr lang="fr-CH" sz="2400" dirty="0" err="1"/>
              <a:t>step</a:t>
            </a:r>
            <a:r>
              <a:rPr lang="fr-CH" sz="2400" dirty="0"/>
              <a:t> (</a:t>
            </a:r>
            <a:r>
              <a:rPr lang="fr-CH" sz="2400" dirty="0" err="1"/>
              <a:t>Step</a:t>
            </a:r>
            <a:r>
              <a:rPr lang="fr-CH" sz="2400" dirty="0"/>
              <a:t> 1 </a:t>
            </a:r>
            <a:r>
              <a:rPr lang="fr-CH" sz="2400" dirty="0">
                <a:sym typeface="Wingdings" panose="05000000000000000000" pitchFamily="2" charset="2"/>
              </a:rPr>
              <a:t> </a:t>
            </a:r>
            <a:r>
              <a:rPr lang="fr-CH" sz="2400" dirty="0" err="1">
                <a:sym typeface="Wingdings" panose="05000000000000000000" pitchFamily="2" charset="2"/>
              </a:rPr>
              <a:t>Step</a:t>
            </a:r>
            <a:r>
              <a:rPr lang="fr-CH" sz="2400" dirty="0">
                <a:sym typeface="Wingdings" panose="05000000000000000000" pitchFamily="2" charset="2"/>
              </a:rPr>
              <a:t> 2  </a:t>
            </a:r>
            <a:r>
              <a:rPr lang="fr-CH" sz="2400" dirty="0" err="1">
                <a:sym typeface="Wingdings" panose="05000000000000000000" pitchFamily="2" charset="2"/>
              </a:rPr>
              <a:t>Step</a:t>
            </a:r>
            <a:r>
              <a:rPr lang="fr-CH" sz="2400" dirty="0">
                <a:sym typeface="Wingdings" panose="05000000000000000000" pitchFamily="2" charset="2"/>
              </a:rPr>
              <a:t> 3) but, more </a:t>
            </a:r>
            <a:r>
              <a:rPr lang="fr-CH" sz="2400" dirty="0" err="1">
                <a:sym typeface="Wingdings" panose="05000000000000000000" pitchFamily="2" charset="2"/>
              </a:rPr>
              <a:t>accurately</a:t>
            </a:r>
            <a:r>
              <a:rPr lang="fr-CH" sz="2400" dirty="0">
                <a:sym typeface="Wingdings" panose="05000000000000000000" pitchFamily="2" charset="2"/>
              </a:rPr>
              <a:t>, the </a:t>
            </a:r>
            <a:r>
              <a:rPr lang="fr-CH" sz="2400" dirty="0" err="1">
                <a:sym typeface="Wingdings" panose="05000000000000000000" pitchFamily="2" charset="2"/>
              </a:rPr>
              <a:t>coupling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should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be</a:t>
            </a:r>
            <a:r>
              <a:rPr lang="fr-CH" sz="2400" dirty="0">
                <a:sym typeface="Wingdings" panose="05000000000000000000" pitchFamily="2" charset="2"/>
              </a:rPr>
              <a:t> in </a:t>
            </a:r>
            <a:r>
              <a:rPr lang="fr-CH" sz="2400" dirty="0" err="1">
                <a:sym typeface="Wingdings" panose="05000000000000000000" pitchFamily="2" charset="2"/>
              </a:rPr>
              <a:t>both</a:t>
            </a:r>
            <a:r>
              <a:rPr lang="fr-CH" sz="2400" dirty="0">
                <a:sym typeface="Wingdings" panose="05000000000000000000" pitchFamily="2" charset="2"/>
              </a:rPr>
              <a:t> directions. If </a:t>
            </a:r>
            <a:r>
              <a:rPr lang="fr-CH" sz="2400" dirty="0" err="1">
                <a:sym typeface="Wingdings" panose="05000000000000000000" pitchFamily="2" charset="2"/>
              </a:rPr>
              <a:t>this</a:t>
            </a:r>
            <a:r>
              <a:rPr lang="fr-CH" sz="2400" dirty="0">
                <a:sym typeface="Wingdings" panose="05000000000000000000" pitchFamily="2" charset="2"/>
              </a:rPr>
              <a:t> double </a:t>
            </a:r>
            <a:r>
              <a:rPr lang="fr-CH" sz="2400" dirty="0" err="1">
                <a:sym typeface="Wingdings" panose="05000000000000000000" pitchFamily="2" charset="2"/>
              </a:rPr>
              <a:t>coupling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is</a:t>
            </a:r>
            <a:r>
              <a:rPr lang="fr-CH" sz="2400" dirty="0">
                <a:sym typeface="Wingdings" panose="05000000000000000000" pitchFamily="2" charset="2"/>
              </a:rPr>
              <a:t> not </a:t>
            </a:r>
            <a:r>
              <a:rPr lang="fr-CH" sz="2400" dirty="0" err="1">
                <a:sym typeface="Wingdings" panose="05000000000000000000" pitchFamily="2" charset="2"/>
              </a:rPr>
              <a:t>considered</a:t>
            </a:r>
            <a:r>
              <a:rPr lang="fr-CH" sz="2400" dirty="0">
                <a:sym typeface="Wingdings" panose="05000000000000000000" pitchFamily="2" charset="2"/>
              </a:rPr>
              <a:t>, the </a:t>
            </a:r>
            <a:r>
              <a:rPr lang="fr-CH" sz="2400" dirty="0" err="1">
                <a:sym typeface="Wingdings" panose="05000000000000000000" pitchFamily="2" charset="2"/>
              </a:rPr>
              <a:t>engineer</a:t>
            </a:r>
            <a:r>
              <a:rPr lang="fr-CH" sz="2400" dirty="0">
                <a:sym typeface="Wingdings" panose="05000000000000000000" pitchFamily="2" charset="2"/>
              </a:rPr>
              <a:t> must </a:t>
            </a:r>
            <a:r>
              <a:rPr lang="fr-CH" sz="2400" dirty="0" err="1">
                <a:sym typeface="Wingdings" panose="05000000000000000000" pitchFamily="2" charset="2"/>
              </a:rPr>
              <a:t>be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aware</a:t>
            </a:r>
            <a:r>
              <a:rPr lang="fr-CH" sz="2400" dirty="0">
                <a:sym typeface="Wingdings" panose="05000000000000000000" pitchFamily="2" charset="2"/>
              </a:rPr>
              <a:t> of the </a:t>
            </a:r>
            <a:r>
              <a:rPr lang="fr-CH" sz="2400" dirty="0" err="1">
                <a:sym typeface="Wingdings" panose="05000000000000000000" pitchFamily="2" charset="2"/>
              </a:rPr>
              <a:t>associated</a:t>
            </a:r>
            <a:r>
              <a:rPr lang="fr-CH" sz="2400" dirty="0">
                <a:sym typeface="Wingdings" panose="05000000000000000000" pitchFamily="2" charset="2"/>
              </a:rPr>
              <a:t> </a:t>
            </a:r>
            <a:r>
              <a:rPr lang="fr-CH" sz="2400" dirty="0" err="1">
                <a:sym typeface="Wingdings" panose="05000000000000000000" pitchFamily="2" charset="2"/>
              </a:rPr>
              <a:t>assumptions</a:t>
            </a:r>
            <a:r>
              <a:rPr lang="fr-CH" sz="2400" dirty="0">
                <a:sym typeface="Wingdings" panose="05000000000000000000" pitchFamily="2" charset="2"/>
              </a:rPr>
              <a:t> ! </a:t>
            </a:r>
            <a:endParaRPr lang="fr-CH" dirty="0"/>
          </a:p>
          <a:p>
            <a:pPr algn="just"/>
            <a:endParaRPr lang="fr-CH" sz="1200" dirty="0"/>
          </a:p>
          <a:p>
            <a:pPr marL="285750" indent="-285750" algn="just">
              <a:buFontTx/>
              <a:buChar char="-"/>
            </a:pPr>
            <a:r>
              <a:rPr lang="fr-CH" dirty="0"/>
              <a:t>The </a:t>
            </a:r>
            <a:r>
              <a:rPr lang="fr-CH" dirty="0" err="1"/>
              <a:t>deflections</a:t>
            </a:r>
            <a:r>
              <a:rPr lang="fr-CH" dirty="0"/>
              <a:t>/</a:t>
            </a:r>
            <a:r>
              <a:rPr lang="fr-CH" dirty="0" err="1"/>
              <a:t>displacements</a:t>
            </a:r>
            <a:r>
              <a:rPr lang="fr-CH" dirty="0"/>
              <a:t> of a structural </a:t>
            </a:r>
            <a:r>
              <a:rPr lang="fr-CH" dirty="0" err="1"/>
              <a:t>element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influence the </a:t>
            </a:r>
            <a:r>
              <a:rPr lang="fr-CH" dirty="0" err="1"/>
              <a:t>development</a:t>
            </a:r>
            <a:r>
              <a:rPr lang="fr-CH" dirty="0"/>
              <a:t> of the </a:t>
            </a:r>
            <a:r>
              <a:rPr lang="fr-CH" dirty="0" err="1"/>
              <a:t>fire</a:t>
            </a:r>
            <a:endParaRPr lang="fr-CH" dirty="0"/>
          </a:p>
          <a:p>
            <a:pPr marL="285750" indent="-285750" algn="just">
              <a:buFontTx/>
              <a:buChar char="-"/>
            </a:pPr>
            <a:r>
              <a:rPr lang="fr-CH" dirty="0"/>
              <a:t>The </a:t>
            </a:r>
            <a:r>
              <a:rPr lang="fr-CH" dirty="0" err="1"/>
              <a:t>deflections</a:t>
            </a:r>
            <a:r>
              <a:rPr lang="fr-CH" dirty="0"/>
              <a:t>/</a:t>
            </a:r>
            <a:r>
              <a:rPr lang="fr-CH" dirty="0" err="1"/>
              <a:t>displacements</a:t>
            </a:r>
            <a:r>
              <a:rPr lang="fr-CH" dirty="0"/>
              <a:t> of a structural </a:t>
            </a:r>
            <a:r>
              <a:rPr lang="fr-CH" dirty="0" err="1"/>
              <a:t>element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influence the thermal </a:t>
            </a:r>
            <a:r>
              <a:rPr lang="fr-CH" dirty="0" err="1"/>
              <a:t>exposure</a:t>
            </a:r>
            <a:endParaRPr lang="fr-CH" dirty="0"/>
          </a:p>
          <a:p>
            <a:pPr marL="285750" indent="-285750" algn="just">
              <a:buFontTx/>
              <a:buChar char="-"/>
            </a:pPr>
            <a:r>
              <a:rPr lang="fr-CH" dirty="0"/>
              <a:t>The </a:t>
            </a:r>
            <a:r>
              <a:rPr lang="fr-CH" dirty="0" err="1"/>
              <a:t>elevation</a:t>
            </a:r>
            <a:r>
              <a:rPr lang="fr-CH" dirty="0"/>
              <a:t> of </a:t>
            </a:r>
            <a:r>
              <a:rPr lang="fr-CH" dirty="0" err="1"/>
              <a:t>temperature</a:t>
            </a:r>
            <a:r>
              <a:rPr lang="fr-CH" dirty="0"/>
              <a:t> in </a:t>
            </a:r>
            <a:r>
              <a:rPr lang="fr-CH" dirty="0" err="1"/>
              <a:t>members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influence the </a:t>
            </a:r>
            <a:r>
              <a:rPr lang="fr-CH" dirty="0" err="1"/>
              <a:t>absorbed</a:t>
            </a:r>
            <a:r>
              <a:rPr lang="fr-CH" dirty="0"/>
              <a:t> </a:t>
            </a:r>
            <a:r>
              <a:rPr lang="fr-CH" dirty="0" err="1"/>
              <a:t>energy</a:t>
            </a:r>
            <a:r>
              <a:rPr lang="fr-CH" dirty="0"/>
              <a:t> </a:t>
            </a:r>
            <a:r>
              <a:rPr lang="fr-CH" dirty="0" err="1"/>
              <a:t>absorbed</a:t>
            </a:r>
            <a:r>
              <a:rPr lang="fr-CH" dirty="0"/>
              <a:t> in </a:t>
            </a:r>
            <a:r>
              <a:rPr lang="fr-CH" dirty="0" err="1"/>
              <a:t>walls</a:t>
            </a:r>
            <a:r>
              <a:rPr lang="fr-CH" dirty="0"/>
              <a:t>/</a:t>
            </a:r>
            <a:r>
              <a:rPr lang="fr-CH" dirty="0" err="1"/>
              <a:t>floors</a:t>
            </a:r>
            <a:endParaRPr lang="fr-CH" dirty="0"/>
          </a:p>
          <a:p>
            <a:pPr marL="285750" indent="-285750" algn="just">
              <a:buFontTx/>
              <a:buChar char="-"/>
            </a:pPr>
            <a:r>
              <a:rPr lang="fr-CH" dirty="0" err="1"/>
              <a:t>Plasticity</a:t>
            </a:r>
            <a:r>
              <a:rPr lang="fr-CH" dirty="0"/>
              <a:t> and cracking </a:t>
            </a:r>
            <a:r>
              <a:rPr lang="fr-CH" dirty="0" err="1"/>
              <a:t>may</a:t>
            </a:r>
            <a:r>
              <a:rPr lang="fr-CH" dirty="0"/>
              <a:t> </a:t>
            </a:r>
            <a:r>
              <a:rPr lang="fr-CH" dirty="0" err="1"/>
              <a:t>induce</a:t>
            </a:r>
            <a:r>
              <a:rPr lang="fr-CH" dirty="0"/>
              <a:t> </a:t>
            </a:r>
            <a:r>
              <a:rPr lang="fr-CH" dirty="0" err="1"/>
              <a:t>generation</a:t>
            </a:r>
            <a:r>
              <a:rPr lang="fr-CH" dirty="0"/>
              <a:t> of </a:t>
            </a:r>
            <a:r>
              <a:rPr lang="fr-CH" dirty="0" err="1"/>
              <a:t>heat</a:t>
            </a:r>
            <a:r>
              <a:rPr lang="fr-CH" dirty="0"/>
              <a:t> or </a:t>
            </a:r>
            <a:r>
              <a:rPr lang="fr-CH" dirty="0" err="1"/>
              <a:t>heat</a:t>
            </a:r>
            <a:r>
              <a:rPr lang="fr-CH" dirty="0"/>
              <a:t> </a:t>
            </a:r>
            <a:r>
              <a:rPr lang="fr-CH" dirty="0" err="1"/>
              <a:t>leakage</a:t>
            </a:r>
            <a:endParaRPr lang="fr-CH" dirty="0"/>
          </a:p>
          <a:p>
            <a:pPr marL="285750" indent="-285750" algn="just">
              <a:buFontTx/>
              <a:buChar char="-"/>
            </a:pPr>
            <a:r>
              <a:rPr lang="fr-CH" dirty="0"/>
              <a:t>…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32664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6.4.2.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124997" y="5150455"/>
            <a:ext cx="6100793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96938"/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Current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version of EN 1993-1-2 </a:t>
            </a:r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applies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to </a:t>
            </a:r>
            <a:r>
              <a:rPr lang="fr-CH" sz="2800" b="1" dirty="0" err="1">
                <a:solidFill>
                  <a:schemeClr val="tx2"/>
                </a:solidFill>
                <a:cs typeface="Arial" charset="0"/>
              </a:rPr>
              <a:t>steel</a:t>
            </a:r>
            <a:r>
              <a:rPr lang="fr-CH" sz="2800" b="1" dirty="0">
                <a:solidFill>
                  <a:schemeClr val="tx2"/>
                </a:solidFill>
                <a:cs typeface="Arial" charset="0"/>
              </a:rPr>
              <a:t> grades S235 to S460</a:t>
            </a:r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940" t="1654" r="3080" b="10080"/>
          <a:stretch/>
        </p:blipFill>
        <p:spPr bwMode="auto">
          <a:xfrm>
            <a:off x="660348" y="2729170"/>
            <a:ext cx="4352301" cy="3375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035516" y="6104562"/>
            <a:ext cx="2836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chemeClr val="tx2"/>
                </a:solidFill>
                <a:cs typeface="Arial" charset="0"/>
              </a:rPr>
              <a:t>Temperature</a:t>
            </a:r>
            <a:r>
              <a:rPr lang="fr-CH" sz="2400" b="0" dirty="0">
                <a:solidFill>
                  <a:schemeClr val="tx2"/>
                </a:solidFill>
                <a:cs typeface="Arial" charset="0"/>
              </a:rPr>
              <a:t> (°C)</a:t>
            </a:r>
          </a:p>
        </p:txBody>
      </p:sp>
      <p:sp>
        <p:nvSpPr>
          <p:cNvPr id="12" name="Rectangle 1"/>
          <p:cNvSpPr>
            <a:spLocks noChangeArrowheads="1"/>
          </p:cNvSpPr>
          <p:nvPr/>
        </p:nvSpPr>
        <p:spPr bwMode="auto">
          <a:xfrm rot="16200000">
            <a:off x="-1013615" y="3916750"/>
            <a:ext cx="28368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factor</a:t>
            </a:r>
            <a:r>
              <a:rPr lang="fr-CH" sz="2400" b="0" dirty="0">
                <a:solidFill>
                  <a:schemeClr val="tx2"/>
                </a:solidFill>
                <a:cs typeface="Arial" charset="0"/>
              </a:rPr>
              <a:t> (-)</a:t>
            </a:r>
          </a:p>
        </p:txBody>
      </p:sp>
      <p:sp>
        <p:nvSpPr>
          <p:cNvPr id="13" name="Rectangle 1"/>
          <p:cNvSpPr>
            <a:spLocks noChangeArrowheads="1"/>
          </p:cNvSpPr>
          <p:nvPr/>
        </p:nvSpPr>
        <p:spPr bwMode="auto">
          <a:xfrm>
            <a:off x="5124997" y="3236475"/>
            <a:ext cx="559495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>
              <a:lnSpc>
                <a:spcPct val="150000"/>
              </a:lnSpc>
            </a:pP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k</a:t>
            </a:r>
            <a:r>
              <a:rPr lang="fr-CH" sz="2400" b="0" baseline="-25000" dirty="0" err="1">
                <a:solidFill>
                  <a:srgbClr val="00B050"/>
                </a:solidFill>
                <a:cs typeface="Arial" charset="0"/>
              </a:rPr>
              <a:t>y,</a:t>
            </a:r>
            <a:r>
              <a:rPr lang="fr-CH" sz="2400" b="0" baseline="-25000" dirty="0" err="1">
                <a:solidFill>
                  <a:srgbClr val="00B050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: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reduction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of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yield</a:t>
            </a:r>
            <a:r>
              <a:rPr lang="fr-CH" sz="2400" b="0" dirty="0">
                <a:solidFill>
                  <a:srgbClr val="00B050"/>
                </a:solidFill>
                <a:cs typeface="Arial" charset="0"/>
              </a:rPr>
              <a:t> </a:t>
            </a:r>
            <a:r>
              <a:rPr lang="fr-CH" sz="2400" b="0" dirty="0" err="1">
                <a:solidFill>
                  <a:srgbClr val="00B050"/>
                </a:solidFill>
                <a:cs typeface="Arial" charset="0"/>
              </a:rPr>
              <a:t>limit</a:t>
            </a:r>
            <a:endParaRPr lang="fr-CH" sz="2400" b="0" dirty="0">
              <a:solidFill>
                <a:srgbClr val="00B050"/>
              </a:solidFill>
              <a:cs typeface="Arial" charset="0"/>
            </a:endParaRPr>
          </a:p>
          <a:p>
            <a:pPr defTabSz="896938">
              <a:lnSpc>
                <a:spcPct val="150000"/>
              </a:lnSpc>
            </a:pP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k</a:t>
            </a:r>
            <a:r>
              <a:rPr lang="fr-CH" sz="2400" baseline="-25000" dirty="0" err="1">
                <a:solidFill>
                  <a:schemeClr val="tx2"/>
                </a:solidFill>
                <a:cs typeface="Arial" charset="0"/>
              </a:rPr>
              <a:t>E,</a:t>
            </a:r>
            <a:r>
              <a:rPr lang="fr-CH" sz="2400" baseline="-25000" dirty="0" err="1">
                <a:solidFill>
                  <a:schemeClr val="tx2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: </a:t>
            </a: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chemeClr val="tx2"/>
                </a:solidFill>
                <a:cs typeface="Arial" charset="0"/>
              </a:rPr>
              <a:t> of Young </a:t>
            </a:r>
            <a:r>
              <a:rPr lang="fr-CH" sz="2400" dirty="0" err="1">
                <a:solidFill>
                  <a:schemeClr val="tx2"/>
                </a:solidFill>
                <a:cs typeface="Arial" charset="0"/>
              </a:rPr>
              <a:t>modulus</a:t>
            </a:r>
            <a:endParaRPr lang="fr-CH" sz="2400" dirty="0">
              <a:solidFill>
                <a:schemeClr val="tx2"/>
              </a:solidFill>
              <a:cs typeface="Arial" charset="0"/>
            </a:endParaRPr>
          </a:p>
          <a:p>
            <a:pPr defTabSz="896938">
              <a:lnSpc>
                <a:spcPct val="150000"/>
              </a:lnSpc>
            </a:pP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k</a:t>
            </a:r>
            <a:r>
              <a:rPr lang="fr-CH" sz="2400" baseline="-25000" dirty="0" err="1">
                <a:solidFill>
                  <a:srgbClr val="FF0000"/>
                </a:solidFill>
                <a:cs typeface="Arial" charset="0"/>
              </a:rPr>
              <a:t>p,</a:t>
            </a:r>
            <a:r>
              <a:rPr lang="fr-CH" sz="2400" baseline="-25000" dirty="0" err="1">
                <a:solidFill>
                  <a:srgbClr val="FF0000"/>
                </a:solidFill>
                <a:latin typeface="Symbol" panose="05050102010706020507" pitchFamily="18" charset="2"/>
                <a:cs typeface="Arial" charset="0"/>
              </a:rPr>
              <a:t>q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: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reduction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of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proportional</a:t>
            </a:r>
            <a:r>
              <a:rPr lang="fr-CH" sz="2400" dirty="0">
                <a:solidFill>
                  <a:srgbClr val="FF0000"/>
                </a:solidFill>
                <a:cs typeface="Arial" charset="0"/>
              </a:rPr>
              <a:t> </a:t>
            </a:r>
            <a:r>
              <a:rPr lang="fr-CH" sz="2400" dirty="0" err="1">
                <a:solidFill>
                  <a:srgbClr val="FF0000"/>
                </a:solidFill>
                <a:cs typeface="Arial" charset="0"/>
              </a:rPr>
              <a:t>limit</a:t>
            </a:r>
            <a:endParaRPr lang="fr-CH" sz="24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5323435" y="2400415"/>
            <a:ext cx="33270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Load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resistance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399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4175302" y="2250077"/>
            <a:ext cx="315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Load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resistance</a:t>
            </a:r>
            <a:endParaRPr lang="fr-CH" sz="3200" b="1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719178" y="2736903"/>
                <a:ext cx="2189997" cy="10003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fr-LU" sz="220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CH" sz="2200" b="0" i="1" smtClean="0">
                          <a:latin typeface="Cambria Math" panose="02040503050406030204" pitchFamily="18" charset="0"/>
                        </a:rPr>
                        <m:t>0.65</m:t>
                      </m:r>
                      <m:rad>
                        <m:radPr>
                          <m:degHide m:val="on"/>
                          <m:ctrlPr>
                            <a:rPr lang="fr-CH" sz="2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</a:rPr>
                                <m:t>235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fr-LU" sz="22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9178" y="2736903"/>
                <a:ext cx="2189997" cy="1000338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002339" y="2688570"/>
                <a:ext cx="2189997" cy="100033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bar>
                        <m:barPr>
                          <m:pos m:val="top"/>
                          <m:ctrlP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barPr>
                        <m:e>
                          <m:sSub>
                            <m:sSub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</m:e>
                      </m:bar>
                      <m:r>
                        <a:rPr lang="fr-LU" sz="2200" i="1" smtClean="0">
                          <a:latin typeface="Cambria Math" panose="02040503050406030204" pitchFamily="18" charset="0"/>
                        </a:rPr>
                        <m:t>=</m:t>
                      </m:r>
                      <m:bar>
                        <m:barPr>
                          <m:pos m:val="top"/>
                          <m:ctrlPr>
                            <a:rPr lang="fr-LU" sz="2200" i="1" smtClean="0">
                              <a:latin typeface="Cambria Math" panose="02040503050406030204" pitchFamily="18" charset="0"/>
                            </a:rPr>
                          </m:ctrlPr>
                        </m:barPr>
                        <m:e>
                          <m:r>
                            <a:rPr lang="fr-LU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</m:bar>
                      <m:rad>
                        <m:radPr>
                          <m:degHide m:val="on"/>
                          <m:ctrlPr>
                            <a:rPr lang="fr-CH" sz="22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fr-CH" sz="2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sz="2200" i="1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fr-LU" sz="22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2339" y="2688570"/>
                <a:ext cx="2189997" cy="1000338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022326" y="3831954"/>
                <a:ext cx="3583551" cy="6338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sub>
                      </m:sSub>
                      <m:r>
                        <a:rPr lang="fr-LU" sz="220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LU" sz="22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CH" sz="2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LU" sz="22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200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bar>
                            <m:barPr>
                              <m:pos m:val="top"/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arPr>
                            <m:e>
                              <m:sSub>
                                <m:sSubPr>
                                  <m:ctrlP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  <m:sub>
                                  <m: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</m:sSub>
                            </m:e>
                          </m:ba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bar>
                                <m:barPr>
                                  <m:pos m:val="top"/>
                                  <m:ctrlPr>
                                    <a:rPr lang="fr-CH" sz="22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barPr>
                                <m:e>
                                  <m:sSub>
                                    <m:sSubPr>
                                      <m:ctrlPr>
                                        <a:rPr lang="fr-CH" sz="2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fr-CH" sz="2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𝜆</m:t>
                                      </m:r>
                                    </m:e>
                                    <m:sub>
                                      <m:r>
                                        <a:rPr lang="fr-CH" sz="22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𝜃</m:t>
                                      </m:r>
                                    </m:sub>
                                  </m:sSub>
                                </m:e>
                              </m:bar>
                            </m:e>
                            <m:sup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LU" sz="22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2326" y="3831954"/>
                <a:ext cx="3583551" cy="633828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8122792" y="4523578"/>
                <a:ext cx="3294743" cy="1057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e>
                        <m:sub>
                          <m: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𝑓𝑖</m:t>
                          </m:r>
                        </m:sub>
                      </m:sSub>
                      <m:r>
                        <a:rPr lang="fr-CH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𝜑</m:t>
                                  </m:r>
                                </m:e>
                                <m:sub>
                                  <m: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</m:sub>
                                <m:sup>
                                  <m: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bar>
                                    <m:barPr>
                                      <m:pos m:val="top"/>
                                      <m:ctrlPr>
                                        <a:rPr lang="fr-CH" sz="22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barPr>
                                    <m:e>
                                      <m:sSub>
                                        <m:sSubPr>
                                          <m:ctrlPr>
                                            <a:rPr lang="fr-CH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CH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𝜆</m:t>
                                          </m:r>
                                        </m:e>
                                        <m:sub>
                                          <m:r>
                                            <a:rPr lang="fr-CH" sz="22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</m:sub>
                                      </m:sSub>
                                    </m:e>
                                  </m:bar>
                                </m:e>
                                <m:sup>
                                  <m:r>
                                    <a:rPr lang="fr-CH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fr-LU" sz="2200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2792" y="4523578"/>
                <a:ext cx="3294743" cy="1057149"/>
              </a:xfrm>
              <a:prstGeom prst="rect">
                <a:avLst/>
              </a:prstGeom>
              <a:blipFill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700939" y="5720570"/>
                <a:ext cx="4143826" cy="748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H" sz="2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𝑏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𝑓𝑖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fr-CH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CH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CH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𝑓𝑖</m:t>
                              </m:r>
                            </m:sub>
                          </m:sSub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sub>
                          </m:sSub>
                          <m:r>
                            <a:rPr lang="fr-CH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fr-CH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CH" sz="22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𝑀</m:t>
                              </m:r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2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LU" sz="220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0939" y="5720570"/>
                <a:ext cx="4143826" cy="748666"/>
              </a:xfrm>
              <a:prstGeom prst="rect">
                <a:avLst/>
              </a:prstGeom>
              <a:blipFill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e 3"/>
          <p:cNvGrpSpPr>
            <a:grpSpLocks/>
          </p:cNvGrpSpPr>
          <p:nvPr/>
        </p:nvGrpSpPr>
        <p:grpSpPr bwMode="auto">
          <a:xfrm>
            <a:off x="465827" y="3169688"/>
            <a:ext cx="7005637" cy="2913062"/>
            <a:chOff x="1236913" y="1941913"/>
            <a:chExt cx="7005637" cy="2912600"/>
          </a:xfrm>
        </p:grpSpPr>
        <p:sp>
          <p:nvSpPr>
            <p:cNvPr id="16" name="Freeform 6"/>
            <p:cNvSpPr>
              <a:spLocks/>
            </p:cNvSpPr>
            <p:nvPr/>
          </p:nvSpPr>
          <p:spPr bwMode="auto">
            <a:xfrm rot="-5400000">
              <a:off x="2846638" y="2363725"/>
              <a:ext cx="863600" cy="771525"/>
            </a:xfrm>
            <a:custGeom>
              <a:avLst/>
              <a:gdLst>
                <a:gd name="T0" fmla="*/ 2147483647 w 1990"/>
                <a:gd name="T1" fmla="*/ 2147483647 h 1978"/>
                <a:gd name="T2" fmla="*/ 2147483647 w 1990"/>
                <a:gd name="T3" fmla="*/ 2147483647 h 1978"/>
                <a:gd name="T4" fmla="*/ 2147483647 w 1990"/>
                <a:gd name="T5" fmla="*/ 2147483647 h 1978"/>
                <a:gd name="T6" fmla="*/ 2147483647 w 1990"/>
                <a:gd name="T7" fmla="*/ 2147483647 h 1978"/>
                <a:gd name="T8" fmla="*/ 2147483647 w 1990"/>
                <a:gd name="T9" fmla="*/ 2147483647 h 1978"/>
                <a:gd name="T10" fmla="*/ 2147483647 w 1990"/>
                <a:gd name="T11" fmla="*/ 2147483647 h 1978"/>
                <a:gd name="T12" fmla="*/ 2147483647 w 1990"/>
                <a:gd name="T13" fmla="*/ 2147483647 h 1978"/>
                <a:gd name="T14" fmla="*/ 2147483647 w 1990"/>
                <a:gd name="T15" fmla="*/ 2147483647 h 1978"/>
                <a:gd name="T16" fmla="*/ 0 w 1990"/>
                <a:gd name="T17" fmla="*/ 2147483647 h 1978"/>
                <a:gd name="T18" fmla="*/ 0 w 1990"/>
                <a:gd name="T19" fmla="*/ 0 h 1978"/>
                <a:gd name="T20" fmla="*/ 2147483647 w 1990"/>
                <a:gd name="T21" fmla="*/ 0 h 1978"/>
                <a:gd name="T22" fmla="*/ 2147483647 w 1990"/>
                <a:gd name="T23" fmla="*/ 2147483647 h 1978"/>
                <a:gd name="T24" fmla="*/ 2147483647 w 1990"/>
                <a:gd name="T25" fmla="*/ 2147483647 h 1978"/>
                <a:gd name="T26" fmla="*/ 2147483647 w 1990"/>
                <a:gd name="T27" fmla="*/ 2147483647 h 1978"/>
                <a:gd name="T28" fmla="*/ 2147483647 w 1990"/>
                <a:gd name="T29" fmla="*/ 2147483647 h 1978"/>
                <a:gd name="T30" fmla="*/ 2147483647 w 1990"/>
                <a:gd name="T31" fmla="*/ 2147483647 h 1978"/>
                <a:gd name="T32" fmla="*/ 2147483647 w 1990"/>
                <a:gd name="T33" fmla="*/ 2147483647 h 1978"/>
                <a:gd name="T34" fmla="*/ 2147483647 w 1990"/>
                <a:gd name="T35" fmla="*/ 2147483647 h 1978"/>
                <a:gd name="T36" fmla="*/ 2147483647 w 1990"/>
                <a:gd name="T37" fmla="*/ 2147483647 h 1978"/>
                <a:gd name="T38" fmla="*/ 2147483647 w 1990"/>
                <a:gd name="T39" fmla="*/ 2147483647 h 1978"/>
                <a:gd name="T40" fmla="*/ 2147483647 w 1990"/>
                <a:gd name="T41" fmla="*/ 2147483647 h 1978"/>
                <a:gd name="T42" fmla="*/ 2147483647 w 1990"/>
                <a:gd name="T43" fmla="*/ 2147483647 h 1978"/>
                <a:gd name="T44" fmla="*/ 2147483647 w 1990"/>
                <a:gd name="T45" fmla="*/ 2147483647 h 1978"/>
                <a:gd name="T46" fmla="*/ 2147483647 w 1990"/>
                <a:gd name="T47" fmla="*/ 2147483647 h 1978"/>
                <a:gd name="T48" fmla="*/ 2147483647 w 1990"/>
                <a:gd name="T49" fmla="*/ 2147483647 h 1978"/>
                <a:gd name="T50" fmla="*/ 0 w 1990"/>
                <a:gd name="T51" fmla="*/ 2147483647 h 1978"/>
                <a:gd name="T52" fmla="*/ 0 w 1990"/>
                <a:gd name="T53" fmla="*/ 2147483647 h 1978"/>
                <a:gd name="T54" fmla="*/ 2147483647 w 1990"/>
                <a:gd name="T55" fmla="*/ 2147483647 h 1978"/>
                <a:gd name="T56" fmla="*/ 2147483647 w 1990"/>
                <a:gd name="T57" fmla="*/ 2147483647 h 1978"/>
                <a:gd name="T58" fmla="*/ 2147483647 w 1990"/>
                <a:gd name="T59" fmla="*/ 2147483647 h 1978"/>
                <a:gd name="T60" fmla="*/ 2147483647 w 1990"/>
                <a:gd name="T61" fmla="*/ 2147483647 h 1978"/>
                <a:gd name="T62" fmla="*/ 2147483647 w 1990"/>
                <a:gd name="T63" fmla="*/ 2147483647 h 1978"/>
                <a:gd name="T64" fmla="*/ 2147483647 w 1990"/>
                <a:gd name="T65" fmla="*/ 2147483647 h 1978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90"/>
                <a:gd name="T100" fmla="*/ 0 h 1978"/>
                <a:gd name="T101" fmla="*/ 1990 w 1990"/>
                <a:gd name="T102" fmla="*/ 1978 h 1978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90" h="1978">
                  <a:moveTo>
                    <a:pt x="952" y="1778"/>
                  </a:moveTo>
                  <a:lnTo>
                    <a:pt x="952" y="203"/>
                  </a:lnTo>
                  <a:lnTo>
                    <a:pt x="957" y="203"/>
                  </a:lnTo>
                  <a:lnTo>
                    <a:pt x="947" y="178"/>
                  </a:lnTo>
                  <a:lnTo>
                    <a:pt x="932" y="155"/>
                  </a:lnTo>
                  <a:lnTo>
                    <a:pt x="912" y="135"/>
                  </a:lnTo>
                  <a:lnTo>
                    <a:pt x="890" y="125"/>
                  </a:lnTo>
                  <a:lnTo>
                    <a:pt x="877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1990" y="0"/>
                  </a:lnTo>
                  <a:lnTo>
                    <a:pt x="1990" y="123"/>
                  </a:lnTo>
                  <a:lnTo>
                    <a:pt x="1095" y="123"/>
                  </a:lnTo>
                  <a:lnTo>
                    <a:pt x="1067" y="135"/>
                  </a:lnTo>
                  <a:lnTo>
                    <a:pt x="1045" y="155"/>
                  </a:lnTo>
                  <a:lnTo>
                    <a:pt x="1030" y="178"/>
                  </a:lnTo>
                  <a:lnTo>
                    <a:pt x="1017" y="203"/>
                  </a:lnTo>
                  <a:lnTo>
                    <a:pt x="1017" y="1778"/>
                  </a:lnTo>
                  <a:lnTo>
                    <a:pt x="1017" y="1780"/>
                  </a:lnTo>
                  <a:lnTo>
                    <a:pt x="1032" y="1805"/>
                  </a:lnTo>
                  <a:lnTo>
                    <a:pt x="1052" y="1828"/>
                  </a:lnTo>
                  <a:lnTo>
                    <a:pt x="1075" y="1845"/>
                  </a:lnTo>
                  <a:lnTo>
                    <a:pt x="1095" y="1855"/>
                  </a:lnTo>
                  <a:lnTo>
                    <a:pt x="1990" y="1855"/>
                  </a:lnTo>
                  <a:lnTo>
                    <a:pt x="1990" y="1978"/>
                  </a:lnTo>
                  <a:lnTo>
                    <a:pt x="0" y="1978"/>
                  </a:lnTo>
                  <a:lnTo>
                    <a:pt x="0" y="1855"/>
                  </a:lnTo>
                  <a:lnTo>
                    <a:pt x="877" y="1855"/>
                  </a:lnTo>
                  <a:lnTo>
                    <a:pt x="905" y="1843"/>
                  </a:lnTo>
                  <a:lnTo>
                    <a:pt x="927" y="1825"/>
                  </a:lnTo>
                  <a:lnTo>
                    <a:pt x="945" y="1800"/>
                  </a:lnTo>
                  <a:lnTo>
                    <a:pt x="957" y="1780"/>
                  </a:lnTo>
                  <a:lnTo>
                    <a:pt x="952" y="1778"/>
                  </a:lnTo>
                  <a:close/>
                </a:path>
              </a:pathLst>
            </a:custGeom>
            <a:solidFill>
              <a:srgbClr val="993300"/>
            </a:solidFill>
            <a:ln w="0">
              <a:solidFill>
                <a:srgbClr val="9933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>
              <a:off x="1351213" y="2547875"/>
              <a:ext cx="1587" cy="1839913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14"/>
            <p:cNvSpPr>
              <a:spLocks noEditPoints="1"/>
            </p:cNvSpPr>
            <p:nvPr/>
          </p:nvSpPr>
          <p:spPr bwMode="auto">
            <a:xfrm>
              <a:off x="1629025" y="2463738"/>
              <a:ext cx="138113" cy="1979612"/>
            </a:xfrm>
            <a:custGeom>
              <a:avLst/>
              <a:gdLst>
                <a:gd name="T0" fmla="*/ 2147483647 w 174"/>
                <a:gd name="T1" fmla="*/ 2147483647 h 2288"/>
                <a:gd name="T2" fmla="*/ 2147483647 w 174"/>
                <a:gd name="T3" fmla="*/ 2147483647 h 2288"/>
                <a:gd name="T4" fmla="*/ 2147483647 w 174"/>
                <a:gd name="T5" fmla="*/ 2147483647 h 2288"/>
                <a:gd name="T6" fmla="*/ 2147483647 w 174"/>
                <a:gd name="T7" fmla="*/ 2147483647 h 2288"/>
                <a:gd name="T8" fmla="*/ 2147483647 w 174"/>
                <a:gd name="T9" fmla="*/ 2147483647 h 2288"/>
                <a:gd name="T10" fmla="*/ 0 w 174"/>
                <a:gd name="T11" fmla="*/ 2147483647 h 2288"/>
                <a:gd name="T12" fmla="*/ 2147483647 w 174"/>
                <a:gd name="T13" fmla="*/ 0 h 2288"/>
                <a:gd name="T14" fmla="*/ 2147483647 w 174"/>
                <a:gd name="T15" fmla="*/ 2147483647 h 2288"/>
                <a:gd name="T16" fmla="*/ 2147483647 w 174"/>
                <a:gd name="T17" fmla="*/ 2147483647 h 2288"/>
                <a:gd name="T18" fmla="*/ 2147483647 w 174"/>
                <a:gd name="T19" fmla="*/ 2147483647 h 2288"/>
                <a:gd name="T20" fmla="*/ 2147483647 w 174"/>
                <a:gd name="T21" fmla="*/ 2147483647 h 2288"/>
                <a:gd name="T22" fmla="*/ 2147483647 w 174"/>
                <a:gd name="T23" fmla="*/ 2147483647 h 2288"/>
                <a:gd name="T24" fmla="*/ 2147483647 w 174"/>
                <a:gd name="T25" fmla="*/ 2147483647 h 2288"/>
                <a:gd name="T26" fmla="*/ 2147483647 w 174"/>
                <a:gd name="T27" fmla="*/ 2147483647 h 2288"/>
                <a:gd name="T28" fmla="*/ 2147483647 w 174"/>
                <a:gd name="T29" fmla="*/ 2147483647 h 2288"/>
                <a:gd name="T30" fmla="*/ 2147483647 w 174"/>
                <a:gd name="T31" fmla="*/ 2147483647 h 2288"/>
                <a:gd name="T32" fmla="*/ 2147483647 w 174"/>
                <a:gd name="T33" fmla="*/ 2147483647 h 2288"/>
                <a:gd name="T34" fmla="*/ 2147483647 w 174"/>
                <a:gd name="T35" fmla="*/ 2147483647 h 2288"/>
                <a:gd name="T36" fmla="*/ 2147483647 w 174"/>
                <a:gd name="T37" fmla="*/ 2147483647 h 2288"/>
                <a:gd name="T38" fmla="*/ 2147483647 w 174"/>
                <a:gd name="T39" fmla="*/ 2147483647 h 2288"/>
                <a:gd name="T40" fmla="*/ 2147483647 w 174"/>
                <a:gd name="T41" fmla="*/ 2147483647 h 2288"/>
                <a:gd name="T42" fmla="*/ 2147483647 w 174"/>
                <a:gd name="T43" fmla="*/ 2147483647 h 2288"/>
                <a:gd name="T44" fmla="*/ 2147483647 w 174"/>
                <a:gd name="T45" fmla="*/ 2147483647 h 2288"/>
                <a:gd name="T46" fmla="*/ 2147483647 w 174"/>
                <a:gd name="T47" fmla="*/ 2147483647 h 2288"/>
                <a:gd name="T48" fmla="*/ 0 w 174"/>
                <a:gd name="T49" fmla="*/ 2147483647 h 2288"/>
                <a:gd name="T50" fmla="*/ 0 w 174"/>
                <a:gd name="T51" fmla="*/ 2147483647 h 2288"/>
                <a:gd name="T52" fmla="*/ 0 w 174"/>
                <a:gd name="T53" fmla="*/ 2147483647 h 2288"/>
                <a:gd name="T54" fmla="*/ 0 w 174"/>
                <a:gd name="T55" fmla="*/ 2147483647 h 2288"/>
                <a:gd name="T56" fmla="*/ 2147483647 w 174"/>
                <a:gd name="T57" fmla="*/ 2147483647 h 2288"/>
                <a:gd name="T58" fmla="*/ 2147483647 w 174"/>
                <a:gd name="T59" fmla="*/ 2147483647 h 2288"/>
                <a:gd name="T60" fmla="*/ 0 w 174"/>
                <a:gd name="T61" fmla="*/ 2147483647 h 2288"/>
                <a:gd name="T62" fmla="*/ 0 w 174"/>
                <a:gd name="T63" fmla="*/ 2147483647 h 2288"/>
                <a:gd name="T64" fmla="*/ 0 w 174"/>
                <a:gd name="T65" fmla="*/ 2147483647 h 2288"/>
                <a:gd name="T66" fmla="*/ 2147483647 w 174"/>
                <a:gd name="T67" fmla="*/ 2147483647 h 2288"/>
                <a:gd name="T68" fmla="*/ 2147483647 w 174"/>
                <a:gd name="T69" fmla="*/ 2147483647 h 2288"/>
                <a:gd name="T70" fmla="*/ 2147483647 w 174"/>
                <a:gd name="T71" fmla="*/ 2147483647 h 2288"/>
                <a:gd name="T72" fmla="*/ 2147483647 w 174"/>
                <a:gd name="T73" fmla="*/ 2147483647 h 2288"/>
                <a:gd name="T74" fmla="*/ 2147483647 w 174"/>
                <a:gd name="T75" fmla="*/ 2147483647 h 2288"/>
                <a:gd name="T76" fmla="*/ 2147483647 w 174"/>
                <a:gd name="T77" fmla="*/ 2147483647 h 2288"/>
                <a:gd name="T78" fmla="*/ 2147483647 w 174"/>
                <a:gd name="T79" fmla="*/ 2147483647 h 2288"/>
                <a:gd name="T80" fmla="*/ 2147483647 w 174"/>
                <a:gd name="T81" fmla="*/ 2147483647 h 2288"/>
                <a:gd name="T82" fmla="*/ 2147483647 w 174"/>
                <a:gd name="T83" fmla="*/ 2147483647 h 2288"/>
                <a:gd name="T84" fmla="*/ 2147483647 w 174"/>
                <a:gd name="T85" fmla="*/ 2147483647 h 2288"/>
                <a:gd name="T86" fmla="*/ 2147483647 w 174"/>
                <a:gd name="T87" fmla="*/ 2147483647 h 2288"/>
                <a:gd name="T88" fmla="*/ 2147483647 w 174"/>
                <a:gd name="T89" fmla="*/ 2147483647 h 2288"/>
                <a:gd name="T90" fmla="*/ 2147483647 w 174"/>
                <a:gd name="T91" fmla="*/ 2147483647 h 2288"/>
                <a:gd name="T92" fmla="*/ 2147483647 w 174"/>
                <a:gd name="T93" fmla="*/ 2147483647 h 2288"/>
                <a:gd name="T94" fmla="*/ 2147483647 w 174"/>
                <a:gd name="T95" fmla="*/ 2147483647 h 2288"/>
                <a:gd name="T96" fmla="*/ 2147483647 w 174"/>
                <a:gd name="T97" fmla="*/ 2147483647 h 2288"/>
                <a:gd name="T98" fmla="*/ 2147483647 w 174"/>
                <a:gd name="T99" fmla="*/ 2147483647 h 2288"/>
                <a:gd name="T100" fmla="*/ 2147483647 w 174"/>
                <a:gd name="T101" fmla="*/ 2147483647 h 228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74"/>
                <a:gd name="T154" fmla="*/ 0 h 2288"/>
                <a:gd name="T155" fmla="*/ 174 w 174"/>
                <a:gd name="T156" fmla="*/ 2288 h 228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74" h="2288">
                  <a:moveTo>
                    <a:pt x="96" y="18"/>
                  </a:moveTo>
                  <a:lnTo>
                    <a:pt x="96" y="2271"/>
                  </a:lnTo>
                  <a:lnTo>
                    <a:pt x="78" y="2271"/>
                  </a:lnTo>
                  <a:lnTo>
                    <a:pt x="78" y="18"/>
                  </a:lnTo>
                  <a:lnTo>
                    <a:pt x="96" y="18"/>
                  </a:lnTo>
                  <a:close/>
                  <a:moveTo>
                    <a:pt x="0" y="158"/>
                  </a:moveTo>
                  <a:lnTo>
                    <a:pt x="88" y="0"/>
                  </a:lnTo>
                  <a:lnTo>
                    <a:pt x="174" y="158"/>
                  </a:lnTo>
                  <a:lnTo>
                    <a:pt x="174" y="162"/>
                  </a:lnTo>
                  <a:lnTo>
                    <a:pt x="174" y="163"/>
                  </a:lnTo>
                  <a:lnTo>
                    <a:pt x="174" y="167"/>
                  </a:lnTo>
                  <a:lnTo>
                    <a:pt x="170" y="169"/>
                  </a:lnTo>
                  <a:lnTo>
                    <a:pt x="168" y="169"/>
                  </a:lnTo>
                  <a:lnTo>
                    <a:pt x="165" y="169"/>
                  </a:lnTo>
                  <a:lnTo>
                    <a:pt x="163" y="167"/>
                  </a:lnTo>
                  <a:lnTo>
                    <a:pt x="161" y="165"/>
                  </a:lnTo>
                  <a:lnTo>
                    <a:pt x="80" y="21"/>
                  </a:lnTo>
                  <a:lnTo>
                    <a:pt x="94" y="21"/>
                  </a:lnTo>
                  <a:lnTo>
                    <a:pt x="15" y="165"/>
                  </a:lnTo>
                  <a:lnTo>
                    <a:pt x="13" y="167"/>
                  </a:lnTo>
                  <a:lnTo>
                    <a:pt x="9" y="169"/>
                  </a:lnTo>
                  <a:lnTo>
                    <a:pt x="7" y="169"/>
                  </a:lnTo>
                  <a:lnTo>
                    <a:pt x="4" y="169"/>
                  </a:lnTo>
                  <a:lnTo>
                    <a:pt x="2" y="167"/>
                  </a:lnTo>
                  <a:lnTo>
                    <a:pt x="0" y="163"/>
                  </a:lnTo>
                  <a:lnTo>
                    <a:pt x="0" y="162"/>
                  </a:lnTo>
                  <a:lnTo>
                    <a:pt x="0" y="158"/>
                  </a:lnTo>
                  <a:close/>
                  <a:moveTo>
                    <a:pt x="174" y="2130"/>
                  </a:moveTo>
                  <a:lnTo>
                    <a:pt x="88" y="2288"/>
                  </a:lnTo>
                  <a:lnTo>
                    <a:pt x="0" y="2130"/>
                  </a:lnTo>
                  <a:lnTo>
                    <a:pt x="0" y="2128"/>
                  </a:lnTo>
                  <a:lnTo>
                    <a:pt x="0" y="2125"/>
                  </a:lnTo>
                  <a:lnTo>
                    <a:pt x="2" y="2123"/>
                  </a:lnTo>
                  <a:lnTo>
                    <a:pt x="4" y="2121"/>
                  </a:lnTo>
                  <a:lnTo>
                    <a:pt x="7" y="2119"/>
                  </a:lnTo>
                  <a:lnTo>
                    <a:pt x="9" y="2119"/>
                  </a:lnTo>
                  <a:lnTo>
                    <a:pt x="13" y="2121"/>
                  </a:lnTo>
                  <a:lnTo>
                    <a:pt x="15" y="2123"/>
                  </a:lnTo>
                  <a:lnTo>
                    <a:pt x="94" y="2267"/>
                  </a:lnTo>
                  <a:lnTo>
                    <a:pt x="80" y="2267"/>
                  </a:lnTo>
                  <a:lnTo>
                    <a:pt x="161" y="2123"/>
                  </a:lnTo>
                  <a:lnTo>
                    <a:pt x="163" y="2121"/>
                  </a:lnTo>
                  <a:lnTo>
                    <a:pt x="165" y="2119"/>
                  </a:lnTo>
                  <a:lnTo>
                    <a:pt x="168" y="2119"/>
                  </a:lnTo>
                  <a:lnTo>
                    <a:pt x="170" y="2121"/>
                  </a:lnTo>
                  <a:lnTo>
                    <a:pt x="174" y="2123"/>
                  </a:lnTo>
                  <a:lnTo>
                    <a:pt x="174" y="2125"/>
                  </a:lnTo>
                  <a:lnTo>
                    <a:pt x="174" y="2128"/>
                  </a:lnTo>
                  <a:lnTo>
                    <a:pt x="174" y="213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rrowheads="1"/>
            </p:cNvSpPr>
            <p:nvPr/>
          </p:nvSpPr>
          <p:spPr bwMode="auto">
            <a:xfrm>
              <a:off x="1811588" y="3228913"/>
              <a:ext cx="4064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fr-FR" sz="2000">
                  <a:solidFill>
                    <a:srgbClr val="FF3300"/>
                  </a:solidFill>
                </a:rPr>
                <a:t>L</a:t>
              </a:r>
              <a:r>
                <a:rPr lang="fr-FR" sz="2000" baseline="-25000">
                  <a:solidFill>
                    <a:srgbClr val="FF3300"/>
                  </a:solidFill>
                </a:rPr>
                <a:t>fi</a:t>
              </a:r>
              <a:endParaRPr lang="fr-FR" sz="2000">
                <a:solidFill>
                  <a:srgbClr val="FF3300"/>
                </a:solidFill>
              </a:endParaRPr>
            </a:p>
          </p:txBody>
        </p:sp>
        <p:sp>
          <p:nvSpPr>
            <p:cNvPr id="20" name="Rectangle 16"/>
            <p:cNvSpPr>
              <a:spLocks noChangeArrowheads="1"/>
            </p:cNvSpPr>
            <p:nvPr/>
          </p:nvSpPr>
          <p:spPr bwMode="auto">
            <a:xfrm>
              <a:off x="1452813" y="2014475"/>
              <a:ext cx="567463" cy="307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dirty="0" err="1">
                  <a:solidFill>
                    <a:srgbClr val="008000"/>
                  </a:solidFill>
                </a:rPr>
                <a:t>N</a:t>
              </a:r>
              <a:r>
                <a:rPr lang="fr-FR" sz="2000" baseline="-25000" dirty="0" err="1">
                  <a:solidFill>
                    <a:srgbClr val="008000"/>
                  </a:solidFill>
                </a:rPr>
                <a:t>fi,d,t</a:t>
              </a:r>
              <a:endParaRPr lang="fr-FR" sz="2000" baseline="-25000" dirty="0">
                <a:solidFill>
                  <a:srgbClr val="008000"/>
                </a:solidFill>
              </a:endParaRPr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1294063" y="4387788"/>
              <a:ext cx="112712" cy="103187"/>
            </a:xfrm>
            <a:custGeom>
              <a:avLst/>
              <a:gdLst>
                <a:gd name="T0" fmla="*/ 2147483647 w 142"/>
                <a:gd name="T1" fmla="*/ 0 h 131"/>
                <a:gd name="T2" fmla="*/ 2147483647 w 142"/>
                <a:gd name="T3" fmla="*/ 2147483647 h 131"/>
                <a:gd name="T4" fmla="*/ 2147483647 w 142"/>
                <a:gd name="T5" fmla="*/ 2147483647 h 131"/>
                <a:gd name="T6" fmla="*/ 2147483647 w 142"/>
                <a:gd name="T7" fmla="*/ 2147483647 h 131"/>
                <a:gd name="T8" fmla="*/ 2147483647 w 142"/>
                <a:gd name="T9" fmla="*/ 2147483647 h 131"/>
                <a:gd name="T10" fmla="*/ 2147483647 w 142"/>
                <a:gd name="T11" fmla="*/ 2147483647 h 131"/>
                <a:gd name="T12" fmla="*/ 2147483647 w 142"/>
                <a:gd name="T13" fmla="*/ 2147483647 h 131"/>
                <a:gd name="T14" fmla="*/ 0 w 142"/>
                <a:gd name="T15" fmla="*/ 2147483647 h 131"/>
                <a:gd name="T16" fmla="*/ 0 w 142"/>
                <a:gd name="T17" fmla="*/ 2147483647 h 131"/>
                <a:gd name="T18" fmla="*/ 2147483647 w 142"/>
                <a:gd name="T19" fmla="*/ 2147483647 h 131"/>
                <a:gd name="T20" fmla="*/ 2147483647 w 142"/>
                <a:gd name="T21" fmla="*/ 2147483647 h 131"/>
                <a:gd name="T22" fmla="*/ 2147483647 w 142"/>
                <a:gd name="T23" fmla="*/ 2147483647 h 131"/>
                <a:gd name="T24" fmla="*/ 2147483647 w 142"/>
                <a:gd name="T25" fmla="*/ 2147483647 h 131"/>
                <a:gd name="T26" fmla="*/ 2147483647 w 142"/>
                <a:gd name="T27" fmla="*/ 2147483647 h 131"/>
                <a:gd name="T28" fmla="*/ 2147483647 w 142"/>
                <a:gd name="T29" fmla="*/ 2147483647 h 131"/>
                <a:gd name="T30" fmla="*/ 2147483647 w 142"/>
                <a:gd name="T31" fmla="*/ 2147483647 h 131"/>
                <a:gd name="T32" fmla="*/ 2147483647 w 142"/>
                <a:gd name="T33" fmla="*/ 2147483647 h 131"/>
                <a:gd name="T34" fmla="*/ 2147483647 w 142"/>
                <a:gd name="T35" fmla="*/ 2147483647 h 131"/>
                <a:gd name="T36" fmla="*/ 2147483647 w 142"/>
                <a:gd name="T37" fmla="*/ 2147483647 h 131"/>
                <a:gd name="T38" fmla="*/ 2147483647 w 142"/>
                <a:gd name="T39" fmla="*/ 2147483647 h 131"/>
                <a:gd name="T40" fmla="*/ 2147483647 w 142"/>
                <a:gd name="T41" fmla="*/ 2147483647 h 131"/>
                <a:gd name="T42" fmla="*/ 2147483647 w 142"/>
                <a:gd name="T43" fmla="*/ 2147483647 h 131"/>
                <a:gd name="T44" fmla="*/ 2147483647 w 142"/>
                <a:gd name="T45" fmla="*/ 2147483647 h 131"/>
                <a:gd name="T46" fmla="*/ 2147483647 w 142"/>
                <a:gd name="T47" fmla="*/ 2147483647 h 131"/>
                <a:gd name="T48" fmla="*/ 2147483647 w 142"/>
                <a:gd name="T49" fmla="*/ 2147483647 h 131"/>
                <a:gd name="T50" fmla="*/ 2147483647 w 142"/>
                <a:gd name="T51" fmla="*/ 2147483647 h 131"/>
                <a:gd name="T52" fmla="*/ 2147483647 w 142"/>
                <a:gd name="T53" fmla="*/ 2147483647 h 131"/>
                <a:gd name="T54" fmla="*/ 2147483647 w 142"/>
                <a:gd name="T55" fmla="*/ 2147483647 h 131"/>
                <a:gd name="T56" fmla="*/ 2147483647 w 142"/>
                <a:gd name="T57" fmla="*/ 2147483647 h 131"/>
                <a:gd name="T58" fmla="*/ 2147483647 w 142"/>
                <a:gd name="T59" fmla="*/ 2147483647 h 131"/>
                <a:gd name="T60" fmla="*/ 2147483647 w 142"/>
                <a:gd name="T61" fmla="*/ 2147483647 h 131"/>
                <a:gd name="T62" fmla="*/ 2147483647 w 142"/>
                <a:gd name="T63" fmla="*/ 0 h 1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2"/>
                <a:gd name="T97" fmla="*/ 0 h 131"/>
                <a:gd name="T98" fmla="*/ 142 w 142"/>
                <a:gd name="T99" fmla="*/ 131 h 13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2" h="131">
                  <a:moveTo>
                    <a:pt x="71" y="0"/>
                  </a:moveTo>
                  <a:lnTo>
                    <a:pt x="63" y="0"/>
                  </a:lnTo>
                  <a:lnTo>
                    <a:pt x="58" y="2"/>
                  </a:lnTo>
                  <a:lnTo>
                    <a:pt x="50" y="4"/>
                  </a:lnTo>
                  <a:lnTo>
                    <a:pt x="44" y="6"/>
                  </a:lnTo>
                  <a:lnTo>
                    <a:pt x="37" y="8"/>
                  </a:lnTo>
                  <a:lnTo>
                    <a:pt x="31" y="12"/>
                  </a:lnTo>
                  <a:lnTo>
                    <a:pt x="27" y="16"/>
                  </a:lnTo>
                  <a:lnTo>
                    <a:pt x="21" y="19"/>
                  </a:lnTo>
                  <a:lnTo>
                    <a:pt x="17" y="23"/>
                  </a:lnTo>
                  <a:lnTo>
                    <a:pt x="12" y="29"/>
                  </a:lnTo>
                  <a:lnTo>
                    <a:pt x="10" y="35"/>
                  </a:lnTo>
                  <a:lnTo>
                    <a:pt x="6" y="41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0" y="65"/>
                  </a:lnTo>
                  <a:lnTo>
                    <a:pt x="0" y="73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6" y="92"/>
                  </a:lnTo>
                  <a:lnTo>
                    <a:pt x="10" y="98"/>
                  </a:lnTo>
                  <a:lnTo>
                    <a:pt x="12" y="102"/>
                  </a:lnTo>
                  <a:lnTo>
                    <a:pt x="17" y="108"/>
                  </a:lnTo>
                  <a:lnTo>
                    <a:pt x="21" y="112"/>
                  </a:lnTo>
                  <a:lnTo>
                    <a:pt x="27" y="117"/>
                  </a:lnTo>
                  <a:lnTo>
                    <a:pt x="31" y="121"/>
                  </a:lnTo>
                  <a:lnTo>
                    <a:pt x="37" y="123"/>
                  </a:lnTo>
                  <a:lnTo>
                    <a:pt x="44" y="127"/>
                  </a:lnTo>
                  <a:lnTo>
                    <a:pt x="50" y="129"/>
                  </a:lnTo>
                  <a:lnTo>
                    <a:pt x="58" y="131"/>
                  </a:lnTo>
                  <a:lnTo>
                    <a:pt x="63" y="131"/>
                  </a:lnTo>
                  <a:lnTo>
                    <a:pt x="71" y="131"/>
                  </a:lnTo>
                  <a:lnTo>
                    <a:pt x="79" y="131"/>
                  </a:lnTo>
                  <a:lnTo>
                    <a:pt x="84" y="131"/>
                  </a:lnTo>
                  <a:lnTo>
                    <a:pt x="92" y="129"/>
                  </a:lnTo>
                  <a:lnTo>
                    <a:pt x="98" y="127"/>
                  </a:lnTo>
                  <a:lnTo>
                    <a:pt x="104" y="123"/>
                  </a:lnTo>
                  <a:lnTo>
                    <a:pt x="109" y="121"/>
                  </a:lnTo>
                  <a:lnTo>
                    <a:pt x="115" y="117"/>
                  </a:lnTo>
                  <a:lnTo>
                    <a:pt x="121" y="112"/>
                  </a:lnTo>
                  <a:lnTo>
                    <a:pt x="125" y="108"/>
                  </a:lnTo>
                  <a:lnTo>
                    <a:pt x="129" y="102"/>
                  </a:lnTo>
                  <a:lnTo>
                    <a:pt x="132" y="98"/>
                  </a:lnTo>
                  <a:lnTo>
                    <a:pt x="136" y="92"/>
                  </a:lnTo>
                  <a:lnTo>
                    <a:pt x="138" y="85"/>
                  </a:lnTo>
                  <a:lnTo>
                    <a:pt x="140" y="79"/>
                  </a:lnTo>
                  <a:lnTo>
                    <a:pt x="140" y="73"/>
                  </a:lnTo>
                  <a:lnTo>
                    <a:pt x="142" y="65"/>
                  </a:lnTo>
                  <a:lnTo>
                    <a:pt x="140" y="60"/>
                  </a:lnTo>
                  <a:lnTo>
                    <a:pt x="140" y="52"/>
                  </a:lnTo>
                  <a:lnTo>
                    <a:pt x="138" y="46"/>
                  </a:lnTo>
                  <a:lnTo>
                    <a:pt x="136" y="41"/>
                  </a:lnTo>
                  <a:lnTo>
                    <a:pt x="132" y="35"/>
                  </a:lnTo>
                  <a:lnTo>
                    <a:pt x="129" y="29"/>
                  </a:lnTo>
                  <a:lnTo>
                    <a:pt x="125" y="23"/>
                  </a:lnTo>
                  <a:lnTo>
                    <a:pt x="121" y="19"/>
                  </a:lnTo>
                  <a:lnTo>
                    <a:pt x="115" y="16"/>
                  </a:lnTo>
                  <a:lnTo>
                    <a:pt x="109" y="12"/>
                  </a:lnTo>
                  <a:lnTo>
                    <a:pt x="104" y="8"/>
                  </a:lnTo>
                  <a:lnTo>
                    <a:pt x="98" y="6"/>
                  </a:lnTo>
                  <a:lnTo>
                    <a:pt x="92" y="4"/>
                  </a:lnTo>
                  <a:lnTo>
                    <a:pt x="84" y="2"/>
                  </a:lnTo>
                  <a:lnTo>
                    <a:pt x="79" y="0"/>
                  </a:lnTo>
                  <a:lnTo>
                    <a:pt x="71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1297238" y="2444688"/>
              <a:ext cx="111125" cy="103187"/>
            </a:xfrm>
            <a:custGeom>
              <a:avLst/>
              <a:gdLst>
                <a:gd name="T0" fmla="*/ 2147483647 w 140"/>
                <a:gd name="T1" fmla="*/ 0 h 131"/>
                <a:gd name="T2" fmla="*/ 2147483647 w 140"/>
                <a:gd name="T3" fmla="*/ 2147483647 h 131"/>
                <a:gd name="T4" fmla="*/ 2147483647 w 140"/>
                <a:gd name="T5" fmla="*/ 2147483647 h 131"/>
                <a:gd name="T6" fmla="*/ 2147483647 w 140"/>
                <a:gd name="T7" fmla="*/ 2147483647 h 131"/>
                <a:gd name="T8" fmla="*/ 2147483647 w 140"/>
                <a:gd name="T9" fmla="*/ 2147483647 h 131"/>
                <a:gd name="T10" fmla="*/ 2147483647 w 140"/>
                <a:gd name="T11" fmla="*/ 2147483647 h 131"/>
                <a:gd name="T12" fmla="*/ 2147483647 w 140"/>
                <a:gd name="T13" fmla="*/ 2147483647 h 131"/>
                <a:gd name="T14" fmla="*/ 0 w 140"/>
                <a:gd name="T15" fmla="*/ 2147483647 h 131"/>
                <a:gd name="T16" fmla="*/ 0 w 140"/>
                <a:gd name="T17" fmla="*/ 2147483647 h 131"/>
                <a:gd name="T18" fmla="*/ 2147483647 w 140"/>
                <a:gd name="T19" fmla="*/ 2147483647 h 131"/>
                <a:gd name="T20" fmla="*/ 2147483647 w 140"/>
                <a:gd name="T21" fmla="*/ 2147483647 h 131"/>
                <a:gd name="T22" fmla="*/ 2147483647 w 140"/>
                <a:gd name="T23" fmla="*/ 2147483647 h 131"/>
                <a:gd name="T24" fmla="*/ 2147483647 w 140"/>
                <a:gd name="T25" fmla="*/ 2147483647 h 131"/>
                <a:gd name="T26" fmla="*/ 2147483647 w 140"/>
                <a:gd name="T27" fmla="*/ 2147483647 h 131"/>
                <a:gd name="T28" fmla="*/ 2147483647 w 140"/>
                <a:gd name="T29" fmla="*/ 2147483647 h 131"/>
                <a:gd name="T30" fmla="*/ 2147483647 w 140"/>
                <a:gd name="T31" fmla="*/ 2147483647 h 131"/>
                <a:gd name="T32" fmla="*/ 2147483647 w 140"/>
                <a:gd name="T33" fmla="*/ 2147483647 h 131"/>
                <a:gd name="T34" fmla="*/ 2147483647 w 140"/>
                <a:gd name="T35" fmla="*/ 2147483647 h 131"/>
                <a:gd name="T36" fmla="*/ 2147483647 w 140"/>
                <a:gd name="T37" fmla="*/ 2147483647 h 131"/>
                <a:gd name="T38" fmla="*/ 2147483647 w 140"/>
                <a:gd name="T39" fmla="*/ 2147483647 h 131"/>
                <a:gd name="T40" fmla="*/ 2147483647 w 140"/>
                <a:gd name="T41" fmla="*/ 2147483647 h 131"/>
                <a:gd name="T42" fmla="*/ 2147483647 w 140"/>
                <a:gd name="T43" fmla="*/ 2147483647 h 131"/>
                <a:gd name="T44" fmla="*/ 2147483647 w 140"/>
                <a:gd name="T45" fmla="*/ 2147483647 h 131"/>
                <a:gd name="T46" fmla="*/ 2147483647 w 140"/>
                <a:gd name="T47" fmla="*/ 2147483647 h 131"/>
                <a:gd name="T48" fmla="*/ 2147483647 w 140"/>
                <a:gd name="T49" fmla="*/ 2147483647 h 131"/>
                <a:gd name="T50" fmla="*/ 2147483647 w 140"/>
                <a:gd name="T51" fmla="*/ 2147483647 h 131"/>
                <a:gd name="T52" fmla="*/ 2147483647 w 140"/>
                <a:gd name="T53" fmla="*/ 2147483647 h 131"/>
                <a:gd name="T54" fmla="*/ 2147483647 w 140"/>
                <a:gd name="T55" fmla="*/ 2147483647 h 131"/>
                <a:gd name="T56" fmla="*/ 2147483647 w 140"/>
                <a:gd name="T57" fmla="*/ 2147483647 h 131"/>
                <a:gd name="T58" fmla="*/ 2147483647 w 140"/>
                <a:gd name="T59" fmla="*/ 2147483647 h 131"/>
                <a:gd name="T60" fmla="*/ 2147483647 w 140"/>
                <a:gd name="T61" fmla="*/ 2147483647 h 131"/>
                <a:gd name="T62" fmla="*/ 2147483647 w 140"/>
                <a:gd name="T63" fmla="*/ 0 h 13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140"/>
                <a:gd name="T97" fmla="*/ 0 h 131"/>
                <a:gd name="T98" fmla="*/ 140 w 140"/>
                <a:gd name="T99" fmla="*/ 131 h 131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140" h="131">
                  <a:moveTo>
                    <a:pt x="71" y="0"/>
                  </a:moveTo>
                  <a:lnTo>
                    <a:pt x="63" y="0"/>
                  </a:lnTo>
                  <a:lnTo>
                    <a:pt x="56" y="2"/>
                  </a:lnTo>
                  <a:lnTo>
                    <a:pt x="50" y="4"/>
                  </a:lnTo>
                  <a:lnTo>
                    <a:pt x="42" y="6"/>
                  </a:lnTo>
                  <a:lnTo>
                    <a:pt x="36" y="8"/>
                  </a:lnTo>
                  <a:lnTo>
                    <a:pt x="31" y="12"/>
                  </a:lnTo>
                  <a:lnTo>
                    <a:pt x="25" y="16"/>
                  </a:lnTo>
                  <a:lnTo>
                    <a:pt x="21" y="19"/>
                  </a:lnTo>
                  <a:lnTo>
                    <a:pt x="15" y="23"/>
                  </a:lnTo>
                  <a:lnTo>
                    <a:pt x="11" y="29"/>
                  </a:lnTo>
                  <a:lnTo>
                    <a:pt x="8" y="35"/>
                  </a:lnTo>
                  <a:lnTo>
                    <a:pt x="6" y="41"/>
                  </a:lnTo>
                  <a:lnTo>
                    <a:pt x="4" y="46"/>
                  </a:lnTo>
                  <a:lnTo>
                    <a:pt x="2" y="52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3"/>
                  </a:lnTo>
                  <a:lnTo>
                    <a:pt x="2" y="79"/>
                  </a:lnTo>
                  <a:lnTo>
                    <a:pt x="4" y="85"/>
                  </a:lnTo>
                  <a:lnTo>
                    <a:pt x="6" y="92"/>
                  </a:lnTo>
                  <a:lnTo>
                    <a:pt x="8" y="98"/>
                  </a:lnTo>
                  <a:lnTo>
                    <a:pt x="11" y="102"/>
                  </a:lnTo>
                  <a:lnTo>
                    <a:pt x="15" y="108"/>
                  </a:lnTo>
                  <a:lnTo>
                    <a:pt x="21" y="112"/>
                  </a:lnTo>
                  <a:lnTo>
                    <a:pt x="25" y="117"/>
                  </a:lnTo>
                  <a:lnTo>
                    <a:pt x="31" y="121"/>
                  </a:lnTo>
                  <a:lnTo>
                    <a:pt x="36" y="123"/>
                  </a:lnTo>
                  <a:lnTo>
                    <a:pt x="42" y="127"/>
                  </a:lnTo>
                  <a:lnTo>
                    <a:pt x="50" y="129"/>
                  </a:lnTo>
                  <a:lnTo>
                    <a:pt x="56" y="131"/>
                  </a:lnTo>
                  <a:lnTo>
                    <a:pt x="63" y="131"/>
                  </a:lnTo>
                  <a:lnTo>
                    <a:pt x="71" y="131"/>
                  </a:lnTo>
                  <a:lnTo>
                    <a:pt x="77" y="131"/>
                  </a:lnTo>
                  <a:lnTo>
                    <a:pt x="84" y="131"/>
                  </a:lnTo>
                  <a:lnTo>
                    <a:pt x="90" y="129"/>
                  </a:lnTo>
                  <a:lnTo>
                    <a:pt x="98" y="127"/>
                  </a:lnTo>
                  <a:lnTo>
                    <a:pt x="103" y="123"/>
                  </a:lnTo>
                  <a:lnTo>
                    <a:pt x="109" y="121"/>
                  </a:lnTo>
                  <a:lnTo>
                    <a:pt x="115" y="117"/>
                  </a:lnTo>
                  <a:lnTo>
                    <a:pt x="119" y="112"/>
                  </a:lnTo>
                  <a:lnTo>
                    <a:pt x="125" y="108"/>
                  </a:lnTo>
                  <a:lnTo>
                    <a:pt x="128" y="102"/>
                  </a:lnTo>
                  <a:lnTo>
                    <a:pt x="132" y="98"/>
                  </a:lnTo>
                  <a:lnTo>
                    <a:pt x="134" y="92"/>
                  </a:lnTo>
                  <a:lnTo>
                    <a:pt x="138" y="85"/>
                  </a:lnTo>
                  <a:lnTo>
                    <a:pt x="138" y="79"/>
                  </a:lnTo>
                  <a:lnTo>
                    <a:pt x="140" y="73"/>
                  </a:lnTo>
                  <a:lnTo>
                    <a:pt x="140" y="66"/>
                  </a:lnTo>
                  <a:lnTo>
                    <a:pt x="140" y="60"/>
                  </a:lnTo>
                  <a:lnTo>
                    <a:pt x="138" y="52"/>
                  </a:lnTo>
                  <a:lnTo>
                    <a:pt x="138" y="46"/>
                  </a:lnTo>
                  <a:lnTo>
                    <a:pt x="134" y="41"/>
                  </a:lnTo>
                  <a:lnTo>
                    <a:pt x="132" y="35"/>
                  </a:lnTo>
                  <a:lnTo>
                    <a:pt x="128" y="29"/>
                  </a:lnTo>
                  <a:lnTo>
                    <a:pt x="125" y="23"/>
                  </a:lnTo>
                  <a:lnTo>
                    <a:pt x="119" y="19"/>
                  </a:lnTo>
                  <a:lnTo>
                    <a:pt x="115" y="16"/>
                  </a:lnTo>
                  <a:lnTo>
                    <a:pt x="109" y="12"/>
                  </a:lnTo>
                  <a:lnTo>
                    <a:pt x="103" y="8"/>
                  </a:lnTo>
                  <a:lnTo>
                    <a:pt x="98" y="6"/>
                  </a:lnTo>
                  <a:lnTo>
                    <a:pt x="90" y="4"/>
                  </a:lnTo>
                  <a:lnTo>
                    <a:pt x="84" y="2"/>
                  </a:lnTo>
                  <a:lnTo>
                    <a:pt x="77" y="0"/>
                  </a:lnTo>
                  <a:lnTo>
                    <a:pt x="71" y="0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>
              <a:off x="1348038" y="2087500"/>
              <a:ext cx="0" cy="36036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" name="Group 20"/>
            <p:cNvGrpSpPr>
              <a:grpSpLocks/>
            </p:cNvGrpSpPr>
            <p:nvPr/>
          </p:nvGrpSpPr>
          <p:grpSpPr bwMode="auto">
            <a:xfrm>
              <a:off x="1411538" y="2427225"/>
              <a:ext cx="160337" cy="134938"/>
              <a:chOff x="1522" y="1173"/>
              <a:chExt cx="101" cy="85"/>
            </a:xfrm>
          </p:grpSpPr>
          <p:sp>
            <p:nvSpPr>
              <p:cNvPr id="198" name="AutoShape 21"/>
              <p:cNvSpPr>
                <a:spLocks noChangeArrowheads="1"/>
              </p:cNvSpPr>
              <p:nvPr/>
            </p:nvSpPr>
            <p:spPr bwMode="auto">
              <a:xfrm rot="16200000" flipH="1">
                <a:off x="1515" y="1180"/>
                <a:ext cx="85" cy="71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99" name="Oval 22"/>
              <p:cNvSpPr>
                <a:spLocks noChangeArrowheads="1"/>
              </p:cNvSpPr>
              <p:nvPr/>
            </p:nvSpPr>
            <p:spPr bwMode="auto">
              <a:xfrm>
                <a:off x="1594" y="1182"/>
                <a:ext cx="29" cy="2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0" name="Oval 23"/>
              <p:cNvSpPr>
                <a:spLocks noChangeArrowheads="1"/>
              </p:cNvSpPr>
              <p:nvPr/>
            </p:nvSpPr>
            <p:spPr bwMode="auto">
              <a:xfrm>
                <a:off x="1594" y="1222"/>
                <a:ext cx="29" cy="28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6" name="Rectangle 24"/>
            <p:cNvSpPr>
              <a:spLocks noChangeArrowheads="1"/>
            </p:cNvSpPr>
            <p:nvPr/>
          </p:nvSpPr>
          <p:spPr bwMode="auto">
            <a:xfrm>
              <a:off x="1578225" y="2379600"/>
              <a:ext cx="44450" cy="2254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auto">
            <a:xfrm rot="-5400000">
              <a:off x="1327401" y="4405250"/>
              <a:ext cx="44450" cy="22542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" name="Text Box 44"/>
            <p:cNvSpPr txBox="1">
              <a:spLocks noChangeArrowheads="1"/>
            </p:cNvSpPr>
            <p:nvPr/>
          </p:nvSpPr>
          <p:spPr bwMode="auto">
            <a:xfrm>
              <a:off x="2497388" y="4152838"/>
              <a:ext cx="1655762" cy="701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>
                  <a:solidFill>
                    <a:srgbClr val="008000"/>
                  </a:solidFill>
                  <a:cs typeface="Arial" charset="0"/>
                </a:rPr>
                <a:t>Section and temperature</a:t>
              </a:r>
            </a:p>
          </p:txBody>
        </p:sp>
        <p:sp>
          <p:nvSpPr>
            <p:cNvPr id="29" name="Rectangle 62"/>
            <p:cNvSpPr>
              <a:spLocks noChangeArrowheads="1"/>
            </p:cNvSpPr>
            <p:nvPr/>
          </p:nvSpPr>
          <p:spPr bwMode="auto">
            <a:xfrm>
              <a:off x="5115175" y="3967100"/>
              <a:ext cx="1412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>
                  <a:solidFill>
                    <a:srgbClr val="000000"/>
                  </a:solidFill>
                </a:rPr>
                <a:t>0</a:t>
              </a:r>
              <a:endParaRPr lang="fr-FR" sz="2000"/>
            </a:p>
          </p:txBody>
        </p:sp>
        <p:sp>
          <p:nvSpPr>
            <p:cNvPr id="30" name="Rectangle 63"/>
            <p:cNvSpPr>
              <a:spLocks noChangeArrowheads="1"/>
            </p:cNvSpPr>
            <p:nvPr/>
          </p:nvSpPr>
          <p:spPr bwMode="auto">
            <a:xfrm>
              <a:off x="4877050" y="3143188"/>
              <a:ext cx="352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>
                  <a:solidFill>
                    <a:srgbClr val="000000"/>
                  </a:solidFill>
                </a:rPr>
                <a:t>0.5</a:t>
              </a:r>
              <a:endParaRPr lang="fr-FR" sz="2000"/>
            </a:p>
          </p:txBody>
        </p:sp>
        <p:sp>
          <p:nvSpPr>
            <p:cNvPr id="31" name="Rectangle 64"/>
            <p:cNvSpPr>
              <a:spLocks noChangeArrowheads="1"/>
            </p:cNvSpPr>
            <p:nvPr/>
          </p:nvSpPr>
          <p:spPr bwMode="auto">
            <a:xfrm>
              <a:off x="4886575" y="2347850"/>
              <a:ext cx="352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>
                  <a:solidFill>
                    <a:srgbClr val="000000"/>
                  </a:solidFill>
                </a:rPr>
                <a:t>1.0</a:t>
              </a:r>
              <a:endParaRPr lang="fr-FR" sz="2000"/>
            </a:p>
          </p:txBody>
        </p:sp>
        <p:grpSp>
          <p:nvGrpSpPr>
            <p:cNvPr id="32" name="Group 65"/>
            <p:cNvGrpSpPr>
              <a:grpSpLocks/>
            </p:cNvGrpSpPr>
            <p:nvPr/>
          </p:nvGrpSpPr>
          <p:grpSpPr bwMode="auto">
            <a:xfrm>
              <a:off x="5346950" y="2482788"/>
              <a:ext cx="2500313" cy="1509712"/>
              <a:chOff x="2459" y="2381"/>
              <a:chExt cx="1575" cy="951"/>
            </a:xfrm>
          </p:grpSpPr>
          <p:sp>
            <p:nvSpPr>
              <p:cNvPr id="47" name="Line 66"/>
              <p:cNvSpPr>
                <a:spLocks noChangeShapeType="1"/>
              </p:cNvSpPr>
              <p:nvPr/>
            </p:nvSpPr>
            <p:spPr bwMode="auto">
              <a:xfrm>
                <a:off x="2459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Line 67"/>
              <p:cNvSpPr>
                <a:spLocks noChangeShapeType="1"/>
              </p:cNvSpPr>
              <p:nvPr/>
            </p:nvSpPr>
            <p:spPr bwMode="auto">
              <a:xfrm>
                <a:off x="2469" y="2381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Line 68"/>
              <p:cNvSpPr>
                <a:spLocks noChangeShapeType="1"/>
              </p:cNvSpPr>
              <p:nvPr/>
            </p:nvSpPr>
            <p:spPr bwMode="auto">
              <a:xfrm>
                <a:off x="2480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0" name="Line 69"/>
              <p:cNvSpPr>
                <a:spLocks noChangeShapeType="1"/>
              </p:cNvSpPr>
              <p:nvPr/>
            </p:nvSpPr>
            <p:spPr bwMode="auto">
              <a:xfrm>
                <a:off x="2490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" name="Line 70"/>
              <p:cNvSpPr>
                <a:spLocks noChangeShapeType="1"/>
              </p:cNvSpPr>
              <p:nvPr/>
            </p:nvSpPr>
            <p:spPr bwMode="auto">
              <a:xfrm>
                <a:off x="2500" y="2381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" name="Line 71"/>
              <p:cNvSpPr>
                <a:spLocks noChangeShapeType="1"/>
              </p:cNvSpPr>
              <p:nvPr/>
            </p:nvSpPr>
            <p:spPr bwMode="auto">
              <a:xfrm>
                <a:off x="2511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Line 72"/>
              <p:cNvSpPr>
                <a:spLocks noChangeShapeType="1"/>
              </p:cNvSpPr>
              <p:nvPr/>
            </p:nvSpPr>
            <p:spPr bwMode="auto">
              <a:xfrm>
                <a:off x="2521" y="2381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Line 73"/>
              <p:cNvSpPr>
                <a:spLocks noChangeShapeType="1"/>
              </p:cNvSpPr>
              <p:nvPr/>
            </p:nvSpPr>
            <p:spPr bwMode="auto">
              <a:xfrm>
                <a:off x="2532" y="2381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Line 74"/>
              <p:cNvSpPr>
                <a:spLocks noChangeShapeType="1"/>
              </p:cNvSpPr>
              <p:nvPr/>
            </p:nvSpPr>
            <p:spPr bwMode="auto">
              <a:xfrm>
                <a:off x="2543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" name="Line 75"/>
              <p:cNvSpPr>
                <a:spLocks noChangeShapeType="1"/>
              </p:cNvSpPr>
              <p:nvPr/>
            </p:nvSpPr>
            <p:spPr bwMode="auto">
              <a:xfrm>
                <a:off x="2553" y="238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" name="Line 76"/>
              <p:cNvSpPr>
                <a:spLocks noChangeShapeType="1"/>
              </p:cNvSpPr>
              <p:nvPr/>
            </p:nvSpPr>
            <p:spPr bwMode="auto">
              <a:xfrm>
                <a:off x="2563" y="2381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" name="Line 77"/>
              <p:cNvSpPr>
                <a:spLocks noChangeShapeType="1"/>
              </p:cNvSpPr>
              <p:nvPr/>
            </p:nvSpPr>
            <p:spPr bwMode="auto">
              <a:xfrm>
                <a:off x="2574" y="2392"/>
                <a:ext cx="10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" name="Line 78"/>
              <p:cNvSpPr>
                <a:spLocks noChangeShapeType="1"/>
              </p:cNvSpPr>
              <p:nvPr/>
            </p:nvSpPr>
            <p:spPr bwMode="auto">
              <a:xfrm>
                <a:off x="2584" y="2402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" name="Line 79"/>
              <p:cNvSpPr>
                <a:spLocks noChangeShapeType="1"/>
              </p:cNvSpPr>
              <p:nvPr/>
            </p:nvSpPr>
            <p:spPr bwMode="auto">
              <a:xfrm>
                <a:off x="2595" y="2413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" name="Line 80"/>
              <p:cNvSpPr>
                <a:spLocks noChangeShapeType="1"/>
              </p:cNvSpPr>
              <p:nvPr/>
            </p:nvSpPr>
            <p:spPr bwMode="auto">
              <a:xfrm>
                <a:off x="2605" y="2424"/>
                <a:ext cx="10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" name="Line 81"/>
              <p:cNvSpPr>
                <a:spLocks noChangeShapeType="1"/>
              </p:cNvSpPr>
              <p:nvPr/>
            </p:nvSpPr>
            <p:spPr bwMode="auto">
              <a:xfrm>
                <a:off x="2615" y="2434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" name="Line 82"/>
              <p:cNvSpPr>
                <a:spLocks noChangeShapeType="1"/>
              </p:cNvSpPr>
              <p:nvPr/>
            </p:nvSpPr>
            <p:spPr bwMode="auto">
              <a:xfrm>
                <a:off x="2626" y="2445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" name="Line 83"/>
              <p:cNvSpPr>
                <a:spLocks noChangeShapeType="1"/>
              </p:cNvSpPr>
              <p:nvPr/>
            </p:nvSpPr>
            <p:spPr bwMode="auto">
              <a:xfrm>
                <a:off x="2636" y="2456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Line 84"/>
              <p:cNvSpPr>
                <a:spLocks noChangeShapeType="1"/>
              </p:cNvSpPr>
              <p:nvPr/>
            </p:nvSpPr>
            <p:spPr bwMode="auto">
              <a:xfrm>
                <a:off x="2647" y="2467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6" name="Line 85"/>
              <p:cNvSpPr>
                <a:spLocks noChangeShapeType="1"/>
              </p:cNvSpPr>
              <p:nvPr/>
            </p:nvSpPr>
            <p:spPr bwMode="auto">
              <a:xfrm>
                <a:off x="2657" y="2478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7" name="Line 86"/>
              <p:cNvSpPr>
                <a:spLocks noChangeShapeType="1"/>
              </p:cNvSpPr>
              <p:nvPr/>
            </p:nvSpPr>
            <p:spPr bwMode="auto">
              <a:xfrm>
                <a:off x="2667" y="2489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8" name="Line 87"/>
              <p:cNvSpPr>
                <a:spLocks noChangeShapeType="1"/>
              </p:cNvSpPr>
              <p:nvPr/>
            </p:nvSpPr>
            <p:spPr bwMode="auto">
              <a:xfrm>
                <a:off x="2678" y="2500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9" name="Line 88"/>
              <p:cNvSpPr>
                <a:spLocks noChangeShapeType="1"/>
              </p:cNvSpPr>
              <p:nvPr/>
            </p:nvSpPr>
            <p:spPr bwMode="auto">
              <a:xfrm>
                <a:off x="2688" y="2511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0" name="Line 89"/>
              <p:cNvSpPr>
                <a:spLocks noChangeShapeType="1"/>
              </p:cNvSpPr>
              <p:nvPr/>
            </p:nvSpPr>
            <p:spPr bwMode="auto">
              <a:xfrm>
                <a:off x="2699" y="2522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" name="Line 90"/>
              <p:cNvSpPr>
                <a:spLocks noChangeShapeType="1"/>
              </p:cNvSpPr>
              <p:nvPr/>
            </p:nvSpPr>
            <p:spPr bwMode="auto">
              <a:xfrm>
                <a:off x="2709" y="2534"/>
                <a:ext cx="11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" name="Line 91"/>
              <p:cNvSpPr>
                <a:spLocks noChangeShapeType="1"/>
              </p:cNvSpPr>
              <p:nvPr/>
            </p:nvSpPr>
            <p:spPr bwMode="auto">
              <a:xfrm>
                <a:off x="2720" y="2546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3" name="Line 92"/>
              <p:cNvSpPr>
                <a:spLocks noChangeShapeType="1"/>
              </p:cNvSpPr>
              <p:nvPr/>
            </p:nvSpPr>
            <p:spPr bwMode="auto">
              <a:xfrm>
                <a:off x="2730" y="2558"/>
                <a:ext cx="11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4" name="Line 93"/>
              <p:cNvSpPr>
                <a:spLocks noChangeShapeType="1"/>
              </p:cNvSpPr>
              <p:nvPr/>
            </p:nvSpPr>
            <p:spPr bwMode="auto">
              <a:xfrm>
                <a:off x="2741" y="2570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5" name="Line 94"/>
              <p:cNvSpPr>
                <a:spLocks noChangeShapeType="1"/>
              </p:cNvSpPr>
              <p:nvPr/>
            </p:nvSpPr>
            <p:spPr bwMode="auto">
              <a:xfrm>
                <a:off x="2751" y="2582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" name="Line 95"/>
              <p:cNvSpPr>
                <a:spLocks noChangeShapeType="1"/>
              </p:cNvSpPr>
              <p:nvPr/>
            </p:nvSpPr>
            <p:spPr bwMode="auto">
              <a:xfrm>
                <a:off x="2761" y="2594"/>
                <a:ext cx="11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" name="Line 96"/>
              <p:cNvSpPr>
                <a:spLocks noChangeShapeType="1"/>
              </p:cNvSpPr>
              <p:nvPr/>
            </p:nvSpPr>
            <p:spPr bwMode="auto">
              <a:xfrm>
                <a:off x="2772" y="2606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" name="Line 97"/>
              <p:cNvSpPr>
                <a:spLocks noChangeShapeType="1"/>
              </p:cNvSpPr>
              <p:nvPr/>
            </p:nvSpPr>
            <p:spPr bwMode="auto">
              <a:xfrm>
                <a:off x="2782" y="2619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" name="Line 98"/>
              <p:cNvSpPr>
                <a:spLocks noChangeShapeType="1"/>
              </p:cNvSpPr>
              <p:nvPr/>
            </p:nvSpPr>
            <p:spPr bwMode="auto">
              <a:xfrm>
                <a:off x="2793" y="2632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0" name="Line 99"/>
              <p:cNvSpPr>
                <a:spLocks noChangeShapeType="1"/>
              </p:cNvSpPr>
              <p:nvPr/>
            </p:nvSpPr>
            <p:spPr bwMode="auto">
              <a:xfrm>
                <a:off x="2803" y="2644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" name="Line 100"/>
              <p:cNvSpPr>
                <a:spLocks noChangeShapeType="1"/>
              </p:cNvSpPr>
              <p:nvPr/>
            </p:nvSpPr>
            <p:spPr bwMode="auto">
              <a:xfrm>
                <a:off x="2813" y="2657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" name="Line 101"/>
              <p:cNvSpPr>
                <a:spLocks noChangeShapeType="1"/>
              </p:cNvSpPr>
              <p:nvPr/>
            </p:nvSpPr>
            <p:spPr bwMode="auto">
              <a:xfrm>
                <a:off x="2824" y="2670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3" name="Line 102"/>
              <p:cNvSpPr>
                <a:spLocks noChangeShapeType="1"/>
              </p:cNvSpPr>
              <p:nvPr/>
            </p:nvSpPr>
            <p:spPr bwMode="auto">
              <a:xfrm>
                <a:off x="2834" y="2683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4" name="Line 103"/>
              <p:cNvSpPr>
                <a:spLocks noChangeShapeType="1"/>
              </p:cNvSpPr>
              <p:nvPr/>
            </p:nvSpPr>
            <p:spPr bwMode="auto">
              <a:xfrm>
                <a:off x="2845" y="2696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" name="Line 104"/>
              <p:cNvSpPr>
                <a:spLocks noChangeShapeType="1"/>
              </p:cNvSpPr>
              <p:nvPr/>
            </p:nvSpPr>
            <p:spPr bwMode="auto">
              <a:xfrm>
                <a:off x="2855" y="2709"/>
                <a:ext cx="11" cy="1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6" name="Line 105"/>
              <p:cNvSpPr>
                <a:spLocks noChangeShapeType="1"/>
              </p:cNvSpPr>
              <p:nvPr/>
            </p:nvSpPr>
            <p:spPr bwMode="auto">
              <a:xfrm>
                <a:off x="2866" y="2723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7" name="Line 106"/>
              <p:cNvSpPr>
                <a:spLocks noChangeShapeType="1"/>
              </p:cNvSpPr>
              <p:nvPr/>
            </p:nvSpPr>
            <p:spPr bwMode="auto">
              <a:xfrm>
                <a:off x="2876" y="2736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8" name="Line 107"/>
              <p:cNvSpPr>
                <a:spLocks noChangeShapeType="1"/>
              </p:cNvSpPr>
              <p:nvPr/>
            </p:nvSpPr>
            <p:spPr bwMode="auto">
              <a:xfrm>
                <a:off x="2887" y="2749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9" name="Line 108"/>
              <p:cNvSpPr>
                <a:spLocks noChangeShapeType="1"/>
              </p:cNvSpPr>
              <p:nvPr/>
            </p:nvSpPr>
            <p:spPr bwMode="auto">
              <a:xfrm>
                <a:off x="2897" y="2762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0" name="Line 109"/>
              <p:cNvSpPr>
                <a:spLocks noChangeShapeType="1"/>
              </p:cNvSpPr>
              <p:nvPr/>
            </p:nvSpPr>
            <p:spPr bwMode="auto">
              <a:xfrm>
                <a:off x="2908" y="2775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1" name="Line 110"/>
              <p:cNvSpPr>
                <a:spLocks noChangeShapeType="1"/>
              </p:cNvSpPr>
              <p:nvPr/>
            </p:nvSpPr>
            <p:spPr bwMode="auto">
              <a:xfrm>
                <a:off x="2918" y="2788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2" name="Line 111"/>
              <p:cNvSpPr>
                <a:spLocks noChangeShapeType="1"/>
              </p:cNvSpPr>
              <p:nvPr/>
            </p:nvSpPr>
            <p:spPr bwMode="auto">
              <a:xfrm>
                <a:off x="2928" y="2801"/>
                <a:ext cx="11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3" name="Line 112"/>
              <p:cNvSpPr>
                <a:spLocks noChangeShapeType="1"/>
              </p:cNvSpPr>
              <p:nvPr/>
            </p:nvSpPr>
            <p:spPr bwMode="auto">
              <a:xfrm>
                <a:off x="2939" y="2814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" name="Line 113"/>
              <p:cNvSpPr>
                <a:spLocks noChangeShapeType="1"/>
              </p:cNvSpPr>
              <p:nvPr/>
            </p:nvSpPr>
            <p:spPr bwMode="auto">
              <a:xfrm>
                <a:off x="2949" y="2827"/>
                <a:ext cx="11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" name="Line 114"/>
              <p:cNvSpPr>
                <a:spLocks noChangeShapeType="1"/>
              </p:cNvSpPr>
              <p:nvPr/>
            </p:nvSpPr>
            <p:spPr bwMode="auto">
              <a:xfrm>
                <a:off x="2960" y="2839"/>
                <a:ext cx="10" cy="1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6" name="Line 115"/>
              <p:cNvSpPr>
                <a:spLocks noChangeShapeType="1"/>
              </p:cNvSpPr>
              <p:nvPr/>
            </p:nvSpPr>
            <p:spPr bwMode="auto">
              <a:xfrm>
                <a:off x="2970" y="2852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7" name="Line 116"/>
              <p:cNvSpPr>
                <a:spLocks noChangeShapeType="1"/>
              </p:cNvSpPr>
              <p:nvPr/>
            </p:nvSpPr>
            <p:spPr bwMode="auto">
              <a:xfrm>
                <a:off x="2980" y="2864"/>
                <a:ext cx="11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8" name="Line 117"/>
              <p:cNvSpPr>
                <a:spLocks noChangeShapeType="1"/>
              </p:cNvSpPr>
              <p:nvPr/>
            </p:nvSpPr>
            <p:spPr bwMode="auto">
              <a:xfrm>
                <a:off x="2991" y="2876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9" name="Line 118"/>
              <p:cNvSpPr>
                <a:spLocks noChangeShapeType="1"/>
              </p:cNvSpPr>
              <p:nvPr/>
            </p:nvSpPr>
            <p:spPr bwMode="auto">
              <a:xfrm>
                <a:off x="3001" y="2888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0" name="Line 119"/>
              <p:cNvSpPr>
                <a:spLocks noChangeShapeType="1"/>
              </p:cNvSpPr>
              <p:nvPr/>
            </p:nvSpPr>
            <p:spPr bwMode="auto">
              <a:xfrm>
                <a:off x="3012" y="2899"/>
                <a:ext cx="10" cy="1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Line 120"/>
              <p:cNvSpPr>
                <a:spLocks noChangeShapeType="1"/>
              </p:cNvSpPr>
              <p:nvPr/>
            </p:nvSpPr>
            <p:spPr bwMode="auto">
              <a:xfrm>
                <a:off x="3022" y="2911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Line 121"/>
              <p:cNvSpPr>
                <a:spLocks noChangeShapeType="1"/>
              </p:cNvSpPr>
              <p:nvPr/>
            </p:nvSpPr>
            <p:spPr bwMode="auto">
              <a:xfrm>
                <a:off x="3033" y="2922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Line 122"/>
              <p:cNvSpPr>
                <a:spLocks noChangeShapeType="1"/>
              </p:cNvSpPr>
              <p:nvPr/>
            </p:nvSpPr>
            <p:spPr bwMode="auto">
              <a:xfrm>
                <a:off x="3043" y="2933"/>
                <a:ext cx="11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4" name="Line 123"/>
              <p:cNvSpPr>
                <a:spLocks noChangeShapeType="1"/>
              </p:cNvSpPr>
              <p:nvPr/>
            </p:nvSpPr>
            <p:spPr bwMode="auto">
              <a:xfrm>
                <a:off x="3054" y="2944"/>
                <a:ext cx="10" cy="1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5" name="Line 124"/>
              <p:cNvSpPr>
                <a:spLocks noChangeShapeType="1"/>
              </p:cNvSpPr>
              <p:nvPr/>
            </p:nvSpPr>
            <p:spPr bwMode="auto">
              <a:xfrm>
                <a:off x="3064" y="2955"/>
                <a:ext cx="10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125"/>
              <p:cNvSpPr>
                <a:spLocks noChangeShapeType="1"/>
              </p:cNvSpPr>
              <p:nvPr/>
            </p:nvSpPr>
            <p:spPr bwMode="auto">
              <a:xfrm>
                <a:off x="3074" y="2965"/>
                <a:ext cx="11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7" name="Line 126"/>
              <p:cNvSpPr>
                <a:spLocks noChangeShapeType="1"/>
              </p:cNvSpPr>
              <p:nvPr/>
            </p:nvSpPr>
            <p:spPr bwMode="auto">
              <a:xfrm>
                <a:off x="3085" y="2975"/>
                <a:ext cx="10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Line 127"/>
              <p:cNvSpPr>
                <a:spLocks noChangeShapeType="1"/>
              </p:cNvSpPr>
              <p:nvPr/>
            </p:nvSpPr>
            <p:spPr bwMode="auto">
              <a:xfrm>
                <a:off x="3095" y="2985"/>
                <a:ext cx="11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Line 128"/>
              <p:cNvSpPr>
                <a:spLocks noChangeShapeType="1"/>
              </p:cNvSpPr>
              <p:nvPr/>
            </p:nvSpPr>
            <p:spPr bwMode="auto">
              <a:xfrm>
                <a:off x="3106" y="2995"/>
                <a:ext cx="10" cy="9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" name="Line 129"/>
              <p:cNvSpPr>
                <a:spLocks noChangeShapeType="1"/>
              </p:cNvSpPr>
              <p:nvPr/>
            </p:nvSpPr>
            <p:spPr bwMode="auto">
              <a:xfrm>
                <a:off x="3116" y="3004"/>
                <a:ext cx="10" cy="10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1" name="Line 130"/>
              <p:cNvSpPr>
                <a:spLocks noChangeShapeType="1"/>
              </p:cNvSpPr>
              <p:nvPr/>
            </p:nvSpPr>
            <p:spPr bwMode="auto">
              <a:xfrm>
                <a:off x="3126" y="3014"/>
                <a:ext cx="11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Line 131"/>
              <p:cNvSpPr>
                <a:spLocks noChangeShapeType="1"/>
              </p:cNvSpPr>
              <p:nvPr/>
            </p:nvSpPr>
            <p:spPr bwMode="auto">
              <a:xfrm>
                <a:off x="3137" y="3022"/>
                <a:ext cx="10" cy="9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Line 132"/>
              <p:cNvSpPr>
                <a:spLocks noChangeShapeType="1"/>
              </p:cNvSpPr>
              <p:nvPr/>
            </p:nvSpPr>
            <p:spPr bwMode="auto">
              <a:xfrm>
                <a:off x="3147" y="3031"/>
                <a:ext cx="11" cy="9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4" name="Line 133"/>
              <p:cNvSpPr>
                <a:spLocks noChangeShapeType="1"/>
              </p:cNvSpPr>
              <p:nvPr/>
            </p:nvSpPr>
            <p:spPr bwMode="auto">
              <a:xfrm>
                <a:off x="3158" y="3040"/>
                <a:ext cx="10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5" name="Line 134"/>
              <p:cNvSpPr>
                <a:spLocks noChangeShapeType="1"/>
              </p:cNvSpPr>
              <p:nvPr/>
            </p:nvSpPr>
            <p:spPr bwMode="auto">
              <a:xfrm>
                <a:off x="3168" y="3048"/>
                <a:ext cx="11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6" name="Line 135"/>
              <p:cNvSpPr>
                <a:spLocks noChangeShapeType="1"/>
              </p:cNvSpPr>
              <p:nvPr/>
            </p:nvSpPr>
            <p:spPr bwMode="auto">
              <a:xfrm>
                <a:off x="3179" y="3056"/>
                <a:ext cx="10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7" name="Line 136"/>
              <p:cNvSpPr>
                <a:spLocks noChangeShapeType="1"/>
              </p:cNvSpPr>
              <p:nvPr/>
            </p:nvSpPr>
            <p:spPr bwMode="auto">
              <a:xfrm>
                <a:off x="3189" y="3064"/>
                <a:ext cx="11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Line 137"/>
              <p:cNvSpPr>
                <a:spLocks noChangeShapeType="1"/>
              </p:cNvSpPr>
              <p:nvPr/>
            </p:nvSpPr>
            <p:spPr bwMode="auto">
              <a:xfrm>
                <a:off x="3200" y="3072"/>
                <a:ext cx="10" cy="7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Line 138"/>
              <p:cNvSpPr>
                <a:spLocks noChangeShapeType="1"/>
              </p:cNvSpPr>
              <p:nvPr/>
            </p:nvSpPr>
            <p:spPr bwMode="auto">
              <a:xfrm>
                <a:off x="3210" y="3079"/>
                <a:ext cx="11" cy="7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0" name="Line 139"/>
              <p:cNvSpPr>
                <a:spLocks noChangeShapeType="1"/>
              </p:cNvSpPr>
              <p:nvPr/>
            </p:nvSpPr>
            <p:spPr bwMode="auto">
              <a:xfrm>
                <a:off x="3221" y="3086"/>
                <a:ext cx="10" cy="8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" name="Line 140"/>
              <p:cNvSpPr>
                <a:spLocks noChangeShapeType="1"/>
              </p:cNvSpPr>
              <p:nvPr/>
            </p:nvSpPr>
            <p:spPr bwMode="auto">
              <a:xfrm>
                <a:off x="3231" y="3094"/>
                <a:ext cx="10" cy="7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" name="Line 141"/>
              <p:cNvSpPr>
                <a:spLocks noChangeShapeType="1"/>
              </p:cNvSpPr>
              <p:nvPr/>
            </p:nvSpPr>
            <p:spPr bwMode="auto">
              <a:xfrm>
                <a:off x="3241" y="3101"/>
                <a:ext cx="11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3" name="Line 142"/>
              <p:cNvSpPr>
                <a:spLocks noChangeShapeType="1"/>
              </p:cNvSpPr>
              <p:nvPr/>
            </p:nvSpPr>
            <p:spPr bwMode="auto">
              <a:xfrm>
                <a:off x="3252" y="3107"/>
                <a:ext cx="10" cy="7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4" name="Line 143"/>
              <p:cNvSpPr>
                <a:spLocks noChangeShapeType="1"/>
              </p:cNvSpPr>
              <p:nvPr/>
            </p:nvSpPr>
            <p:spPr bwMode="auto">
              <a:xfrm>
                <a:off x="3262" y="3114"/>
                <a:ext cx="11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5" name="Line 144"/>
              <p:cNvSpPr>
                <a:spLocks noChangeShapeType="1"/>
              </p:cNvSpPr>
              <p:nvPr/>
            </p:nvSpPr>
            <p:spPr bwMode="auto">
              <a:xfrm>
                <a:off x="3273" y="3120"/>
                <a:ext cx="10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6" name="Line 145"/>
              <p:cNvSpPr>
                <a:spLocks noChangeShapeType="1"/>
              </p:cNvSpPr>
              <p:nvPr/>
            </p:nvSpPr>
            <p:spPr bwMode="auto">
              <a:xfrm>
                <a:off x="3283" y="3126"/>
                <a:ext cx="10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" name="Line 146"/>
              <p:cNvSpPr>
                <a:spLocks noChangeShapeType="1"/>
              </p:cNvSpPr>
              <p:nvPr/>
            </p:nvSpPr>
            <p:spPr bwMode="auto">
              <a:xfrm>
                <a:off x="3293" y="3132"/>
                <a:ext cx="11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" name="Line 147"/>
              <p:cNvSpPr>
                <a:spLocks noChangeShapeType="1"/>
              </p:cNvSpPr>
              <p:nvPr/>
            </p:nvSpPr>
            <p:spPr bwMode="auto">
              <a:xfrm>
                <a:off x="3304" y="3138"/>
                <a:ext cx="10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9" name="Line 148"/>
              <p:cNvSpPr>
                <a:spLocks noChangeShapeType="1"/>
              </p:cNvSpPr>
              <p:nvPr/>
            </p:nvSpPr>
            <p:spPr bwMode="auto">
              <a:xfrm>
                <a:off x="3314" y="3144"/>
                <a:ext cx="11" cy="6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0" name="Line 149"/>
              <p:cNvSpPr>
                <a:spLocks noChangeShapeType="1"/>
              </p:cNvSpPr>
              <p:nvPr/>
            </p:nvSpPr>
            <p:spPr bwMode="auto">
              <a:xfrm>
                <a:off x="3325" y="3150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1" name="Line 150"/>
              <p:cNvSpPr>
                <a:spLocks noChangeShapeType="1"/>
              </p:cNvSpPr>
              <p:nvPr/>
            </p:nvSpPr>
            <p:spPr bwMode="auto">
              <a:xfrm>
                <a:off x="3335" y="3155"/>
                <a:ext cx="11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2" name="Line 151"/>
              <p:cNvSpPr>
                <a:spLocks noChangeShapeType="1"/>
              </p:cNvSpPr>
              <p:nvPr/>
            </p:nvSpPr>
            <p:spPr bwMode="auto">
              <a:xfrm>
                <a:off x="3346" y="3160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" name="Line 152"/>
              <p:cNvSpPr>
                <a:spLocks noChangeShapeType="1"/>
              </p:cNvSpPr>
              <p:nvPr/>
            </p:nvSpPr>
            <p:spPr bwMode="auto">
              <a:xfrm>
                <a:off x="3356" y="3165"/>
                <a:ext cx="11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" name="Line 153"/>
              <p:cNvSpPr>
                <a:spLocks noChangeShapeType="1"/>
              </p:cNvSpPr>
              <p:nvPr/>
            </p:nvSpPr>
            <p:spPr bwMode="auto">
              <a:xfrm>
                <a:off x="3367" y="3170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5" name="Line 154"/>
              <p:cNvSpPr>
                <a:spLocks noChangeShapeType="1"/>
              </p:cNvSpPr>
              <p:nvPr/>
            </p:nvSpPr>
            <p:spPr bwMode="auto">
              <a:xfrm>
                <a:off x="3377" y="3175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" name="Line 155"/>
              <p:cNvSpPr>
                <a:spLocks noChangeShapeType="1"/>
              </p:cNvSpPr>
              <p:nvPr/>
            </p:nvSpPr>
            <p:spPr bwMode="auto">
              <a:xfrm>
                <a:off x="3387" y="3180"/>
                <a:ext cx="11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7" name="Line 156"/>
              <p:cNvSpPr>
                <a:spLocks noChangeShapeType="1"/>
              </p:cNvSpPr>
              <p:nvPr/>
            </p:nvSpPr>
            <p:spPr bwMode="auto">
              <a:xfrm>
                <a:off x="3398" y="3184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8" name="Line 157"/>
              <p:cNvSpPr>
                <a:spLocks noChangeShapeType="1"/>
              </p:cNvSpPr>
              <p:nvPr/>
            </p:nvSpPr>
            <p:spPr bwMode="auto">
              <a:xfrm>
                <a:off x="3408" y="3189"/>
                <a:ext cx="11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9" name="Line 158"/>
              <p:cNvSpPr>
                <a:spLocks noChangeShapeType="1"/>
              </p:cNvSpPr>
              <p:nvPr/>
            </p:nvSpPr>
            <p:spPr bwMode="auto">
              <a:xfrm>
                <a:off x="3419" y="3193"/>
                <a:ext cx="10" cy="5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" name="Line 159"/>
              <p:cNvSpPr>
                <a:spLocks noChangeShapeType="1"/>
              </p:cNvSpPr>
              <p:nvPr/>
            </p:nvSpPr>
            <p:spPr bwMode="auto">
              <a:xfrm>
                <a:off x="3429" y="3198"/>
                <a:ext cx="10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1" name="Line 160"/>
              <p:cNvSpPr>
                <a:spLocks noChangeShapeType="1"/>
              </p:cNvSpPr>
              <p:nvPr/>
            </p:nvSpPr>
            <p:spPr bwMode="auto">
              <a:xfrm>
                <a:off x="3439" y="3202"/>
                <a:ext cx="11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2" name="Line 161"/>
              <p:cNvSpPr>
                <a:spLocks noChangeShapeType="1"/>
              </p:cNvSpPr>
              <p:nvPr/>
            </p:nvSpPr>
            <p:spPr bwMode="auto">
              <a:xfrm>
                <a:off x="3450" y="3206"/>
                <a:ext cx="10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3" name="Line 162"/>
              <p:cNvSpPr>
                <a:spLocks noChangeShapeType="1"/>
              </p:cNvSpPr>
              <p:nvPr/>
            </p:nvSpPr>
            <p:spPr bwMode="auto">
              <a:xfrm>
                <a:off x="3460" y="3210"/>
                <a:ext cx="11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4" name="Line 163"/>
              <p:cNvSpPr>
                <a:spLocks noChangeShapeType="1"/>
              </p:cNvSpPr>
              <p:nvPr/>
            </p:nvSpPr>
            <p:spPr bwMode="auto">
              <a:xfrm>
                <a:off x="3471" y="3214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5" name="Line 164"/>
              <p:cNvSpPr>
                <a:spLocks noChangeShapeType="1"/>
              </p:cNvSpPr>
              <p:nvPr/>
            </p:nvSpPr>
            <p:spPr bwMode="auto">
              <a:xfrm>
                <a:off x="3481" y="3217"/>
                <a:ext cx="10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6" name="Line 165"/>
              <p:cNvSpPr>
                <a:spLocks noChangeShapeType="1"/>
              </p:cNvSpPr>
              <p:nvPr/>
            </p:nvSpPr>
            <p:spPr bwMode="auto">
              <a:xfrm>
                <a:off x="3491" y="3221"/>
                <a:ext cx="11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7" name="Line 166"/>
              <p:cNvSpPr>
                <a:spLocks noChangeShapeType="1"/>
              </p:cNvSpPr>
              <p:nvPr/>
            </p:nvSpPr>
            <p:spPr bwMode="auto">
              <a:xfrm>
                <a:off x="3502" y="3225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8" name="Line 167"/>
              <p:cNvSpPr>
                <a:spLocks noChangeShapeType="1"/>
              </p:cNvSpPr>
              <p:nvPr/>
            </p:nvSpPr>
            <p:spPr bwMode="auto">
              <a:xfrm>
                <a:off x="3513" y="3228"/>
                <a:ext cx="10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9" name="Line 168"/>
              <p:cNvSpPr>
                <a:spLocks noChangeShapeType="1"/>
              </p:cNvSpPr>
              <p:nvPr/>
            </p:nvSpPr>
            <p:spPr bwMode="auto">
              <a:xfrm>
                <a:off x="3523" y="3232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Line 169"/>
              <p:cNvSpPr>
                <a:spLocks noChangeShapeType="1"/>
              </p:cNvSpPr>
              <p:nvPr/>
            </p:nvSpPr>
            <p:spPr bwMode="auto">
              <a:xfrm>
                <a:off x="3534" y="3235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1" name="Line 170"/>
              <p:cNvSpPr>
                <a:spLocks noChangeShapeType="1"/>
              </p:cNvSpPr>
              <p:nvPr/>
            </p:nvSpPr>
            <p:spPr bwMode="auto">
              <a:xfrm>
                <a:off x="3544" y="3238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2" name="Line 171"/>
              <p:cNvSpPr>
                <a:spLocks noChangeShapeType="1"/>
              </p:cNvSpPr>
              <p:nvPr/>
            </p:nvSpPr>
            <p:spPr bwMode="auto">
              <a:xfrm>
                <a:off x="3554" y="3241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Line 172"/>
              <p:cNvSpPr>
                <a:spLocks noChangeShapeType="1"/>
              </p:cNvSpPr>
              <p:nvPr/>
            </p:nvSpPr>
            <p:spPr bwMode="auto">
              <a:xfrm>
                <a:off x="3565" y="3244"/>
                <a:ext cx="10" cy="4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4" name="Line 173"/>
              <p:cNvSpPr>
                <a:spLocks noChangeShapeType="1"/>
              </p:cNvSpPr>
              <p:nvPr/>
            </p:nvSpPr>
            <p:spPr bwMode="auto">
              <a:xfrm>
                <a:off x="3575" y="3248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5" name="Line 174"/>
              <p:cNvSpPr>
                <a:spLocks noChangeShapeType="1"/>
              </p:cNvSpPr>
              <p:nvPr/>
            </p:nvSpPr>
            <p:spPr bwMode="auto">
              <a:xfrm>
                <a:off x="3586" y="3251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6" name="Line 175"/>
              <p:cNvSpPr>
                <a:spLocks noChangeShapeType="1"/>
              </p:cNvSpPr>
              <p:nvPr/>
            </p:nvSpPr>
            <p:spPr bwMode="auto">
              <a:xfrm>
                <a:off x="3596" y="3253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Line 176"/>
              <p:cNvSpPr>
                <a:spLocks noChangeShapeType="1"/>
              </p:cNvSpPr>
              <p:nvPr/>
            </p:nvSpPr>
            <p:spPr bwMode="auto">
              <a:xfrm>
                <a:off x="3606" y="3256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Line 177"/>
              <p:cNvSpPr>
                <a:spLocks noChangeShapeType="1"/>
              </p:cNvSpPr>
              <p:nvPr/>
            </p:nvSpPr>
            <p:spPr bwMode="auto">
              <a:xfrm>
                <a:off x="3617" y="3259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9" name="Line 178"/>
              <p:cNvSpPr>
                <a:spLocks noChangeShapeType="1"/>
              </p:cNvSpPr>
              <p:nvPr/>
            </p:nvSpPr>
            <p:spPr bwMode="auto">
              <a:xfrm>
                <a:off x="3627" y="3261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0" name="Line 179"/>
              <p:cNvSpPr>
                <a:spLocks noChangeShapeType="1"/>
              </p:cNvSpPr>
              <p:nvPr/>
            </p:nvSpPr>
            <p:spPr bwMode="auto">
              <a:xfrm>
                <a:off x="3638" y="3264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1" name="Line 180"/>
              <p:cNvSpPr>
                <a:spLocks noChangeShapeType="1"/>
              </p:cNvSpPr>
              <p:nvPr/>
            </p:nvSpPr>
            <p:spPr bwMode="auto">
              <a:xfrm>
                <a:off x="3648" y="3267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2" name="Line 181"/>
              <p:cNvSpPr>
                <a:spLocks noChangeShapeType="1"/>
              </p:cNvSpPr>
              <p:nvPr/>
            </p:nvSpPr>
            <p:spPr bwMode="auto">
              <a:xfrm>
                <a:off x="3658" y="3269"/>
                <a:ext cx="11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Line 182"/>
              <p:cNvSpPr>
                <a:spLocks noChangeShapeType="1"/>
              </p:cNvSpPr>
              <p:nvPr/>
            </p:nvSpPr>
            <p:spPr bwMode="auto">
              <a:xfrm>
                <a:off x="3669" y="3272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Line 183"/>
              <p:cNvSpPr>
                <a:spLocks noChangeShapeType="1"/>
              </p:cNvSpPr>
              <p:nvPr/>
            </p:nvSpPr>
            <p:spPr bwMode="auto">
              <a:xfrm>
                <a:off x="3680" y="3274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5" name="Line 184"/>
              <p:cNvSpPr>
                <a:spLocks noChangeShapeType="1"/>
              </p:cNvSpPr>
              <p:nvPr/>
            </p:nvSpPr>
            <p:spPr bwMode="auto">
              <a:xfrm>
                <a:off x="3690" y="3276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6" name="Line 185"/>
              <p:cNvSpPr>
                <a:spLocks noChangeShapeType="1"/>
              </p:cNvSpPr>
              <p:nvPr/>
            </p:nvSpPr>
            <p:spPr bwMode="auto">
              <a:xfrm>
                <a:off x="3700" y="3279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7" name="Line 186"/>
              <p:cNvSpPr>
                <a:spLocks noChangeShapeType="1"/>
              </p:cNvSpPr>
              <p:nvPr/>
            </p:nvSpPr>
            <p:spPr bwMode="auto">
              <a:xfrm>
                <a:off x="3711" y="3281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8" name="Line 187"/>
              <p:cNvSpPr>
                <a:spLocks noChangeShapeType="1"/>
              </p:cNvSpPr>
              <p:nvPr/>
            </p:nvSpPr>
            <p:spPr bwMode="auto">
              <a:xfrm>
                <a:off x="3721" y="3283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9" name="Line 188"/>
              <p:cNvSpPr>
                <a:spLocks noChangeShapeType="1"/>
              </p:cNvSpPr>
              <p:nvPr/>
            </p:nvSpPr>
            <p:spPr bwMode="auto">
              <a:xfrm>
                <a:off x="3732" y="3285"/>
                <a:ext cx="10" cy="3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0" name="Line 189"/>
              <p:cNvSpPr>
                <a:spLocks noChangeShapeType="1"/>
              </p:cNvSpPr>
              <p:nvPr/>
            </p:nvSpPr>
            <p:spPr bwMode="auto">
              <a:xfrm>
                <a:off x="3742" y="3288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1" name="Line 190"/>
              <p:cNvSpPr>
                <a:spLocks noChangeShapeType="1"/>
              </p:cNvSpPr>
              <p:nvPr/>
            </p:nvSpPr>
            <p:spPr bwMode="auto">
              <a:xfrm>
                <a:off x="3752" y="3290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2" name="Line 191"/>
              <p:cNvSpPr>
                <a:spLocks noChangeShapeType="1"/>
              </p:cNvSpPr>
              <p:nvPr/>
            </p:nvSpPr>
            <p:spPr bwMode="auto">
              <a:xfrm>
                <a:off x="3763" y="3291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3" name="Line 192"/>
              <p:cNvSpPr>
                <a:spLocks noChangeShapeType="1"/>
              </p:cNvSpPr>
              <p:nvPr/>
            </p:nvSpPr>
            <p:spPr bwMode="auto">
              <a:xfrm>
                <a:off x="3773" y="3293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4" name="Line 193"/>
              <p:cNvSpPr>
                <a:spLocks noChangeShapeType="1"/>
              </p:cNvSpPr>
              <p:nvPr/>
            </p:nvSpPr>
            <p:spPr bwMode="auto">
              <a:xfrm>
                <a:off x="3784" y="3295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5" name="Line 194"/>
              <p:cNvSpPr>
                <a:spLocks noChangeShapeType="1"/>
              </p:cNvSpPr>
              <p:nvPr/>
            </p:nvSpPr>
            <p:spPr bwMode="auto">
              <a:xfrm>
                <a:off x="3794" y="3297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" name="Line 195"/>
              <p:cNvSpPr>
                <a:spLocks noChangeShapeType="1"/>
              </p:cNvSpPr>
              <p:nvPr/>
            </p:nvSpPr>
            <p:spPr bwMode="auto">
              <a:xfrm>
                <a:off x="3804" y="3299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7" name="Line 196"/>
              <p:cNvSpPr>
                <a:spLocks noChangeShapeType="1"/>
              </p:cNvSpPr>
              <p:nvPr/>
            </p:nvSpPr>
            <p:spPr bwMode="auto">
              <a:xfrm>
                <a:off x="3815" y="3301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8" name="Line 197"/>
              <p:cNvSpPr>
                <a:spLocks noChangeShapeType="1"/>
              </p:cNvSpPr>
              <p:nvPr/>
            </p:nvSpPr>
            <p:spPr bwMode="auto">
              <a:xfrm>
                <a:off x="3826" y="3303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9" name="Line 198"/>
              <p:cNvSpPr>
                <a:spLocks noChangeShapeType="1"/>
              </p:cNvSpPr>
              <p:nvPr/>
            </p:nvSpPr>
            <p:spPr bwMode="auto">
              <a:xfrm>
                <a:off x="3836" y="3305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0" name="Line 199"/>
              <p:cNvSpPr>
                <a:spLocks noChangeShapeType="1"/>
              </p:cNvSpPr>
              <p:nvPr/>
            </p:nvSpPr>
            <p:spPr bwMode="auto">
              <a:xfrm>
                <a:off x="3846" y="3306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1" name="Line 200"/>
              <p:cNvSpPr>
                <a:spLocks noChangeShapeType="1"/>
              </p:cNvSpPr>
              <p:nvPr/>
            </p:nvSpPr>
            <p:spPr bwMode="auto">
              <a:xfrm>
                <a:off x="3857" y="3308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2" name="Line 201"/>
              <p:cNvSpPr>
                <a:spLocks noChangeShapeType="1"/>
              </p:cNvSpPr>
              <p:nvPr/>
            </p:nvSpPr>
            <p:spPr bwMode="auto">
              <a:xfrm>
                <a:off x="3867" y="3310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3" name="Line 202"/>
              <p:cNvSpPr>
                <a:spLocks noChangeShapeType="1"/>
              </p:cNvSpPr>
              <p:nvPr/>
            </p:nvSpPr>
            <p:spPr bwMode="auto">
              <a:xfrm>
                <a:off x="3878" y="3311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4" name="Line 203"/>
              <p:cNvSpPr>
                <a:spLocks noChangeShapeType="1"/>
              </p:cNvSpPr>
              <p:nvPr/>
            </p:nvSpPr>
            <p:spPr bwMode="auto">
              <a:xfrm>
                <a:off x="3888" y="3313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5" name="Line 204"/>
              <p:cNvSpPr>
                <a:spLocks noChangeShapeType="1"/>
              </p:cNvSpPr>
              <p:nvPr/>
            </p:nvSpPr>
            <p:spPr bwMode="auto">
              <a:xfrm>
                <a:off x="3899" y="3314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6" name="Line 205"/>
              <p:cNvSpPr>
                <a:spLocks noChangeShapeType="1"/>
              </p:cNvSpPr>
              <p:nvPr/>
            </p:nvSpPr>
            <p:spPr bwMode="auto">
              <a:xfrm>
                <a:off x="3909" y="3316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7" name="Line 206"/>
              <p:cNvSpPr>
                <a:spLocks noChangeShapeType="1"/>
              </p:cNvSpPr>
              <p:nvPr/>
            </p:nvSpPr>
            <p:spPr bwMode="auto">
              <a:xfrm>
                <a:off x="3919" y="3317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8" name="Line 207"/>
              <p:cNvSpPr>
                <a:spLocks noChangeShapeType="1"/>
              </p:cNvSpPr>
              <p:nvPr/>
            </p:nvSpPr>
            <p:spPr bwMode="auto">
              <a:xfrm>
                <a:off x="3930" y="3319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89" name="Line 208"/>
              <p:cNvSpPr>
                <a:spLocks noChangeShapeType="1"/>
              </p:cNvSpPr>
              <p:nvPr/>
            </p:nvSpPr>
            <p:spPr bwMode="auto">
              <a:xfrm>
                <a:off x="3940" y="3320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0" name="Line 209"/>
              <p:cNvSpPr>
                <a:spLocks noChangeShapeType="1"/>
              </p:cNvSpPr>
              <p:nvPr/>
            </p:nvSpPr>
            <p:spPr bwMode="auto">
              <a:xfrm>
                <a:off x="3951" y="3322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1" name="Line 210"/>
              <p:cNvSpPr>
                <a:spLocks noChangeShapeType="1"/>
              </p:cNvSpPr>
              <p:nvPr/>
            </p:nvSpPr>
            <p:spPr bwMode="auto">
              <a:xfrm>
                <a:off x="3961" y="3323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2" name="Line 211"/>
              <p:cNvSpPr>
                <a:spLocks noChangeShapeType="1"/>
              </p:cNvSpPr>
              <p:nvPr/>
            </p:nvSpPr>
            <p:spPr bwMode="auto">
              <a:xfrm>
                <a:off x="3971" y="3324"/>
                <a:ext cx="11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3" name="Line 212"/>
              <p:cNvSpPr>
                <a:spLocks noChangeShapeType="1"/>
              </p:cNvSpPr>
              <p:nvPr/>
            </p:nvSpPr>
            <p:spPr bwMode="auto">
              <a:xfrm>
                <a:off x="3982" y="3326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4" name="Line 213"/>
              <p:cNvSpPr>
                <a:spLocks noChangeShapeType="1"/>
              </p:cNvSpPr>
              <p:nvPr/>
            </p:nvSpPr>
            <p:spPr bwMode="auto">
              <a:xfrm>
                <a:off x="3993" y="3327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5" name="Line 214"/>
              <p:cNvSpPr>
                <a:spLocks noChangeShapeType="1"/>
              </p:cNvSpPr>
              <p:nvPr/>
            </p:nvSpPr>
            <p:spPr bwMode="auto">
              <a:xfrm>
                <a:off x="4003" y="3328"/>
                <a:ext cx="10" cy="2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6" name="Line 215"/>
              <p:cNvSpPr>
                <a:spLocks noChangeShapeType="1"/>
              </p:cNvSpPr>
              <p:nvPr/>
            </p:nvSpPr>
            <p:spPr bwMode="auto">
              <a:xfrm>
                <a:off x="4013" y="3330"/>
                <a:ext cx="11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" name="Line 216"/>
              <p:cNvSpPr>
                <a:spLocks noChangeShapeType="1"/>
              </p:cNvSpPr>
              <p:nvPr/>
            </p:nvSpPr>
            <p:spPr bwMode="auto">
              <a:xfrm>
                <a:off x="4024" y="3331"/>
                <a:ext cx="10" cy="1"/>
              </a:xfrm>
              <a:prstGeom prst="line">
                <a:avLst/>
              </a:prstGeom>
              <a:noFill/>
              <a:ln w="52451">
                <a:solidFill>
                  <a:srgbClr val="800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3" name="Rectangle 217"/>
            <p:cNvSpPr>
              <a:spLocks noChangeArrowheads="1"/>
            </p:cNvSpPr>
            <p:nvPr/>
          </p:nvSpPr>
          <p:spPr bwMode="auto">
            <a:xfrm>
              <a:off x="7758363" y="4209988"/>
              <a:ext cx="22542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>
                  <a:solidFill>
                    <a:srgbClr val="F52F07"/>
                  </a:solidFill>
                  <a:latin typeface="Symbol" pitchFamily="18" charset="2"/>
                </a:rPr>
                <a:t>l</a:t>
              </a:r>
              <a:r>
                <a:rPr lang="fr-FR" sz="2000" baseline="-25000">
                  <a:solidFill>
                    <a:srgbClr val="F52F07"/>
                  </a:solidFill>
                  <a:latin typeface="Symbol" pitchFamily="18" charset="2"/>
                  <a:sym typeface="Symbol" pitchFamily="18" charset="2"/>
                </a:rPr>
                <a:t></a:t>
              </a:r>
            </a:p>
          </p:txBody>
        </p:sp>
        <p:sp>
          <p:nvSpPr>
            <p:cNvPr id="34" name="Rectangle 218"/>
            <p:cNvSpPr>
              <a:spLocks noChangeArrowheads="1"/>
            </p:cNvSpPr>
            <p:nvPr/>
          </p:nvSpPr>
          <p:spPr bwMode="auto">
            <a:xfrm>
              <a:off x="5075488" y="2225613"/>
              <a:ext cx="1020762" cy="217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35" name="Rectangle 219"/>
            <p:cNvSpPr>
              <a:spLocks noChangeArrowheads="1"/>
            </p:cNvSpPr>
            <p:nvPr/>
          </p:nvSpPr>
          <p:spPr bwMode="auto">
            <a:xfrm>
              <a:off x="5411788" y="1941913"/>
              <a:ext cx="1587" cy="1984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fr-FR" sz="2000" baseline="-25000">
                <a:solidFill>
                  <a:srgbClr val="000000"/>
                </a:solidFill>
              </a:endParaRPr>
            </a:p>
          </p:txBody>
        </p:sp>
        <p:sp>
          <p:nvSpPr>
            <p:cNvPr id="36" name="Line 220"/>
            <p:cNvSpPr>
              <a:spLocks noChangeShapeType="1"/>
            </p:cNvSpPr>
            <p:nvPr/>
          </p:nvSpPr>
          <p:spPr bwMode="auto">
            <a:xfrm>
              <a:off x="5343775" y="2479613"/>
              <a:ext cx="0" cy="1671637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Line 221"/>
            <p:cNvSpPr>
              <a:spLocks noChangeShapeType="1"/>
            </p:cNvSpPr>
            <p:nvPr/>
          </p:nvSpPr>
          <p:spPr bwMode="auto">
            <a:xfrm>
              <a:off x="5343775" y="4146488"/>
              <a:ext cx="26241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Line 222"/>
            <p:cNvSpPr>
              <a:spLocks noChangeShapeType="1"/>
            </p:cNvSpPr>
            <p:nvPr/>
          </p:nvSpPr>
          <p:spPr bwMode="auto">
            <a:xfrm>
              <a:off x="5305675" y="3317813"/>
              <a:ext cx="333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223"/>
            <p:cNvSpPr>
              <a:spLocks noChangeArrowheads="1"/>
            </p:cNvSpPr>
            <p:nvPr/>
          </p:nvSpPr>
          <p:spPr bwMode="auto">
            <a:xfrm>
              <a:off x="5339013" y="2479613"/>
              <a:ext cx="2624137" cy="165735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Text Box 224"/>
            <p:cNvSpPr txBox="1">
              <a:spLocks noChangeArrowheads="1"/>
            </p:cNvSpPr>
            <p:nvPr/>
          </p:nvSpPr>
          <p:spPr bwMode="auto">
            <a:xfrm>
              <a:off x="5180263" y="4441763"/>
              <a:ext cx="306228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>
                  <a:solidFill>
                    <a:srgbClr val="008000"/>
                  </a:solidFill>
                  <a:cs typeface="Arial" charset="0"/>
                </a:rPr>
                <a:t>Specific buckling curve</a:t>
              </a:r>
            </a:p>
          </p:txBody>
        </p:sp>
        <p:grpSp>
          <p:nvGrpSpPr>
            <p:cNvPr id="42" name="Group 225"/>
            <p:cNvGrpSpPr>
              <a:grpSpLocks/>
            </p:cNvGrpSpPr>
            <p:nvPr/>
          </p:nvGrpSpPr>
          <p:grpSpPr bwMode="auto">
            <a:xfrm>
              <a:off x="5189788" y="1976375"/>
              <a:ext cx="903287" cy="457200"/>
              <a:chOff x="3302" y="709"/>
              <a:chExt cx="569" cy="288"/>
            </a:xfrm>
          </p:grpSpPr>
          <p:sp>
            <p:nvSpPr>
              <p:cNvPr id="45" name="Rectangle 226"/>
              <p:cNvSpPr>
                <a:spLocks noChangeArrowheads="1"/>
              </p:cNvSpPr>
              <p:nvPr/>
            </p:nvSpPr>
            <p:spPr bwMode="auto">
              <a:xfrm>
                <a:off x="3302" y="709"/>
                <a:ext cx="56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r>
                  <a:rPr lang="en-GB">
                    <a:sym typeface="Symbol" pitchFamily="18" charset="2"/>
                  </a:rPr>
                  <a:t></a:t>
                </a:r>
                <a:r>
                  <a:rPr lang="en-GB"/>
                  <a:t>(</a:t>
                </a:r>
                <a:r>
                  <a:rPr lang="en-GB">
                    <a:solidFill>
                      <a:srgbClr val="FF0000"/>
                    </a:solidFill>
                    <a:sym typeface="Symbol" pitchFamily="18" charset="2"/>
                  </a:rPr>
                  <a:t></a:t>
                </a:r>
                <a:r>
                  <a:rPr lang="en-GB" baseline="-25000">
                    <a:solidFill>
                      <a:srgbClr val="FF0000"/>
                    </a:solidFill>
                    <a:sym typeface="Symbol" pitchFamily="18" charset="2"/>
                  </a:rPr>
                  <a:t></a:t>
                </a:r>
                <a:r>
                  <a:rPr lang="en-GB"/>
                  <a:t>)</a:t>
                </a:r>
                <a:r>
                  <a:rPr lang="fr-FR"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46" name="Line 227"/>
              <p:cNvSpPr>
                <a:spLocks noChangeShapeType="1"/>
              </p:cNvSpPr>
              <p:nvPr/>
            </p:nvSpPr>
            <p:spPr bwMode="auto">
              <a:xfrm>
                <a:off x="3543" y="777"/>
                <a:ext cx="128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3" name="Line 228"/>
            <p:cNvSpPr>
              <a:spLocks noChangeShapeType="1"/>
            </p:cNvSpPr>
            <p:nvPr/>
          </p:nvSpPr>
          <p:spPr bwMode="auto">
            <a:xfrm>
              <a:off x="7739313" y="4238563"/>
              <a:ext cx="174625" cy="0"/>
            </a:xfrm>
            <a:prstGeom prst="line">
              <a:avLst/>
            </a:prstGeom>
            <a:noFill/>
            <a:ln w="28575">
              <a:solidFill>
                <a:srgbClr val="F52F07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230"/>
            <p:cNvSpPr>
              <a:spLocks noChangeArrowheads="1"/>
            </p:cNvSpPr>
            <p:nvPr/>
          </p:nvSpPr>
          <p:spPr bwMode="auto">
            <a:xfrm>
              <a:off x="2902200" y="3397188"/>
              <a:ext cx="755650" cy="64135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rgbClr val="FF66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577715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6.4.2. </a:t>
            </a:r>
            <a:r>
              <a:rPr lang="fr-CH" sz="2800" dirty="0" err="1"/>
              <a:t>Analytical</a:t>
            </a:r>
            <a:r>
              <a:rPr lang="fr-CH" sz="2800" dirty="0"/>
              <a:t> </a:t>
            </a:r>
            <a:r>
              <a:rPr lang="fr-CH" sz="2800" dirty="0" err="1"/>
              <a:t>verification</a:t>
            </a:r>
            <a:r>
              <a:rPr lang="fr-CH" sz="2800" dirty="0"/>
              <a:t> of </a:t>
            </a:r>
            <a:r>
              <a:rPr lang="fr-CH" sz="2800" dirty="0" err="1"/>
              <a:t>column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EN 1993-1-2</a:t>
            </a:r>
          </a:p>
        </p:txBody>
      </p:sp>
      <p:grpSp>
        <p:nvGrpSpPr>
          <p:cNvPr id="15" name="Group 10"/>
          <p:cNvGrpSpPr>
            <a:grpSpLocks/>
          </p:cNvGrpSpPr>
          <p:nvPr/>
        </p:nvGrpSpPr>
        <p:grpSpPr bwMode="auto">
          <a:xfrm>
            <a:off x="317487" y="3975053"/>
            <a:ext cx="5942012" cy="842963"/>
            <a:chOff x="603" y="1071"/>
            <a:chExt cx="3743" cy="531"/>
          </a:xfrm>
        </p:grpSpPr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1315" y="1071"/>
              <a:ext cx="3031" cy="531"/>
              <a:chOff x="770" y="896"/>
              <a:chExt cx="3031" cy="531"/>
            </a:xfrm>
          </p:grpSpPr>
          <p:sp>
            <p:nvSpPr>
              <p:cNvPr id="18" name="Text Box 6"/>
              <p:cNvSpPr txBox="1">
                <a:spLocks noChangeArrowheads="1"/>
              </p:cNvSpPr>
              <p:nvPr/>
            </p:nvSpPr>
            <p:spPr bwMode="auto">
              <a:xfrm>
                <a:off x="776" y="896"/>
                <a:ext cx="3025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l">
                  <a:spcBef>
                    <a:spcPct val="50000"/>
                  </a:spcBef>
                </a:pP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G</a:t>
                </a:r>
                <a:r>
                  <a:rPr lang="fr-FR" sz="2800" baseline="-25000" dirty="0" err="1">
                    <a:solidFill>
                      <a:srgbClr val="008000"/>
                    </a:solidFill>
                    <a:cs typeface="Arial" charset="0"/>
                    <a:sym typeface="Symbol" pitchFamily="18" charset="2"/>
                  </a:rPr>
                  <a:t>k,j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2800" dirty="0">
                    <a:solidFill>
                      <a:srgbClr val="CC3300"/>
                    </a:solidFill>
                    <a:latin typeface="Times New Roman" pitchFamily="18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>
                    <a:solidFill>
                      <a:srgbClr val="004494"/>
                    </a:solidFill>
                    <a:cs typeface="Arial" charset="0"/>
                    <a:sym typeface="Symbol" pitchFamily="18" charset="2"/>
                  </a:rPr>
                  <a:t>k,1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+ </a:t>
                </a:r>
                <a:r>
                  <a:rPr lang="fr-FR" sz="3200" dirty="0">
                    <a:cs typeface="Arial" charset="0"/>
                    <a:sym typeface="Symbol" pitchFamily="18" charset="2"/>
                  </a:rPr>
                  <a:t>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</a:t>
                </a:r>
                <a:r>
                  <a:rPr lang="fr-FR" sz="2800" baseline="-25000" dirty="0">
                    <a:solidFill>
                      <a:srgbClr val="CC3300"/>
                    </a:solidFill>
                    <a:cs typeface="Arial" charset="0"/>
                    <a:sym typeface="Symbol" pitchFamily="18" charset="2"/>
                  </a:rPr>
                  <a:t>2,i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  <a:r>
                  <a:rPr lang="fr-FR" sz="28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Q</a:t>
                </a:r>
                <a:r>
                  <a:rPr lang="fr-FR" sz="2800" baseline="-25000" dirty="0" err="1">
                    <a:solidFill>
                      <a:srgbClr val="990099"/>
                    </a:solidFill>
                    <a:cs typeface="Arial" charset="0"/>
                    <a:sym typeface="Symbol" pitchFamily="18" charset="2"/>
                  </a:rPr>
                  <a:t>k,i</a:t>
                </a:r>
                <a:r>
                  <a:rPr lang="fr-FR" sz="2800" dirty="0">
                    <a:cs typeface="Arial" charset="0"/>
                    <a:sym typeface="Symbol" pitchFamily="18" charset="2"/>
                  </a:rPr>
                  <a:t> </a:t>
                </a:r>
              </a:p>
            </p:txBody>
          </p:sp>
          <p:sp>
            <p:nvSpPr>
              <p:cNvPr id="19" name="Text Box 7"/>
              <p:cNvSpPr txBox="1">
                <a:spLocks noChangeArrowheads="1"/>
              </p:cNvSpPr>
              <p:nvPr/>
            </p:nvSpPr>
            <p:spPr bwMode="auto">
              <a:xfrm>
                <a:off x="770" y="1215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j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1</a:t>
                </a:r>
              </a:p>
            </p:txBody>
          </p:sp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2607" y="1200"/>
                <a:ext cx="420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1600">
                    <a:cs typeface="Arial" charset="0"/>
                  </a:rPr>
                  <a:t>i </a:t>
                </a:r>
                <a:r>
                  <a:rPr lang="fr-FR" sz="1600">
                    <a:cs typeface="Arial" charset="0"/>
                    <a:sym typeface="Symbol" pitchFamily="18" charset="2"/>
                  </a:rPr>
                  <a:t> 2</a:t>
                </a:r>
              </a:p>
            </p:txBody>
          </p:sp>
        </p:grpSp>
        <p:sp>
          <p:nvSpPr>
            <p:cNvPr id="17" name="Text Box 9"/>
            <p:cNvSpPr txBox="1">
              <a:spLocks noChangeArrowheads="1"/>
            </p:cNvSpPr>
            <p:nvPr/>
          </p:nvSpPr>
          <p:spPr bwMode="auto">
            <a:xfrm>
              <a:off x="603" y="1099"/>
              <a:ext cx="86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800" dirty="0" err="1">
                  <a:solidFill>
                    <a:srgbClr val="F52F07"/>
                  </a:solidFill>
                  <a:cs typeface="Arial" charset="0"/>
                </a:rPr>
                <a:t>E</a:t>
              </a:r>
              <a:r>
                <a:rPr lang="fr-FR" sz="2800" baseline="-25000" dirty="0" err="1">
                  <a:solidFill>
                    <a:srgbClr val="F52F07"/>
                  </a:solidFill>
                  <a:cs typeface="Arial" charset="0"/>
                </a:rPr>
                <a:t>fi,d,t</a:t>
              </a:r>
              <a:r>
                <a:rPr lang="fr-FR" sz="2800" dirty="0">
                  <a:solidFill>
                    <a:srgbClr val="F52F07"/>
                  </a:solidFill>
                  <a:cs typeface="Arial" charset="0"/>
                </a:rPr>
                <a:t> </a:t>
              </a:r>
              <a:r>
                <a:rPr lang="fr-FR" sz="2800" dirty="0">
                  <a:cs typeface="Arial" charset="0"/>
                </a:rPr>
                <a:t>=</a:t>
              </a:r>
              <a:endParaRPr lang="fr-FR" sz="2800" baseline="-25000" dirty="0">
                <a:cs typeface="Arial" charset="0"/>
              </a:endParaRPr>
            </a:p>
          </p:txBody>
        </p:sp>
      </p:grpSp>
      <p:sp>
        <p:nvSpPr>
          <p:cNvPr id="21" name="Freeform 21"/>
          <p:cNvSpPr>
            <a:spLocks/>
          </p:cNvSpPr>
          <p:nvPr/>
        </p:nvSpPr>
        <p:spPr bwMode="auto">
          <a:xfrm>
            <a:off x="2915430" y="4565603"/>
            <a:ext cx="439737" cy="504825"/>
          </a:xfrm>
          <a:custGeom>
            <a:avLst/>
            <a:gdLst>
              <a:gd name="T0" fmla="*/ 2147483647 w 408"/>
              <a:gd name="T1" fmla="*/ 0 h 236"/>
              <a:gd name="T2" fmla="*/ 2147483647 w 408"/>
              <a:gd name="T3" fmla="*/ 2147483647 h 236"/>
              <a:gd name="T4" fmla="*/ 2147483647 w 408"/>
              <a:gd name="T5" fmla="*/ 2147483647 h 236"/>
              <a:gd name="T6" fmla="*/ 2147483647 w 408"/>
              <a:gd name="T7" fmla="*/ 2147483647 h 236"/>
              <a:gd name="T8" fmla="*/ 2147483647 w 408"/>
              <a:gd name="T9" fmla="*/ 2147483647 h 236"/>
              <a:gd name="T10" fmla="*/ 2147483647 w 408"/>
              <a:gd name="T11" fmla="*/ 2147483647 h 23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08"/>
              <a:gd name="T19" fmla="*/ 0 h 236"/>
              <a:gd name="T20" fmla="*/ 408 w 408"/>
              <a:gd name="T21" fmla="*/ 236 h 2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08" h="236">
                <a:moveTo>
                  <a:pt x="3" y="0"/>
                </a:moveTo>
                <a:cubicBezTo>
                  <a:pt x="3" y="25"/>
                  <a:pt x="0" y="44"/>
                  <a:pt x="9" y="74"/>
                </a:cubicBezTo>
                <a:cubicBezTo>
                  <a:pt x="18" y="104"/>
                  <a:pt x="33" y="157"/>
                  <a:pt x="60" y="183"/>
                </a:cubicBezTo>
                <a:cubicBezTo>
                  <a:pt x="87" y="209"/>
                  <a:pt x="123" y="220"/>
                  <a:pt x="168" y="228"/>
                </a:cubicBezTo>
                <a:cubicBezTo>
                  <a:pt x="213" y="236"/>
                  <a:pt x="288" y="234"/>
                  <a:pt x="328" y="234"/>
                </a:cubicBezTo>
                <a:cubicBezTo>
                  <a:pt x="368" y="234"/>
                  <a:pt x="391" y="229"/>
                  <a:pt x="408" y="228"/>
                </a:cubicBezTo>
              </a:path>
            </a:pathLst>
          </a:custGeom>
          <a:noFill/>
          <a:ln w="25400">
            <a:solidFill>
              <a:srgbClr val="800080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3355167" y="4874613"/>
            <a:ext cx="3602038" cy="1016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i="1" dirty="0">
                <a:solidFill>
                  <a:srgbClr val="800080"/>
                </a:solidFill>
              </a:rPr>
              <a:t>Recommended, for practical application refer to each </a:t>
            </a:r>
            <a:r>
              <a:rPr lang="en-GB" sz="2000" i="1" u="sng" dirty="0">
                <a:solidFill>
                  <a:srgbClr val="C00000"/>
                </a:solidFill>
              </a:rPr>
              <a:t>National Annex</a:t>
            </a:r>
            <a:r>
              <a:rPr lang="fr-CH" sz="2000" i="1" u="sng" dirty="0">
                <a:solidFill>
                  <a:srgbClr val="C00000"/>
                </a:solidFill>
              </a:rPr>
              <a:t> </a:t>
            </a:r>
            <a:endParaRPr lang="en-US" sz="2000" i="1" u="sng" dirty="0">
              <a:solidFill>
                <a:srgbClr val="C00000"/>
              </a:solidFill>
            </a:endParaRPr>
          </a:p>
        </p:txBody>
      </p:sp>
      <p:sp>
        <p:nvSpPr>
          <p:cNvPr id="34" name="Rectangle 22"/>
          <p:cNvSpPr>
            <a:spLocks noChangeArrowheads="1"/>
          </p:cNvSpPr>
          <p:nvPr/>
        </p:nvSpPr>
        <p:spPr bwMode="auto">
          <a:xfrm>
            <a:off x="1250831" y="3463756"/>
            <a:ext cx="483302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sz="2200" b="1" i="1" dirty="0">
                <a:solidFill>
                  <a:schemeClr val="tx2"/>
                </a:solidFill>
              </a:rPr>
              <a:t>Accidental combination loading</a:t>
            </a:r>
          </a:p>
        </p:txBody>
      </p:sp>
      <p:sp>
        <p:nvSpPr>
          <p:cNvPr id="35" name="Rectangle 22"/>
          <p:cNvSpPr>
            <a:spLocks noChangeArrowheads="1"/>
          </p:cNvSpPr>
          <p:nvPr/>
        </p:nvSpPr>
        <p:spPr bwMode="auto">
          <a:xfrm>
            <a:off x="7381755" y="3250907"/>
            <a:ext cx="440249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200" b="1" i="1" dirty="0">
                <a:solidFill>
                  <a:schemeClr val="tx2"/>
                </a:solidFill>
              </a:rPr>
              <a:t>Design criteria</a:t>
            </a: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4175302" y="2250077"/>
            <a:ext cx="315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Load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resistance</a:t>
            </a:r>
            <a:endParaRPr lang="fr-CH" sz="3200" b="1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8415036" y="4043616"/>
            <a:ext cx="261627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896938">
              <a:lnSpc>
                <a:spcPct val="150000"/>
              </a:lnSpc>
            </a:pP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R</a:t>
            </a:r>
            <a:r>
              <a:rPr lang="fr-CH" sz="3200" b="1" baseline="-250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fi,d,t</a:t>
            </a:r>
            <a:r>
              <a:rPr lang="fr-CH" sz="3200" b="1" dirty="0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 ≥ </a:t>
            </a:r>
            <a:r>
              <a:rPr lang="fr-CH" sz="3200" b="1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E</a:t>
            </a:r>
            <a:r>
              <a:rPr lang="fr-CH" sz="3200" b="1" baseline="-25000" dirty="0" err="1">
                <a:solidFill>
                  <a:schemeClr val="accent6">
                    <a:lumMod val="50000"/>
                  </a:schemeClr>
                </a:solidFill>
                <a:cs typeface="Arial" charset="0"/>
              </a:rPr>
              <a:t>fi,d,t</a:t>
            </a:r>
            <a:endParaRPr lang="fr-CH" sz="3200" b="1" dirty="0">
              <a:solidFill>
                <a:schemeClr val="accent6">
                  <a:lumMod val="50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76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6.4.3. </a:t>
            </a:r>
            <a:r>
              <a:rPr lang="fr-CH" sz="2800" dirty="0" err="1"/>
              <a:t>Finite</a:t>
            </a:r>
            <a:r>
              <a:rPr lang="fr-CH" sz="2800" dirty="0"/>
              <a:t> </a:t>
            </a:r>
            <a:r>
              <a:rPr lang="fr-CH" sz="2800" dirty="0" err="1"/>
              <a:t>element</a:t>
            </a:r>
            <a:r>
              <a:rPr lang="fr-CH" sz="2800" dirty="0"/>
              <a:t> </a:t>
            </a:r>
            <a:r>
              <a:rPr lang="fr-CH" sz="2800" dirty="0" err="1"/>
              <a:t>analysis</a:t>
            </a:r>
            <a:r>
              <a:rPr lang="fr-CH" sz="2800" dirty="0"/>
              <a:t> </a:t>
            </a:r>
          </a:p>
        </p:txBody>
      </p:sp>
      <p:grpSp>
        <p:nvGrpSpPr>
          <p:cNvPr id="14" name="Groupe 5"/>
          <p:cNvGrpSpPr>
            <a:grpSpLocks/>
          </p:cNvGrpSpPr>
          <p:nvPr/>
        </p:nvGrpSpPr>
        <p:grpSpPr bwMode="auto">
          <a:xfrm>
            <a:off x="670647" y="2556846"/>
            <a:ext cx="4822256" cy="3941910"/>
            <a:chOff x="4019022" y="1567003"/>
            <a:chExt cx="4821643" cy="3942028"/>
          </a:xfrm>
        </p:grpSpPr>
        <p:grpSp>
          <p:nvGrpSpPr>
            <p:cNvPr id="15" name="Group 90"/>
            <p:cNvGrpSpPr>
              <a:grpSpLocks noChangeAspect="1"/>
            </p:cNvGrpSpPr>
            <p:nvPr/>
          </p:nvGrpSpPr>
          <p:grpSpPr bwMode="auto">
            <a:xfrm>
              <a:off x="4019022" y="1567003"/>
              <a:ext cx="4821643" cy="3942028"/>
              <a:chOff x="2565" y="943"/>
              <a:chExt cx="2675" cy="2187"/>
            </a:xfrm>
          </p:grpSpPr>
          <p:sp>
            <p:nvSpPr>
              <p:cNvPr id="18" name="Rectangle 5"/>
              <p:cNvSpPr>
                <a:spLocks noChangeAspect="1" noChangeArrowheads="1"/>
              </p:cNvSpPr>
              <p:nvPr/>
            </p:nvSpPr>
            <p:spPr bwMode="auto">
              <a:xfrm>
                <a:off x="2565" y="943"/>
                <a:ext cx="852" cy="393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square">
                <a:spAutoFit/>
              </a:bodyPr>
              <a:lstStyle/>
              <a:p>
                <a:r>
                  <a:rPr lang="fr-FR" sz="2000" b="0" dirty="0" err="1">
                    <a:solidFill>
                      <a:srgbClr val="C00000"/>
                    </a:solidFill>
                  </a:rPr>
                  <a:t>Normalised</a:t>
                </a:r>
                <a:r>
                  <a:rPr lang="fr-FR" sz="2000" b="0" dirty="0">
                    <a:solidFill>
                      <a:srgbClr val="C00000"/>
                    </a:solidFill>
                  </a:rPr>
                  <a:t> stress</a:t>
                </a:r>
              </a:p>
            </p:txBody>
          </p:sp>
          <p:sp>
            <p:nvSpPr>
              <p:cNvPr id="19" name="Rectangle 6"/>
              <p:cNvSpPr>
                <a:spLocks noChangeAspect="1" noChangeArrowheads="1"/>
              </p:cNvSpPr>
              <p:nvPr/>
            </p:nvSpPr>
            <p:spPr bwMode="auto">
              <a:xfrm>
                <a:off x="3648" y="2908"/>
                <a:ext cx="724" cy="222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 dirty="0" err="1">
                    <a:solidFill>
                      <a:srgbClr val="C00000"/>
                    </a:solidFill>
                  </a:rPr>
                  <a:t>Strain</a:t>
                </a:r>
                <a:r>
                  <a:rPr lang="fr-FR" sz="2000" b="0" dirty="0">
                    <a:solidFill>
                      <a:srgbClr val="C00000"/>
                    </a:solidFill>
                  </a:rPr>
                  <a:t> (%)</a:t>
                </a:r>
              </a:p>
            </p:txBody>
          </p:sp>
          <p:sp>
            <p:nvSpPr>
              <p:cNvPr id="20" name="Rectangle 7"/>
              <p:cNvSpPr>
                <a:spLocks noChangeAspect="1" noChangeArrowheads="1"/>
              </p:cNvSpPr>
              <p:nvPr/>
            </p:nvSpPr>
            <p:spPr bwMode="auto">
              <a:xfrm>
                <a:off x="2990" y="1207"/>
                <a:ext cx="474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>
                    <a:solidFill>
                      <a:srgbClr val="000099"/>
                    </a:solidFill>
                  </a:rPr>
                  <a:t>20°C</a:t>
                </a:r>
              </a:p>
            </p:txBody>
          </p:sp>
          <p:sp>
            <p:nvSpPr>
              <p:cNvPr id="21" name="Rectangle 8"/>
              <p:cNvSpPr>
                <a:spLocks noChangeAspect="1" noChangeArrowheads="1"/>
              </p:cNvSpPr>
              <p:nvPr/>
            </p:nvSpPr>
            <p:spPr bwMode="auto">
              <a:xfrm>
                <a:off x="3380" y="1207"/>
                <a:ext cx="563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>
                    <a:solidFill>
                      <a:srgbClr val="000099"/>
                    </a:solidFill>
                  </a:rPr>
                  <a:t>200°C</a:t>
                </a:r>
              </a:p>
            </p:txBody>
          </p:sp>
          <p:sp>
            <p:nvSpPr>
              <p:cNvPr id="22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909" y="1203"/>
                <a:ext cx="563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2000" b="0">
                    <a:solidFill>
                      <a:srgbClr val="000099"/>
                    </a:solidFill>
                  </a:rPr>
                  <a:t>400°C</a:t>
                </a:r>
              </a:p>
            </p:txBody>
          </p:sp>
          <p:sp>
            <p:nvSpPr>
              <p:cNvPr id="23" name="Rectangle 10"/>
              <p:cNvSpPr>
                <a:spLocks noChangeAspect="1" noChangeArrowheads="1"/>
              </p:cNvSpPr>
              <p:nvPr/>
            </p:nvSpPr>
            <p:spPr bwMode="auto">
              <a:xfrm>
                <a:off x="3924" y="1493"/>
                <a:ext cx="563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2000" b="0">
                    <a:solidFill>
                      <a:srgbClr val="000099"/>
                    </a:solidFill>
                  </a:rPr>
                  <a:t>500°C</a:t>
                </a:r>
              </a:p>
            </p:txBody>
          </p:sp>
          <p:sp>
            <p:nvSpPr>
              <p:cNvPr id="24" name="Rectangle 11"/>
              <p:cNvSpPr>
                <a:spLocks noChangeAspect="1" noChangeArrowheads="1"/>
              </p:cNvSpPr>
              <p:nvPr/>
            </p:nvSpPr>
            <p:spPr bwMode="auto">
              <a:xfrm>
                <a:off x="3939" y="1869"/>
                <a:ext cx="568" cy="252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>
                    <a:solidFill>
                      <a:srgbClr val="FF0000"/>
                    </a:solidFill>
                  </a:rPr>
                  <a:t>600°C</a:t>
                </a:r>
              </a:p>
            </p:txBody>
          </p:sp>
          <p:sp>
            <p:nvSpPr>
              <p:cNvPr id="25" name="Rectangle 12"/>
              <p:cNvSpPr>
                <a:spLocks noChangeAspect="1" noChangeArrowheads="1"/>
              </p:cNvSpPr>
              <p:nvPr/>
            </p:nvSpPr>
            <p:spPr bwMode="auto">
              <a:xfrm>
                <a:off x="3932" y="2160"/>
                <a:ext cx="563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>
                    <a:solidFill>
                      <a:srgbClr val="000099"/>
                    </a:solidFill>
                  </a:rPr>
                  <a:t>700°C</a:t>
                </a:r>
              </a:p>
            </p:txBody>
          </p:sp>
          <p:sp>
            <p:nvSpPr>
              <p:cNvPr id="26" name="Rectangle 13"/>
              <p:cNvSpPr>
                <a:spLocks noChangeAspect="1" noChangeArrowheads="1"/>
              </p:cNvSpPr>
              <p:nvPr/>
            </p:nvSpPr>
            <p:spPr bwMode="auto">
              <a:xfrm>
                <a:off x="3941" y="2341"/>
                <a:ext cx="563" cy="250"/>
              </a:xfrm>
              <a:prstGeom prst="rect">
                <a:avLst/>
              </a:prstGeom>
              <a:noFill/>
              <a:ln w="508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r>
                  <a:rPr lang="fr-FR" sz="2000" b="0">
                    <a:solidFill>
                      <a:srgbClr val="000099"/>
                    </a:solidFill>
                  </a:rPr>
                  <a:t>800°C</a:t>
                </a:r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3027" y="1432"/>
                <a:ext cx="1" cy="1233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Line 58"/>
              <p:cNvSpPr>
                <a:spLocks noChangeShapeType="1"/>
              </p:cNvSpPr>
              <p:nvPr/>
            </p:nvSpPr>
            <p:spPr bwMode="auto">
              <a:xfrm>
                <a:off x="2987" y="266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Line 59"/>
              <p:cNvSpPr>
                <a:spLocks noChangeShapeType="1"/>
              </p:cNvSpPr>
              <p:nvPr/>
            </p:nvSpPr>
            <p:spPr bwMode="auto">
              <a:xfrm>
                <a:off x="2987" y="241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" name="Line 60"/>
              <p:cNvSpPr>
                <a:spLocks noChangeShapeType="1"/>
              </p:cNvSpPr>
              <p:nvPr/>
            </p:nvSpPr>
            <p:spPr bwMode="auto">
              <a:xfrm>
                <a:off x="2987" y="2172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61"/>
              <p:cNvSpPr>
                <a:spLocks noChangeShapeType="1"/>
              </p:cNvSpPr>
              <p:nvPr/>
            </p:nvSpPr>
            <p:spPr bwMode="auto">
              <a:xfrm>
                <a:off x="2987" y="1925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2" name="Line 62"/>
              <p:cNvSpPr>
                <a:spLocks noChangeShapeType="1"/>
              </p:cNvSpPr>
              <p:nvPr/>
            </p:nvSpPr>
            <p:spPr bwMode="auto">
              <a:xfrm>
                <a:off x="2987" y="1678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3" name="Line 63"/>
              <p:cNvSpPr>
                <a:spLocks noChangeShapeType="1"/>
              </p:cNvSpPr>
              <p:nvPr/>
            </p:nvSpPr>
            <p:spPr bwMode="auto">
              <a:xfrm>
                <a:off x="2987" y="1432"/>
                <a:ext cx="40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4" name="Line 64"/>
              <p:cNvSpPr>
                <a:spLocks noChangeShapeType="1"/>
              </p:cNvSpPr>
              <p:nvPr/>
            </p:nvSpPr>
            <p:spPr bwMode="auto">
              <a:xfrm>
                <a:off x="3027" y="2665"/>
                <a:ext cx="2125" cy="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Line 65"/>
              <p:cNvSpPr>
                <a:spLocks noChangeShapeType="1"/>
              </p:cNvSpPr>
              <p:nvPr/>
            </p:nvSpPr>
            <p:spPr bwMode="auto">
              <a:xfrm flipV="1">
                <a:off x="3027" y="2665"/>
                <a:ext cx="1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6" name="Line 66"/>
              <p:cNvSpPr>
                <a:spLocks noChangeShapeType="1"/>
              </p:cNvSpPr>
              <p:nvPr/>
            </p:nvSpPr>
            <p:spPr bwMode="auto">
              <a:xfrm flipV="1">
                <a:off x="3558" y="2665"/>
                <a:ext cx="1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7" name="Line 67"/>
              <p:cNvSpPr>
                <a:spLocks noChangeShapeType="1"/>
              </p:cNvSpPr>
              <p:nvPr/>
            </p:nvSpPr>
            <p:spPr bwMode="auto">
              <a:xfrm flipV="1">
                <a:off x="4090" y="2665"/>
                <a:ext cx="1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Line 68"/>
              <p:cNvSpPr>
                <a:spLocks noChangeShapeType="1"/>
              </p:cNvSpPr>
              <p:nvPr/>
            </p:nvSpPr>
            <p:spPr bwMode="auto">
              <a:xfrm flipV="1">
                <a:off x="4621" y="2665"/>
                <a:ext cx="1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" name="Line 69"/>
              <p:cNvSpPr>
                <a:spLocks noChangeShapeType="1"/>
              </p:cNvSpPr>
              <p:nvPr/>
            </p:nvSpPr>
            <p:spPr bwMode="auto">
              <a:xfrm flipV="1">
                <a:off x="5152" y="2665"/>
                <a:ext cx="1" cy="4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 70"/>
              <p:cNvSpPr>
                <a:spLocks/>
              </p:cNvSpPr>
              <p:nvPr/>
            </p:nvSpPr>
            <p:spPr bwMode="auto">
              <a:xfrm>
                <a:off x="3027" y="1432"/>
                <a:ext cx="2125" cy="1233"/>
              </a:xfrm>
              <a:custGeom>
                <a:avLst/>
                <a:gdLst>
                  <a:gd name="T0" fmla="*/ 0 w 4967"/>
                  <a:gd name="T1" fmla="*/ 0 h 2663"/>
                  <a:gd name="T2" fmla="*/ 0 w 4967"/>
                  <a:gd name="T3" fmla="*/ 0 h 2663"/>
                  <a:gd name="T4" fmla="*/ 0 w 4967"/>
                  <a:gd name="T5" fmla="*/ 0 h 2663"/>
                  <a:gd name="T6" fmla="*/ 0 w 4967"/>
                  <a:gd name="T7" fmla="*/ 0 h 2663"/>
                  <a:gd name="T8" fmla="*/ 0 w 4967"/>
                  <a:gd name="T9" fmla="*/ 0 h 2663"/>
                  <a:gd name="T10" fmla="*/ 0 w 4967"/>
                  <a:gd name="T11" fmla="*/ 0 h 2663"/>
                  <a:gd name="T12" fmla="*/ 0 w 4967"/>
                  <a:gd name="T13" fmla="*/ 0 h 2663"/>
                  <a:gd name="T14" fmla="*/ 0 w 4967"/>
                  <a:gd name="T15" fmla="*/ 0 h 2663"/>
                  <a:gd name="T16" fmla="*/ 0 w 4967"/>
                  <a:gd name="T17" fmla="*/ 0 h 2663"/>
                  <a:gd name="T18" fmla="*/ 0 w 4967"/>
                  <a:gd name="T19" fmla="*/ 0 h 2663"/>
                  <a:gd name="T20" fmla="*/ 0 w 4967"/>
                  <a:gd name="T21" fmla="*/ 0 h 2663"/>
                  <a:gd name="T22" fmla="*/ 0 w 4967"/>
                  <a:gd name="T23" fmla="*/ 0 h 2663"/>
                  <a:gd name="T24" fmla="*/ 0 w 4967"/>
                  <a:gd name="T25" fmla="*/ 0 h 2663"/>
                  <a:gd name="T26" fmla="*/ 0 w 4967"/>
                  <a:gd name="T27" fmla="*/ 0 h 2663"/>
                  <a:gd name="T28" fmla="*/ 0 w 4967"/>
                  <a:gd name="T29" fmla="*/ 0 h 2663"/>
                  <a:gd name="T30" fmla="*/ 0 w 4967"/>
                  <a:gd name="T31" fmla="*/ 0 h 2663"/>
                  <a:gd name="T32" fmla="*/ 0 w 4967"/>
                  <a:gd name="T33" fmla="*/ 0 h 2663"/>
                  <a:gd name="T34" fmla="*/ 0 w 4967"/>
                  <a:gd name="T35" fmla="*/ 0 h 2663"/>
                  <a:gd name="T36" fmla="*/ 0 w 4967"/>
                  <a:gd name="T37" fmla="*/ 0 h 2663"/>
                  <a:gd name="T38" fmla="*/ 0 w 4967"/>
                  <a:gd name="T39" fmla="*/ 0 h 2663"/>
                  <a:gd name="T40" fmla="*/ 0 w 4967"/>
                  <a:gd name="T41" fmla="*/ 0 h 2663"/>
                  <a:gd name="T42" fmla="*/ 0 w 4967"/>
                  <a:gd name="T43" fmla="*/ 0 h 2663"/>
                  <a:gd name="T44" fmla="*/ 0 w 4967"/>
                  <a:gd name="T45" fmla="*/ 0 h 26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2663"/>
                  <a:gd name="T71" fmla="*/ 4967 w 4967"/>
                  <a:gd name="T72" fmla="*/ 2663 h 26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2663">
                    <a:moveTo>
                      <a:pt x="0" y="2663"/>
                    </a:moveTo>
                    <a:lnTo>
                      <a:pt x="25" y="1088"/>
                    </a:lnTo>
                    <a:lnTo>
                      <a:pt x="50" y="0"/>
                    </a:lnTo>
                    <a:lnTo>
                      <a:pt x="75" y="0"/>
                    </a:lnTo>
                    <a:lnTo>
                      <a:pt x="99" y="0"/>
                    </a:lnTo>
                    <a:lnTo>
                      <a:pt x="124" y="0"/>
                    </a:lnTo>
                    <a:lnTo>
                      <a:pt x="149" y="0"/>
                    </a:lnTo>
                    <a:lnTo>
                      <a:pt x="174" y="0"/>
                    </a:lnTo>
                    <a:lnTo>
                      <a:pt x="199" y="0"/>
                    </a:lnTo>
                    <a:lnTo>
                      <a:pt x="224" y="0"/>
                    </a:lnTo>
                    <a:lnTo>
                      <a:pt x="248" y="0"/>
                    </a:lnTo>
                    <a:lnTo>
                      <a:pt x="273" y="0"/>
                    </a:lnTo>
                    <a:lnTo>
                      <a:pt x="298" y="0"/>
                    </a:lnTo>
                    <a:lnTo>
                      <a:pt x="323" y="0"/>
                    </a:lnTo>
                    <a:lnTo>
                      <a:pt x="348" y="0"/>
                    </a:lnTo>
                    <a:lnTo>
                      <a:pt x="373" y="0"/>
                    </a:lnTo>
                    <a:lnTo>
                      <a:pt x="397" y="0"/>
                    </a:lnTo>
                    <a:lnTo>
                      <a:pt x="422" y="0"/>
                    </a:lnTo>
                    <a:lnTo>
                      <a:pt x="447" y="0"/>
                    </a:lnTo>
                    <a:lnTo>
                      <a:pt x="472" y="0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266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 71"/>
              <p:cNvSpPr>
                <a:spLocks/>
              </p:cNvSpPr>
              <p:nvPr/>
            </p:nvSpPr>
            <p:spPr bwMode="auto">
              <a:xfrm>
                <a:off x="3027" y="1432"/>
                <a:ext cx="2125" cy="1233"/>
              </a:xfrm>
              <a:custGeom>
                <a:avLst/>
                <a:gdLst>
                  <a:gd name="T0" fmla="*/ 0 w 4967"/>
                  <a:gd name="T1" fmla="*/ 0 h 2663"/>
                  <a:gd name="T2" fmla="*/ 0 w 4967"/>
                  <a:gd name="T3" fmla="*/ 0 h 2663"/>
                  <a:gd name="T4" fmla="*/ 0 w 4967"/>
                  <a:gd name="T5" fmla="*/ 0 h 2663"/>
                  <a:gd name="T6" fmla="*/ 0 w 4967"/>
                  <a:gd name="T7" fmla="*/ 0 h 2663"/>
                  <a:gd name="T8" fmla="*/ 0 w 4967"/>
                  <a:gd name="T9" fmla="*/ 0 h 2663"/>
                  <a:gd name="T10" fmla="*/ 0 w 4967"/>
                  <a:gd name="T11" fmla="*/ 0 h 2663"/>
                  <a:gd name="T12" fmla="*/ 0 w 4967"/>
                  <a:gd name="T13" fmla="*/ 0 h 2663"/>
                  <a:gd name="T14" fmla="*/ 0 w 4967"/>
                  <a:gd name="T15" fmla="*/ 0 h 2663"/>
                  <a:gd name="T16" fmla="*/ 0 w 4967"/>
                  <a:gd name="T17" fmla="*/ 0 h 2663"/>
                  <a:gd name="T18" fmla="*/ 0 w 4967"/>
                  <a:gd name="T19" fmla="*/ 0 h 2663"/>
                  <a:gd name="T20" fmla="*/ 0 w 4967"/>
                  <a:gd name="T21" fmla="*/ 0 h 2663"/>
                  <a:gd name="T22" fmla="*/ 0 w 4967"/>
                  <a:gd name="T23" fmla="*/ 0 h 2663"/>
                  <a:gd name="T24" fmla="*/ 0 w 4967"/>
                  <a:gd name="T25" fmla="*/ 0 h 2663"/>
                  <a:gd name="T26" fmla="*/ 0 w 4967"/>
                  <a:gd name="T27" fmla="*/ 0 h 2663"/>
                  <a:gd name="T28" fmla="*/ 0 w 4967"/>
                  <a:gd name="T29" fmla="*/ 0 h 2663"/>
                  <a:gd name="T30" fmla="*/ 0 w 4967"/>
                  <a:gd name="T31" fmla="*/ 0 h 2663"/>
                  <a:gd name="T32" fmla="*/ 0 w 4967"/>
                  <a:gd name="T33" fmla="*/ 0 h 2663"/>
                  <a:gd name="T34" fmla="*/ 0 w 4967"/>
                  <a:gd name="T35" fmla="*/ 0 h 2663"/>
                  <a:gd name="T36" fmla="*/ 0 w 4967"/>
                  <a:gd name="T37" fmla="*/ 0 h 2663"/>
                  <a:gd name="T38" fmla="*/ 0 w 4967"/>
                  <a:gd name="T39" fmla="*/ 0 h 2663"/>
                  <a:gd name="T40" fmla="*/ 0 w 4967"/>
                  <a:gd name="T41" fmla="*/ 0 h 2663"/>
                  <a:gd name="T42" fmla="*/ 0 w 4967"/>
                  <a:gd name="T43" fmla="*/ 0 h 2663"/>
                  <a:gd name="T44" fmla="*/ 0 w 4967"/>
                  <a:gd name="T45" fmla="*/ 0 h 26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2663"/>
                  <a:gd name="T71" fmla="*/ 4967 w 4967"/>
                  <a:gd name="T72" fmla="*/ 2663 h 26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2663">
                    <a:moveTo>
                      <a:pt x="0" y="2663"/>
                    </a:moveTo>
                    <a:lnTo>
                      <a:pt x="25" y="1245"/>
                    </a:lnTo>
                    <a:lnTo>
                      <a:pt x="50" y="405"/>
                    </a:lnTo>
                    <a:lnTo>
                      <a:pt x="75" y="318"/>
                    </a:lnTo>
                    <a:lnTo>
                      <a:pt x="99" y="262"/>
                    </a:lnTo>
                    <a:lnTo>
                      <a:pt x="124" y="218"/>
                    </a:lnTo>
                    <a:lnTo>
                      <a:pt x="149" y="182"/>
                    </a:lnTo>
                    <a:lnTo>
                      <a:pt x="174" y="152"/>
                    </a:lnTo>
                    <a:lnTo>
                      <a:pt x="199" y="125"/>
                    </a:lnTo>
                    <a:lnTo>
                      <a:pt x="224" y="103"/>
                    </a:lnTo>
                    <a:lnTo>
                      <a:pt x="248" y="83"/>
                    </a:lnTo>
                    <a:lnTo>
                      <a:pt x="273" y="66"/>
                    </a:lnTo>
                    <a:lnTo>
                      <a:pt x="298" y="52"/>
                    </a:lnTo>
                    <a:lnTo>
                      <a:pt x="323" y="39"/>
                    </a:lnTo>
                    <a:lnTo>
                      <a:pt x="348" y="28"/>
                    </a:lnTo>
                    <a:lnTo>
                      <a:pt x="373" y="20"/>
                    </a:lnTo>
                    <a:lnTo>
                      <a:pt x="397" y="12"/>
                    </a:lnTo>
                    <a:lnTo>
                      <a:pt x="422" y="7"/>
                    </a:lnTo>
                    <a:lnTo>
                      <a:pt x="447" y="3"/>
                    </a:lnTo>
                    <a:lnTo>
                      <a:pt x="472" y="1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266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 72"/>
              <p:cNvSpPr>
                <a:spLocks/>
              </p:cNvSpPr>
              <p:nvPr/>
            </p:nvSpPr>
            <p:spPr bwMode="auto">
              <a:xfrm>
                <a:off x="3027" y="1432"/>
                <a:ext cx="2125" cy="1233"/>
              </a:xfrm>
              <a:custGeom>
                <a:avLst/>
                <a:gdLst>
                  <a:gd name="T0" fmla="*/ 0 w 4967"/>
                  <a:gd name="T1" fmla="*/ 0 h 2663"/>
                  <a:gd name="T2" fmla="*/ 0 w 4967"/>
                  <a:gd name="T3" fmla="*/ 0 h 2663"/>
                  <a:gd name="T4" fmla="*/ 0 w 4967"/>
                  <a:gd name="T5" fmla="*/ 0 h 2663"/>
                  <a:gd name="T6" fmla="*/ 0 w 4967"/>
                  <a:gd name="T7" fmla="*/ 0 h 2663"/>
                  <a:gd name="T8" fmla="*/ 0 w 4967"/>
                  <a:gd name="T9" fmla="*/ 0 h 2663"/>
                  <a:gd name="T10" fmla="*/ 0 w 4967"/>
                  <a:gd name="T11" fmla="*/ 0 h 2663"/>
                  <a:gd name="T12" fmla="*/ 0 w 4967"/>
                  <a:gd name="T13" fmla="*/ 0 h 2663"/>
                  <a:gd name="T14" fmla="*/ 0 w 4967"/>
                  <a:gd name="T15" fmla="*/ 0 h 2663"/>
                  <a:gd name="T16" fmla="*/ 0 w 4967"/>
                  <a:gd name="T17" fmla="*/ 0 h 2663"/>
                  <a:gd name="T18" fmla="*/ 0 w 4967"/>
                  <a:gd name="T19" fmla="*/ 0 h 2663"/>
                  <a:gd name="T20" fmla="*/ 0 w 4967"/>
                  <a:gd name="T21" fmla="*/ 0 h 2663"/>
                  <a:gd name="T22" fmla="*/ 0 w 4967"/>
                  <a:gd name="T23" fmla="*/ 0 h 2663"/>
                  <a:gd name="T24" fmla="*/ 0 w 4967"/>
                  <a:gd name="T25" fmla="*/ 0 h 2663"/>
                  <a:gd name="T26" fmla="*/ 0 w 4967"/>
                  <a:gd name="T27" fmla="*/ 0 h 2663"/>
                  <a:gd name="T28" fmla="*/ 0 w 4967"/>
                  <a:gd name="T29" fmla="*/ 0 h 2663"/>
                  <a:gd name="T30" fmla="*/ 0 w 4967"/>
                  <a:gd name="T31" fmla="*/ 0 h 2663"/>
                  <a:gd name="T32" fmla="*/ 0 w 4967"/>
                  <a:gd name="T33" fmla="*/ 0 h 2663"/>
                  <a:gd name="T34" fmla="*/ 0 w 4967"/>
                  <a:gd name="T35" fmla="*/ 0 h 2663"/>
                  <a:gd name="T36" fmla="*/ 0 w 4967"/>
                  <a:gd name="T37" fmla="*/ 0 h 2663"/>
                  <a:gd name="T38" fmla="*/ 0 w 4967"/>
                  <a:gd name="T39" fmla="*/ 0 h 2663"/>
                  <a:gd name="T40" fmla="*/ 0 w 4967"/>
                  <a:gd name="T41" fmla="*/ 0 h 2663"/>
                  <a:gd name="T42" fmla="*/ 0 w 4967"/>
                  <a:gd name="T43" fmla="*/ 0 h 2663"/>
                  <a:gd name="T44" fmla="*/ 0 w 4967"/>
                  <a:gd name="T45" fmla="*/ 0 h 266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2663"/>
                  <a:gd name="T71" fmla="*/ 4967 w 4967"/>
                  <a:gd name="T72" fmla="*/ 2663 h 266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2663">
                    <a:moveTo>
                      <a:pt x="0" y="2663"/>
                    </a:moveTo>
                    <a:lnTo>
                      <a:pt x="25" y="1560"/>
                    </a:lnTo>
                    <a:lnTo>
                      <a:pt x="50" y="1130"/>
                    </a:lnTo>
                    <a:lnTo>
                      <a:pt x="75" y="921"/>
                    </a:lnTo>
                    <a:lnTo>
                      <a:pt x="99" y="768"/>
                    </a:lnTo>
                    <a:lnTo>
                      <a:pt x="124" y="644"/>
                    </a:lnTo>
                    <a:lnTo>
                      <a:pt x="149" y="540"/>
                    </a:lnTo>
                    <a:lnTo>
                      <a:pt x="174" y="452"/>
                    </a:lnTo>
                    <a:lnTo>
                      <a:pt x="199" y="375"/>
                    </a:lnTo>
                    <a:lnTo>
                      <a:pt x="224" y="308"/>
                    </a:lnTo>
                    <a:lnTo>
                      <a:pt x="248" y="250"/>
                    </a:lnTo>
                    <a:lnTo>
                      <a:pt x="273" y="199"/>
                    </a:lnTo>
                    <a:lnTo>
                      <a:pt x="298" y="155"/>
                    </a:lnTo>
                    <a:lnTo>
                      <a:pt x="323" y="117"/>
                    </a:lnTo>
                    <a:lnTo>
                      <a:pt x="348" y="85"/>
                    </a:lnTo>
                    <a:lnTo>
                      <a:pt x="373" y="59"/>
                    </a:lnTo>
                    <a:lnTo>
                      <a:pt x="397" y="37"/>
                    </a:lnTo>
                    <a:lnTo>
                      <a:pt x="422" y="21"/>
                    </a:lnTo>
                    <a:lnTo>
                      <a:pt x="447" y="9"/>
                    </a:lnTo>
                    <a:lnTo>
                      <a:pt x="472" y="2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266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 73"/>
              <p:cNvSpPr>
                <a:spLocks/>
              </p:cNvSpPr>
              <p:nvPr/>
            </p:nvSpPr>
            <p:spPr bwMode="auto">
              <a:xfrm>
                <a:off x="3027" y="1703"/>
                <a:ext cx="2125" cy="962"/>
              </a:xfrm>
              <a:custGeom>
                <a:avLst/>
                <a:gdLst>
                  <a:gd name="T0" fmla="*/ 0 w 4967"/>
                  <a:gd name="T1" fmla="*/ 0 h 2077"/>
                  <a:gd name="T2" fmla="*/ 0 w 4967"/>
                  <a:gd name="T3" fmla="*/ 0 h 2077"/>
                  <a:gd name="T4" fmla="*/ 0 w 4967"/>
                  <a:gd name="T5" fmla="*/ 0 h 2077"/>
                  <a:gd name="T6" fmla="*/ 0 w 4967"/>
                  <a:gd name="T7" fmla="*/ 0 h 2077"/>
                  <a:gd name="T8" fmla="*/ 0 w 4967"/>
                  <a:gd name="T9" fmla="*/ 0 h 2077"/>
                  <a:gd name="T10" fmla="*/ 0 w 4967"/>
                  <a:gd name="T11" fmla="*/ 0 h 2077"/>
                  <a:gd name="T12" fmla="*/ 0 w 4967"/>
                  <a:gd name="T13" fmla="*/ 0 h 2077"/>
                  <a:gd name="T14" fmla="*/ 0 w 4967"/>
                  <a:gd name="T15" fmla="*/ 0 h 2077"/>
                  <a:gd name="T16" fmla="*/ 0 w 4967"/>
                  <a:gd name="T17" fmla="*/ 0 h 2077"/>
                  <a:gd name="T18" fmla="*/ 0 w 4967"/>
                  <a:gd name="T19" fmla="*/ 0 h 2077"/>
                  <a:gd name="T20" fmla="*/ 0 w 4967"/>
                  <a:gd name="T21" fmla="*/ 0 h 2077"/>
                  <a:gd name="T22" fmla="*/ 0 w 4967"/>
                  <a:gd name="T23" fmla="*/ 0 h 2077"/>
                  <a:gd name="T24" fmla="*/ 0 w 4967"/>
                  <a:gd name="T25" fmla="*/ 0 h 2077"/>
                  <a:gd name="T26" fmla="*/ 0 w 4967"/>
                  <a:gd name="T27" fmla="*/ 0 h 2077"/>
                  <a:gd name="T28" fmla="*/ 0 w 4967"/>
                  <a:gd name="T29" fmla="*/ 0 h 2077"/>
                  <a:gd name="T30" fmla="*/ 0 w 4967"/>
                  <a:gd name="T31" fmla="*/ 0 h 2077"/>
                  <a:gd name="T32" fmla="*/ 0 w 4967"/>
                  <a:gd name="T33" fmla="*/ 0 h 2077"/>
                  <a:gd name="T34" fmla="*/ 0 w 4967"/>
                  <a:gd name="T35" fmla="*/ 0 h 2077"/>
                  <a:gd name="T36" fmla="*/ 0 w 4967"/>
                  <a:gd name="T37" fmla="*/ 0 h 2077"/>
                  <a:gd name="T38" fmla="*/ 0 w 4967"/>
                  <a:gd name="T39" fmla="*/ 0 h 2077"/>
                  <a:gd name="T40" fmla="*/ 0 w 4967"/>
                  <a:gd name="T41" fmla="*/ 0 h 2077"/>
                  <a:gd name="T42" fmla="*/ 0 w 4967"/>
                  <a:gd name="T43" fmla="*/ 0 h 2077"/>
                  <a:gd name="T44" fmla="*/ 0 w 4967"/>
                  <a:gd name="T45" fmla="*/ 0 h 207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2077"/>
                  <a:gd name="T71" fmla="*/ 4967 w 4967"/>
                  <a:gd name="T72" fmla="*/ 2077 h 2077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2077">
                    <a:moveTo>
                      <a:pt x="0" y="2077"/>
                    </a:moveTo>
                    <a:lnTo>
                      <a:pt x="25" y="1132"/>
                    </a:lnTo>
                    <a:lnTo>
                      <a:pt x="50" y="810"/>
                    </a:lnTo>
                    <a:lnTo>
                      <a:pt x="75" y="660"/>
                    </a:lnTo>
                    <a:lnTo>
                      <a:pt x="99" y="550"/>
                    </a:lnTo>
                    <a:lnTo>
                      <a:pt x="124" y="461"/>
                    </a:lnTo>
                    <a:lnTo>
                      <a:pt x="149" y="387"/>
                    </a:lnTo>
                    <a:lnTo>
                      <a:pt x="174" y="323"/>
                    </a:lnTo>
                    <a:lnTo>
                      <a:pt x="199" y="268"/>
                    </a:lnTo>
                    <a:lnTo>
                      <a:pt x="224" y="220"/>
                    </a:lnTo>
                    <a:lnTo>
                      <a:pt x="248" y="179"/>
                    </a:lnTo>
                    <a:lnTo>
                      <a:pt x="273" y="142"/>
                    </a:lnTo>
                    <a:lnTo>
                      <a:pt x="298" y="111"/>
                    </a:lnTo>
                    <a:lnTo>
                      <a:pt x="323" y="84"/>
                    </a:lnTo>
                    <a:lnTo>
                      <a:pt x="348" y="61"/>
                    </a:lnTo>
                    <a:lnTo>
                      <a:pt x="373" y="42"/>
                    </a:lnTo>
                    <a:lnTo>
                      <a:pt x="397" y="27"/>
                    </a:lnTo>
                    <a:lnTo>
                      <a:pt x="422" y="15"/>
                    </a:lnTo>
                    <a:lnTo>
                      <a:pt x="447" y="6"/>
                    </a:lnTo>
                    <a:lnTo>
                      <a:pt x="472" y="2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207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5" name="Freeform 74"/>
              <p:cNvSpPr>
                <a:spLocks/>
              </p:cNvSpPr>
              <p:nvPr/>
            </p:nvSpPr>
            <p:spPr bwMode="auto">
              <a:xfrm>
                <a:off x="3027" y="2085"/>
                <a:ext cx="2125" cy="580"/>
              </a:xfrm>
              <a:custGeom>
                <a:avLst/>
                <a:gdLst>
                  <a:gd name="T0" fmla="*/ 0 w 4967"/>
                  <a:gd name="T1" fmla="*/ 0 h 1252"/>
                  <a:gd name="T2" fmla="*/ 0 w 4967"/>
                  <a:gd name="T3" fmla="*/ 0 h 1252"/>
                  <a:gd name="T4" fmla="*/ 0 w 4967"/>
                  <a:gd name="T5" fmla="*/ 0 h 1252"/>
                  <a:gd name="T6" fmla="*/ 0 w 4967"/>
                  <a:gd name="T7" fmla="*/ 0 h 1252"/>
                  <a:gd name="T8" fmla="*/ 0 w 4967"/>
                  <a:gd name="T9" fmla="*/ 0 h 1252"/>
                  <a:gd name="T10" fmla="*/ 0 w 4967"/>
                  <a:gd name="T11" fmla="*/ 0 h 1252"/>
                  <a:gd name="T12" fmla="*/ 0 w 4967"/>
                  <a:gd name="T13" fmla="*/ 0 h 1252"/>
                  <a:gd name="T14" fmla="*/ 0 w 4967"/>
                  <a:gd name="T15" fmla="*/ 0 h 1252"/>
                  <a:gd name="T16" fmla="*/ 0 w 4967"/>
                  <a:gd name="T17" fmla="*/ 0 h 1252"/>
                  <a:gd name="T18" fmla="*/ 0 w 4967"/>
                  <a:gd name="T19" fmla="*/ 0 h 1252"/>
                  <a:gd name="T20" fmla="*/ 0 w 4967"/>
                  <a:gd name="T21" fmla="*/ 0 h 1252"/>
                  <a:gd name="T22" fmla="*/ 0 w 4967"/>
                  <a:gd name="T23" fmla="*/ 0 h 1252"/>
                  <a:gd name="T24" fmla="*/ 0 w 4967"/>
                  <a:gd name="T25" fmla="*/ 0 h 1252"/>
                  <a:gd name="T26" fmla="*/ 0 w 4967"/>
                  <a:gd name="T27" fmla="*/ 0 h 1252"/>
                  <a:gd name="T28" fmla="*/ 0 w 4967"/>
                  <a:gd name="T29" fmla="*/ 0 h 1252"/>
                  <a:gd name="T30" fmla="*/ 0 w 4967"/>
                  <a:gd name="T31" fmla="*/ 0 h 1252"/>
                  <a:gd name="T32" fmla="*/ 0 w 4967"/>
                  <a:gd name="T33" fmla="*/ 0 h 1252"/>
                  <a:gd name="T34" fmla="*/ 0 w 4967"/>
                  <a:gd name="T35" fmla="*/ 0 h 1252"/>
                  <a:gd name="T36" fmla="*/ 0 w 4967"/>
                  <a:gd name="T37" fmla="*/ 0 h 1252"/>
                  <a:gd name="T38" fmla="*/ 0 w 4967"/>
                  <a:gd name="T39" fmla="*/ 0 h 1252"/>
                  <a:gd name="T40" fmla="*/ 0 w 4967"/>
                  <a:gd name="T41" fmla="*/ 0 h 1252"/>
                  <a:gd name="T42" fmla="*/ 0 w 4967"/>
                  <a:gd name="T43" fmla="*/ 0 h 1252"/>
                  <a:gd name="T44" fmla="*/ 0 w 4967"/>
                  <a:gd name="T45" fmla="*/ 0 h 125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1252"/>
                  <a:gd name="T71" fmla="*/ 4967 w 4967"/>
                  <a:gd name="T72" fmla="*/ 1252 h 125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1252">
                    <a:moveTo>
                      <a:pt x="0" y="1252"/>
                    </a:moveTo>
                    <a:lnTo>
                      <a:pt x="25" y="764"/>
                    </a:lnTo>
                    <a:lnTo>
                      <a:pt x="50" y="566"/>
                    </a:lnTo>
                    <a:lnTo>
                      <a:pt x="75" y="463"/>
                    </a:lnTo>
                    <a:lnTo>
                      <a:pt x="99" y="386"/>
                    </a:lnTo>
                    <a:lnTo>
                      <a:pt x="124" y="324"/>
                    </a:lnTo>
                    <a:lnTo>
                      <a:pt x="149" y="272"/>
                    </a:lnTo>
                    <a:lnTo>
                      <a:pt x="174" y="228"/>
                    </a:lnTo>
                    <a:lnTo>
                      <a:pt x="199" y="189"/>
                    </a:lnTo>
                    <a:lnTo>
                      <a:pt x="224" y="155"/>
                    </a:lnTo>
                    <a:lnTo>
                      <a:pt x="248" y="126"/>
                    </a:lnTo>
                    <a:lnTo>
                      <a:pt x="273" y="101"/>
                    </a:lnTo>
                    <a:lnTo>
                      <a:pt x="298" y="79"/>
                    </a:lnTo>
                    <a:lnTo>
                      <a:pt x="323" y="60"/>
                    </a:lnTo>
                    <a:lnTo>
                      <a:pt x="348" y="43"/>
                    </a:lnTo>
                    <a:lnTo>
                      <a:pt x="373" y="30"/>
                    </a:lnTo>
                    <a:lnTo>
                      <a:pt x="397" y="19"/>
                    </a:lnTo>
                    <a:lnTo>
                      <a:pt x="422" y="11"/>
                    </a:lnTo>
                    <a:lnTo>
                      <a:pt x="447" y="5"/>
                    </a:lnTo>
                    <a:lnTo>
                      <a:pt x="472" y="2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1252"/>
                    </a:lnTo>
                  </a:path>
                </a:pathLst>
              </a:custGeom>
              <a:noFill/>
              <a:ln w="50800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" name="Freeform 75"/>
              <p:cNvSpPr>
                <a:spLocks/>
              </p:cNvSpPr>
              <p:nvPr/>
            </p:nvSpPr>
            <p:spPr bwMode="auto">
              <a:xfrm>
                <a:off x="3027" y="2382"/>
                <a:ext cx="2125" cy="283"/>
              </a:xfrm>
              <a:custGeom>
                <a:avLst/>
                <a:gdLst>
                  <a:gd name="T0" fmla="*/ 0 w 4967"/>
                  <a:gd name="T1" fmla="*/ 0 h 612"/>
                  <a:gd name="T2" fmla="*/ 0 w 4967"/>
                  <a:gd name="T3" fmla="*/ 0 h 612"/>
                  <a:gd name="T4" fmla="*/ 0 w 4967"/>
                  <a:gd name="T5" fmla="*/ 0 h 612"/>
                  <a:gd name="T6" fmla="*/ 0 w 4967"/>
                  <a:gd name="T7" fmla="*/ 0 h 612"/>
                  <a:gd name="T8" fmla="*/ 0 w 4967"/>
                  <a:gd name="T9" fmla="*/ 0 h 612"/>
                  <a:gd name="T10" fmla="*/ 0 w 4967"/>
                  <a:gd name="T11" fmla="*/ 0 h 612"/>
                  <a:gd name="T12" fmla="*/ 0 w 4967"/>
                  <a:gd name="T13" fmla="*/ 0 h 612"/>
                  <a:gd name="T14" fmla="*/ 0 w 4967"/>
                  <a:gd name="T15" fmla="*/ 0 h 612"/>
                  <a:gd name="T16" fmla="*/ 0 w 4967"/>
                  <a:gd name="T17" fmla="*/ 0 h 612"/>
                  <a:gd name="T18" fmla="*/ 0 w 4967"/>
                  <a:gd name="T19" fmla="*/ 0 h 612"/>
                  <a:gd name="T20" fmla="*/ 0 w 4967"/>
                  <a:gd name="T21" fmla="*/ 0 h 612"/>
                  <a:gd name="T22" fmla="*/ 0 w 4967"/>
                  <a:gd name="T23" fmla="*/ 0 h 612"/>
                  <a:gd name="T24" fmla="*/ 0 w 4967"/>
                  <a:gd name="T25" fmla="*/ 0 h 612"/>
                  <a:gd name="T26" fmla="*/ 0 w 4967"/>
                  <a:gd name="T27" fmla="*/ 0 h 612"/>
                  <a:gd name="T28" fmla="*/ 0 w 4967"/>
                  <a:gd name="T29" fmla="*/ 0 h 612"/>
                  <a:gd name="T30" fmla="*/ 0 w 4967"/>
                  <a:gd name="T31" fmla="*/ 0 h 612"/>
                  <a:gd name="T32" fmla="*/ 0 w 4967"/>
                  <a:gd name="T33" fmla="*/ 0 h 612"/>
                  <a:gd name="T34" fmla="*/ 0 w 4967"/>
                  <a:gd name="T35" fmla="*/ 0 h 612"/>
                  <a:gd name="T36" fmla="*/ 0 w 4967"/>
                  <a:gd name="T37" fmla="*/ 0 h 612"/>
                  <a:gd name="T38" fmla="*/ 0 w 4967"/>
                  <a:gd name="T39" fmla="*/ 0 h 612"/>
                  <a:gd name="T40" fmla="*/ 0 w 4967"/>
                  <a:gd name="T41" fmla="*/ 0 h 612"/>
                  <a:gd name="T42" fmla="*/ 0 w 4967"/>
                  <a:gd name="T43" fmla="*/ 0 h 612"/>
                  <a:gd name="T44" fmla="*/ 0 w 4967"/>
                  <a:gd name="T45" fmla="*/ 0 h 6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612"/>
                  <a:gd name="T71" fmla="*/ 4967 w 4967"/>
                  <a:gd name="T72" fmla="*/ 612 h 612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612">
                    <a:moveTo>
                      <a:pt x="0" y="612"/>
                    </a:moveTo>
                    <a:lnTo>
                      <a:pt x="25" y="407"/>
                    </a:lnTo>
                    <a:lnTo>
                      <a:pt x="50" y="307"/>
                    </a:lnTo>
                    <a:lnTo>
                      <a:pt x="75" y="252"/>
                    </a:lnTo>
                    <a:lnTo>
                      <a:pt x="99" y="210"/>
                    </a:lnTo>
                    <a:lnTo>
                      <a:pt x="124" y="176"/>
                    </a:lnTo>
                    <a:lnTo>
                      <a:pt x="149" y="148"/>
                    </a:lnTo>
                    <a:lnTo>
                      <a:pt x="174" y="124"/>
                    </a:lnTo>
                    <a:lnTo>
                      <a:pt x="199" y="103"/>
                    </a:lnTo>
                    <a:lnTo>
                      <a:pt x="224" y="84"/>
                    </a:lnTo>
                    <a:lnTo>
                      <a:pt x="248" y="68"/>
                    </a:lnTo>
                    <a:lnTo>
                      <a:pt x="273" y="54"/>
                    </a:lnTo>
                    <a:lnTo>
                      <a:pt x="298" y="42"/>
                    </a:lnTo>
                    <a:lnTo>
                      <a:pt x="323" y="32"/>
                    </a:lnTo>
                    <a:lnTo>
                      <a:pt x="348" y="23"/>
                    </a:lnTo>
                    <a:lnTo>
                      <a:pt x="373" y="16"/>
                    </a:lnTo>
                    <a:lnTo>
                      <a:pt x="397" y="10"/>
                    </a:lnTo>
                    <a:lnTo>
                      <a:pt x="422" y="5"/>
                    </a:lnTo>
                    <a:lnTo>
                      <a:pt x="447" y="2"/>
                    </a:lnTo>
                    <a:lnTo>
                      <a:pt x="472" y="0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6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 76"/>
              <p:cNvSpPr>
                <a:spLocks/>
              </p:cNvSpPr>
              <p:nvPr/>
            </p:nvSpPr>
            <p:spPr bwMode="auto">
              <a:xfrm>
                <a:off x="3027" y="2530"/>
                <a:ext cx="2125" cy="135"/>
              </a:xfrm>
              <a:custGeom>
                <a:avLst/>
                <a:gdLst>
                  <a:gd name="T0" fmla="*/ 0 w 4967"/>
                  <a:gd name="T1" fmla="*/ 0 h 293"/>
                  <a:gd name="T2" fmla="*/ 0 w 4967"/>
                  <a:gd name="T3" fmla="*/ 0 h 293"/>
                  <a:gd name="T4" fmla="*/ 0 w 4967"/>
                  <a:gd name="T5" fmla="*/ 0 h 293"/>
                  <a:gd name="T6" fmla="*/ 0 w 4967"/>
                  <a:gd name="T7" fmla="*/ 0 h 293"/>
                  <a:gd name="T8" fmla="*/ 0 w 4967"/>
                  <a:gd name="T9" fmla="*/ 0 h 293"/>
                  <a:gd name="T10" fmla="*/ 0 w 4967"/>
                  <a:gd name="T11" fmla="*/ 0 h 293"/>
                  <a:gd name="T12" fmla="*/ 0 w 4967"/>
                  <a:gd name="T13" fmla="*/ 0 h 293"/>
                  <a:gd name="T14" fmla="*/ 0 w 4967"/>
                  <a:gd name="T15" fmla="*/ 0 h 293"/>
                  <a:gd name="T16" fmla="*/ 0 w 4967"/>
                  <a:gd name="T17" fmla="*/ 0 h 293"/>
                  <a:gd name="T18" fmla="*/ 0 w 4967"/>
                  <a:gd name="T19" fmla="*/ 0 h 293"/>
                  <a:gd name="T20" fmla="*/ 0 w 4967"/>
                  <a:gd name="T21" fmla="*/ 0 h 293"/>
                  <a:gd name="T22" fmla="*/ 0 w 4967"/>
                  <a:gd name="T23" fmla="*/ 0 h 293"/>
                  <a:gd name="T24" fmla="*/ 0 w 4967"/>
                  <a:gd name="T25" fmla="*/ 0 h 293"/>
                  <a:gd name="T26" fmla="*/ 0 w 4967"/>
                  <a:gd name="T27" fmla="*/ 0 h 293"/>
                  <a:gd name="T28" fmla="*/ 0 w 4967"/>
                  <a:gd name="T29" fmla="*/ 0 h 293"/>
                  <a:gd name="T30" fmla="*/ 0 w 4967"/>
                  <a:gd name="T31" fmla="*/ 0 h 293"/>
                  <a:gd name="T32" fmla="*/ 0 w 4967"/>
                  <a:gd name="T33" fmla="*/ 0 h 293"/>
                  <a:gd name="T34" fmla="*/ 0 w 4967"/>
                  <a:gd name="T35" fmla="*/ 0 h 293"/>
                  <a:gd name="T36" fmla="*/ 0 w 4967"/>
                  <a:gd name="T37" fmla="*/ 0 h 293"/>
                  <a:gd name="T38" fmla="*/ 0 w 4967"/>
                  <a:gd name="T39" fmla="*/ 0 h 293"/>
                  <a:gd name="T40" fmla="*/ 0 w 4967"/>
                  <a:gd name="T41" fmla="*/ 0 h 293"/>
                  <a:gd name="T42" fmla="*/ 0 w 4967"/>
                  <a:gd name="T43" fmla="*/ 0 h 293"/>
                  <a:gd name="T44" fmla="*/ 0 w 4967"/>
                  <a:gd name="T45" fmla="*/ 0 h 293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4967"/>
                  <a:gd name="T70" fmla="*/ 0 h 293"/>
                  <a:gd name="T71" fmla="*/ 4967 w 4967"/>
                  <a:gd name="T72" fmla="*/ 293 h 293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4967" h="293">
                    <a:moveTo>
                      <a:pt x="0" y="293"/>
                    </a:moveTo>
                    <a:lnTo>
                      <a:pt x="25" y="135"/>
                    </a:lnTo>
                    <a:lnTo>
                      <a:pt x="50" y="105"/>
                    </a:lnTo>
                    <a:lnTo>
                      <a:pt x="75" y="87"/>
                    </a:lnTo>
                    <a:lnTo>
                      <a:pt x="99" y="73"/>
                    </a:lnTo>
                    <a:lnTo>
                      <a:pt x="124" y="61"/>
                    </a:lnTo>
                    <a:lnTo>
                      <a:pt x="149" y="52"/>
                    </a:lnTo>
                    <a:lnTo>
                      <a:pt x="174" y="43"/>
                    </a:lnTo>
                    <a:lnTo>
                      <a:pt x="199" y="36"/>
                    </a:lnTo>
                    <a:lnTo>
                      <a:pt x="224" y="30"/>
                    </a:lnTo>
                    <a:lnTo>
                      <a:pt x="248" y="24"/>
                    </a:lnTo>
                    <a:lnTo>
                      <a:pt x="273" y="19"/>
                    </a:lnTo>
                    <a:lnTo>
                      <a:pt x="298" y="15"/>
                    </a:lnTo>
                    <a:lnTo>
                      <a:pt x="323" y="11"/>
                    </a:lnTo>
                    <a:lnTo>
                      <a:pt x="348" y="8"/>
                    </a:lnTo>
                    <a:lnTo>
                      <a:pt x="373" y="6"/>
                    </a:lnTo>
                    <a:lnTo>
                      <a:pt x="397" y="4"/>
                    </a:lnTo>
                    <a:lnTo>
                      <a:pt x="422" y="2"/>
                    </a:lnTo>
                    <a:lnTo>
                      <a:pt x="447" y="1"/>
                    </a:lnTo>
                    <a:lnTo>
                      <a:pt x="472" y="0"/>
                    </a:lnTo>
                    <a:lnTo>
                      <a:pt x="497" y="0"/>
                    </a:lnTo>
                    <a:lnTo>
                      <a:pt x="3725" y="0"/>
                    </a:lnTo>
                    <a:lnTo>
                      <a:pt x="4967" y="2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8" name="Group 89"/>
              <p:cNvGrpSpPr>
                <a:grpSpLocks/>
              </p:cNvGrpSpPr>
              <p:nvPr/>
            </p:nvGrpSpPr>
            <p:grpSpPr bwMode="auto">
              <a:xfrm>
                <a:off x="2732" y="1345"/>
                <a:ext cx="222" cy="1426"/>
                <a:chOff x="2750" y="1354"/>
                <a:chExt cx="222" cy="1426"/>
              </a:xfrm>
            </p:grpSpPr>
            <p:sp>
              <p:nvSpPr>
                <p:cNvPr id="55" name="Rectangle 77"/>
                <p:cNvSpPr>
                  <a:spLocks noChangeArrowheads="1"/>
                </p:cNvSpPr>
                <p:nvPr/>
              </p:nvSpPr>
              <p:spPr bwMode="auto">
                <a:xfrm>
                  <a:off x="2857" y="2588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</a:t>
                  </a:r>
                  <a:endParaRPr lang="fr-FR" sz="2000" b="0"/>
                </a:p>
              </p:txBody>
            </p:sp>
            <p:sp>
              <p:nvSpPr>
                <p:cNvPr id="56" name="Rectangle 78"/>
                <p:cNvSpPr>
                  <a:spLocks noChangeArrowheads="1"/>
                </p:cNvSpPr>
                <p:nvPr/>
              </p:nvSpPr>
              <p:spPr bwMode="auto">
                <a:xfrm>
                  <a:off x="2750" y="2341"/>
                  <a:ext cx="22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0.2</a:t>
                  </a:r>
                  <a:endParaRPr lang="fr-FR" sz="2000" b="0"/>
                </a:p>
              </p:txBody>
            </p:sp>
            <p:sp>
              <p:nvSpPr>
                <p:cNvPr id="57" name="Rectangle 79"/>
                <p:cNvSpPr>
                  <a:spLocks noChangeArrowheads="1"/>
                </p:cNvSpPr>
                <p:nvPr/>
              </p:nvSpPr>
              <p:spPr bwMode="auto">
                <a:xfrm>
                  <a:off x="2750" y="2094"/>
                  <a:ext cx="22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0.4</a:t>
                  </a:r>
                  <a:endParaRPr lang="fr-FR" sz="2000" b="0"/>
                </a:p>
              </p:txBody>
            </p:sp>
            <p:sp>
              <p:nvSpPr>
                <p:cNvPr id="58" name="Rectangle 80"/>
                <p:cNvSpPr>
                  <a:spLocks noChangeArrowheads="1"/>
                </p:cNvSpPr>
                <p:nvPr/>
              </p:nvSpPr>
              <p:spPr bwMode="auto">
                <a:xfrm>
                  <a:off x="2750" y="1848"/>
                  <a:ext cx="22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0.6</a:t>
                  </a:r>
                  <a:endParaRPr lang="fr-FR" sz="2000" b="0"/>
                </a:p>
              </p:txBody>
            </p:sp>
            <p:sp>
              <p:nvSpPr>
                <p:cNvPr id="59" name="Rectangle 81"/>
                <p:cNvSpPr>
                  <a:spLocks noChangeArrowheads="1"/>
                </p:cNvSpPr>
                <p:nvPr/>
              </p:nvSpPr>
              <p:spPr bwMode="auto">
                <a:xfrm>
                  <a:off x="2750" y="1601"/>
                  <a:ext cx="222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0.8</a:t>
                  </a:r>
                  <a:endParaRPr lang="fr-FR" sz="2000" b="0"/>
                </a:p>
              </p:txBody>
            </p:sp>
            <p:sp>
              <p:nvSpPr>
                <p:cNvPr id="60" name="Rectangle 82"/>
                <p:cNvSpPr>
                  <a:spLocks noChangeArrowheads="1"/>
                </p:cNvSpPr>
                <p:nvPr/>
              </p:nvSpPr>
              <p:spPr bwMode="auto">
                <a:xfrm>
                  <a:off x="2857" y="1354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1</a:t>
                  </a:r>
                  <a:endParaRPr lang="fr-FR" sz="2000" b="0"/>
                </a:p>
              </p:txBody>
            </p:sp>
          </p:grpSp>
          <p:grpSp>
            <p:nvGrpSpPr>
              <p:cNvPr id="49" name="Group 88"/>
              <p:cNvGrpSpPr>
                <a:grpSpLocks/>
              </p:cNvGrpSpPr>
              <p:nvPr/>
            </p:nvGrpSpPr>
            <p:grpSpPr bwMode="auto">
              <a:xfrm>
                <a:off x="2974" y="2715"/>
                <a:ext cx="2266" cy="192"/>
                <a:chOff x="2974" y="2715"/>
                <a:chExt cx="2266" cy="192"/>
              </a:xfrm>
            </p:grpSpPr>
            <p:sp>
              <p:nvSpPr>
                <p:cNvPr id="50" name="Rectangle 83"/>
                <p:cNvSpPr>
                  <a:spLocks noChangeArrowheads="1"/>
                </p:cNvSpPr>
                <p:nvPr/>
              </p:nvSpPr>
              <p:spPr bwMode="auto">
                <a:xfrm>
                  <a:off x="2974" y="2715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0</a:t>
                  </a:r>
                  <a:endParaRPr lang="fr-FR" sz="2000" b="0"/>
                </a:p>
              </p:txBody>
            </p:sp>
            <p:sp>
              <p:nvSpPr>
                <p:cNvPr id="51" name="Rectangle 84"/>
                <p:cNvSpPr>
                  <a:spLocks noChangeArrowheads="1"/>
                </p:cNvSpPr>
                <p:nvPr/>
              </p:nvSpPr>
              <p:spPr bwMode="auto">
                <a:xfrm>
                  <a:off x="3505" y="2715"/>
                  <a:ext cx="89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5</a:t>
                  </a:r>
                  <a:endParaRPr lang="fr-FR" sz="2000" b="0"/>
                </a:p>
              </p:txBody>
            </p:sp>
            <p:sp>
              <p:nvSpPr>
                <p:cNvPr id="52" name="Rectangle 85"/>
                <p:cNvSpPr>
                  <a:spLocks noChangeArrowheads="1"/>
                </p:cNvSpPr>
                <p:nvPr/>
              </p:nvSpPr>
              <p:spPr bwMode="auto">
                <a:xfrm>
                  <a:off x="4000" y="2715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10</a:t>
                  </a:r>
                  <a:endParaRPr lang="fr-FR" sz="2000" b="0"/>
                </a:p>
              </p:txBody>
            </p:sp>
            <p:sp>
              <p:nvSpPr>
                <p:cNvPr id="53" name="Rectangle 86"/>
                <p:cNvSpPr>
                  <a:spLocks noChangeArrowheads="1"/>
                </p:cNvSpPr>
                <p:nvPr/>
              </p:nvSpPr>
              <p:spPr bwMode="auto">
                <a:xfrm>
                  <a:off x="4531" y="2715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15</a:t>
                  </a:r>
                  <a:endParaRPr lang="fr-FR" sz="2000" b="0"/>
                </a:p>
              </p:txBody>
            </p:sp>
            <p:sp>
              <p:nvSpPr>
                <p:cNvPr id="54" name="Rectangle 87"/>
                <p:cNvSpPr>
                  <a:spLocks noChangeArrowheads="1"/>
                </p:cNvSpPr>
                <p:nvPr/>
              </p:nvSpPr>
              <p:spPr bwMode="auto">
                <a:xfrm>
                  <a:off x="5062" y="2715"/>
                  <a:ext cx="178" cy="1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fr-FR" sz="2000" b="0">
                      <a:solidFill>
                        <a:srgbClr val="000000"/>
                      </a:solidFill>
                    </a:rPr>
                    <a:t>20</a:t>
                  </a:r>
                  <a:endParaRPr lang="fr-FR" sz="2000" b="0"/>
                </a:p>
              </p:txBody>
            </p:sp>
          </p:grpSp>
        </p:grpSp>
        <p:cxnSp>
          <p:nvCxnSpPr>
            <p:cNvPr id="16" name="Connecteur droit 3"/>
            <p:cNvCxnSpPr>
              <a:cxnSpLocks noChangeShapeType="1"/>
            </p:cNvCxnSpPr>
            <p:nvPr/>
          </p:nvCxnSpPr>
          <p:spPr bwMode="auto">
            <a:xfrm>
              <a:off x="5266849" y="2485369"/>
              <a:ext cx="0" cy="2203534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</p:spPr>
        </p:cxnSp>
        <p:sp>
          <p:nvSpPr>
            <p:cNvPr id="17" name="Rectangle 54"/>
            <p:cNvSpPr>
              <a:spLocks noChangeAspect="1" noChangeArrowheads="1"/>
            </p:cNvSpPr>
            <p:nvPr/>
          </p:nvSpPr>
          <p:spPr bwMode="auto">
            <a:xfrm>
              <a:off x="5193607" y="4740752"/>
              <a:ext cx="1038539" cy="338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fr-FR" sz="2200" dirty="0">
                  <a:solidFill>
                    <a:srgbClr val="C00000"/>
                  </a:solidFill>
                </a:rPr>
                <a:t>2</a:t>
              </a:r>
            </a:p>
          </p:txBody>
        </p:sp>
      </p:grpSp>
      <p:sp>
        <p:nvSpPr>
          <p:cNvPr id="61" name="Text Box 100"/>
          <p:cNvSpPr txBox="1">
            <a:spLocks noChangeArrowheads="1"/>
          </p:cNvSpPr>
          <p:nvPr/>
        </p:nvSpPr>
        <p:spPr bwMode="auto">
          <a:xfrm>
            <a:off x="6096000" y="3363527"/>
            <a:ext cx="5589777" cy="14773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8925" indent="-288925">
              <a:spcBef>
                <a:spcPct val="50000"/>
              </a:spcBef>
              <a:buClr>
                <a:srgbClr val="990000"/>
              </a:buClr>
              <a:buSzPct val="75000"/>
              <a:buFont typeface="Wingdings" pitchFamily="2" charset="2"/>
              <a:buChar char="u"/>
            </a:pPr>
            <a:r>
              <a:rPr lang="en-GB" sz="2000" dirty="0">
                <a:solidFill>
                  <a:srgbClr val="990000"/>
                </a:solidFill>
              </a:rPr>
              <a:t>Stress-strain diagram of steel is non-linear (elastic, parabolic, plateau, descending branch)</a:t>
            </a:r>
          </a:p>
          <a:p>
            <a:pPr marL="288925" indent="-288925">
              <a:spcBef>
                <a:spcPct val="50000"/>
              </a:spcBef>
              <a:buClr>
                <a:srgbClr val="990000"/>
              </a:buClr>
              <a:buSzPct val="75000"/>
              <a:buFont typeface="Wingdings" pitchFamily="2" charset="2"/>
              <a:buChar char="u"/>
            </a:pPr>
            <a:r>
              <a:rPr lang="en-GB" sz="2000" dirty="0">
                <a:solidFill>
                  <a:srgbClr val="990000"/>
                </a:solidFill>
              </a:rPr>
              <a:t>Yield strength at 600°C reduced by over 50% </a:t>
            </a:r>
          </a:p>
        </p:txBody>
      </p:sp>
      <p:sp>
        <p:nvSpPr>
          <p:cNvPr id="62" name="Rectangle 1"/>
          <p:cNvSpPr>
            <a:spLocks noChangeArrowheads="1"/>
          </p:cNvSpPr>
          <p:nvPr/>
        </p:nvSpPr>
        <p:spPr bwMode="auto">
          <a:xfrm>
            <a:off x="4844464" y="2308823"/>
            <a:ext cx="12968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>
              <a:lnSpc>
                <a:spcPct val="150000"/>
              </a:lnSpc>
            </a:pPr>
            <a:r>
              <a:rPr lang="fr-CH" sz="3200" b="1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Time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46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grpSp>
        <p:nvGrpSpPr>
          <p:cNvPr id="8" name="Group 38"/>
          <p:cNvGrpSpPr>
            <a:grpSpLocks/>
          </p:cNvGrpSpPr>
          <p:nvPr/>
        </p:nvGrpSpPr>
        <p:grpSpPr bwMode="auto">
          <a:xfrm>
            <a:off x="825765" y="2553029"/>
            <a:ext cx="5131691" cy="3729601"/>
            <a:chOff x="900" y="1035"/>
            <a:chExt cx="3648" cy="2728"/>
          </a:xfrm>
        </p:grpSpPr>
        <p:sp>
          <p:nvSpPr>
            <p:cNvPr id="9" name="AutoShape 5"/>
            <p:cNvSpPr>
              <a:spLocks noChangeAspect="1" noChangeArrowheads="1"/>
            </p:cNvSpPr>
            <p:nvPr/>
          </p:nvSpPr>
          <p:spPr bwMode="auto">
            <a:xfrm>
              <a:off x="1020" y="1207"/>
              <a:ext cx="3528" cy="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>
              <a:off x="1376" y="1426"/>
              <a:ext cx="0" cy="173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1324" y="3156"/>
              <a:ext cx="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324" y="2723"/>
              <a:ext cx="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324" y="2291"/>
              <a:ext cx="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>
              <a:off x="1324" y="1858"/>
              <a:ext cx="52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>
              <a:off x="1324" y="1426"/>
              <a:ext cx="5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Line 12"/>
            <p:cNvSpPr>
              <a:spLocks noChangeShapeType="1"/>
            </p:cNvSpPr>
            <p:nvPr/>
          </p:nvSpPr>
          <p:spPr bwMode="auto">
            <a:xfrm>
              <a:off x="1376" y="3156"/>
              <a:ext cx="2970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13"/>
            <p:cNvSpPr>
              <a:spLocks noChangeShapeType="1"/>
            </p:cNvSpPr>
            <p:nvPr/>
          </p:nvSpPr>
          <p:spPr bwMode="auto">
            <a:xfrm flipV="1">
              <a:off x="1376" y="3156"/>
              <a:ext cx="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4"/>
            <p:cNvSpPr>
              <a:spLocks noChangeShapeType="1"/>
            </p:cNvSpPr>
            <p:nvPr/>
          </p:nvSpPr>
          <p:spPr bwMode="auto">
            <a:xfrm flipV="1">
              <a:off x="1871" y="3156"/>
              <a:ext cx="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15"/>
            <p:cNvSpPr>
              <a:spLocks noChangeShapeType="1"/>
            </p:cNvSpPr>
            <p:nvPr/>
          </p:nvSpPr>
          <p:spPr bwMode="auto">
            <a:xfrm flipV="1">
              <a:off x="2366" y="3156"/>
              <a:ext cx="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16"/>
            <p:cNvSpPr>
              <a:spLocks noChangeShapeType="1"/>
            </p:cNvSpPr>
            <p:nvPr/>
          </p:nvSpPr>
          <p:spPr bwMode="auto">
            <a:xfrm flipV="1">
              <a:off x="2861" y="3156"/>
              <a:ext cx="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Line 17"/>
            <p:cNvSpPr>
              <a:spLocks noChangeShapeType="1"/>
            </p:cNvSpPr>
            <p:nvPr/>
          </p:nvSpPr>
          <p:spPr bwMode="auto">
            <a:xfrm flipV="1">
              <a:off x="3356" y="3156"/>
              <a:ext cx="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18"/>
            <p:cNvSpPr>
              <a:spLocks noChangeShapeType="1"/>
            </p:cNvSpPr>
            <p:nvPr/>
          </p:nvSpPr>
          <p:spPr bwMode="auto">
            <a:xfrm flipV="1">
              <a:off x="3851" y="3156"/>
              <a:ext cx="1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9"/>
            <p:cNvSpPr>
              <a:spLocks noChangeShapeType="1"/>
            </p:cNvSpPr>
            <p:nvPr/>
          </p:nvSpPr>
          <p:spPr bwMode="auto">
            <a:xfrm flipV="1">
              <a:off x="4346" y="3156"/>
              <a:ext cx="0" cy="5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Freeform 20"/>
            <p:cNvSpPr>
              <a:spLocks/>
            </p:cNvSpPr>
            <p:nvPr/>
          </p:nvSpPr>
          <p:spPr bwMode="auto">
            <a:xfrm>
              <a:off x="1425" y="1616"/>
              <a:ext cx="2921" cy="1540"/>
            </a:xfrm>
            <a:custGeom>
              <a:avLst/>
              <a:gdLst>
                <a:gd name="T0" fmla="*/ 0 w 4393"/>
                <a:gd name="T1" fmla="*/ 1 h 2317"/>
                <a:gd name="T2" fmla="*/ 1 w 4393"/>
                <a:gd name="T3" fmla="*/ 1 h 2317"/>
                <a:gd name="T4" fmla="*/ 1 w 4393"/>
                <a:gd name="T5" fmla="*/ 1 h 2317"/>
                <a:gd name="T6" fmla="*/ 1 w 4393"/>
                <a:gd name="T7" fmla="*/ 1 h 2317"/>
                <a:gd name="T8" fmla="*/ 1 w 4393"/>
                <a:gd name="T9" fmla="*/ 1 h 2317"/>
                <a:gd name="T10" fmla="*/ 1 w 4393"/>
                <a:gd name="T11" fmla="*/ 1 h 2317"/>
                <a:gd name="T12" fmla="*/ 1 w 4393"/>
                <a:gd name="T13" fmla="*/ 1 h 2317"/>
                <a:gd name="T14" fmla="*/ 1 w 4393"/>
                <a:gd name="T15" fmla="*/ 1 h 2317"/>
                <a:gd name="T16" fmla="*/ 1 w 4393"/>
                <a:gd name="T17" fmla="*/ 1 h 2317"/>
                <a:gd name="T18" fmla="*/ 1 w 4393"/>
                <a:gd name="T19" fmla="*/ 1 h 2317"/>
                <a:gd name="T20" fmla="*/ 1 w 4393"/>
                <a:gd name="T21" fmla="*/ 1 h 2317"/>
                <a:gd name="T22" fmla="*/ 1 w 4393"/>
                <a:gd name="T23" fmla="*/ 1 h 2317"/>
                <a:gd name="T24" fmla="*/ 1 w 4393"/>
                <a:gd name="T25" fmla="*/ 1 h 2317"/>
                <a:gd name="T26" fmla="*/ 1 w 4393"/>
                <a:gd name="T27" fmla="*/ 1 h 2317"/>
                <a:gd name="T28" fmla="*/ 1 w 4393"/>
                <a:gd name="T29" fmla="*/ 1 h 2317"/>
                <a:gd name="T30" fmla="*/ 1 w 4393"/>
                <a:gd name="T31" fmla="*/ 1 h 2317"/>
                <a:gd name="T32" fmla="*/ 1 w 4393"/>
                <a:gd name="T33" fmla="*/ 1 h 2317"/>
                <a:gd name="T34" fmla="*/ 1 w 4393"/>
                <a:gd name="T35" fmla="*/ 0 h 231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393"/>
                <a:gd name="T55" fmla="*/ 0 h 2317"/>
                <a:gd name="T56" fmla="*/ 4393 w 4393"/>
                <a:gd name="T57" fmla="*/ 2317 h 231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393" h="2317">
                  <a:moveTo>
                    <a:pt x="0" y="2317"/>
                  </a:moveTo>
                  <a:lnTo>
                    <a:pt x="112" y="2269"/>
                  </a:lnTo>
                  <a:lnTo>
                    <a:pt x="298" y="2187"/>
                  </a:lnTo>
                  <a:lnTo>
                    <a:pt x="484" y="2102"/>
                  </a:lnTo>
                  <a:lnTo>
                    <a:pt x="671" y="2015"/>
                  </a:lnTo>
                  <a:lnTo>
                    <a:pt x="857" y="1925"/>
                  </a:lnTo>
                  <a:lnTo>
                    <a:pt x="1043" y="1833"/>
                  </a:lnTo>
                  <a:lnTo>
                    <a:pt x="1229" y="1738"/>
                  </a:lnTo>
                  <a:lnTo>
                    <a:pt x="1415" y="1640"/>
                  </a:lnTo>
                  <a:lnTo>
                    <a:pt x="1601" y="1540"/>
                  </a:lnTo>
                  <a:lnTo>
                    <a:pt x="1787" y="1437"/>
                  </a:lnTo>
                  <a:lnTo>
                    <a:pt x="1973" y="1332"/>
                  </a:lnTo>
                  <a:lnTo>
                    <a:pt x="2160" y="1224"/>
                  </a:lnTo>
                  <a:lnTo>
                    <a:pt x="2346" y="1113"/>
                  </a:lnTo>
                  <a:lnTo>
                    <a:pt x="2532" y="1000"/>
                  </a:lnTo>
                  <a:lnTo>
                    <a:pt x="2718" y="884"/>
                  </a:lnTo>
                  <a:lnTo>
                    <a:pt x="3127" y="885"/>
                  </a:lnTo>
                  <a:lnTo>
                    <a:pt x="4393" y="0"/>
                  </a:lnTo>
                </a:path>
              </a:pathLst>
            </a:custGeom>
            <a:noFill/>
            <a:ln w="50800">
              <a:solidFill>
                <a:srgbClr val="F83812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2"/>
            <p:cNvSpPr>
              <a:spLocks noChangeArrowheads="1"/>
            </p:cNvSpPr>
            <p:nvPr/>
          </p:nvSpPr>
          <p:spPr bwMode="auto">
            <a:xfrm>
              <a:off x="1160" y="3064"/>
              <a:ext cx="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0</a:t>
              </a:r>
              <a:endParaRPr lang="fr-FR" sz="2000" b="0"/>
            </a:p>
          </p:txBody>
        </p:sp>
        <p:sp>
          <p:nvSpPr>
            <p:cNvPr id="27" name="Rectangle 23"/>
            <p:cNvSpPr>
              <a:spLocks noChangeArrowheads="1"/>
            </p:cNvSpPr>
            <p:nvPr/>
          </p:nvSpPr>
          <p:spPr bwMode="auto">
            <a:xfrm>
              <a:off x="1160" y="2631"/>
              <a:ext cx="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5</a:t>
              </a:r>
              <a:endParaRPr lang="fr-FR" sz="2000" b="0"/>
            </a:p>
          </p:txBody>
        </p:sp>
        <p:sp>
          <p:nvSpPr>
            <p:cNvPr id="28" name="Rectangle 24"/>
            <p:cNvSpPr>
              <a:spLocks noChangeArrowheads="1"/>
            </p:cNvSpPr>
            <p:nvPr/>
          </p:nvSpPr>
          <p:spPr bwMode="auto">
            <a:xfrm>
              <a:off x="1068" y="2199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10</a:t>
              </a:r>
              <a:endParaRPr lang="fr-FR" sz="2000" b="0"/>
            </a:p>
          </p:txBody>
        </p:sp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1068" y="1766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15</a:t>
              </a:r>
              <a:endParaRPr lang="fr-FR" sz="2000" b="0"/>
            </a:p>
          </p:txBody>
        </p:sp>
        <p:sp>
          <p:nvSpPr>
            <p:cNvPr id="30" name="Rectangle 26"/>
            <p:cNvSpPr>
              <a:spLocks noChangeArrowheads="1"/>
            </p:cNvSpPr>
            <p:nvPr/>
          </p:nvSpPr>
          <p:spPr bwMode="auto">
            <a:xfrm>
              <a:off x="1068" y="1333"/>
              <a:ext cx="18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20</a:t>
              </a:r>
              <a:endParaRPr lang="fr-FR" sz="2000" b="0"/>
            </a:p>
          </p:txBody>
        </p:sp>
        <p:sp>
          <p:nvSpPr>
            <p:cNvPr id="31" name="Rectangle 27"/>
            <p:cNvSpPr>
              <a:spLocks noChangeArrowheads="1"/>
            </p:cNvSpPr>
            <p:nvPr/>
          </p:nvSpPr>
          <p:spPr bwMode="auto">
            <a:xfrm>
              <a:off x="1332" y="3300"/>
              <a:ext cx="9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0</a:t>
              </a:r>
              <a:endParaRPr lang="fr-FR" sz="2000" b="0"/>
            </a:p>
          </p:txBody>
        </p:sp>
        <p:sp>
          <p:nvSpPr>
            <p:cNvPr id="32" name="Rectangle 28"/>
            <p:cNvSpPr>
              <a:spLocks noChangeArrowheads="1"/>
            </p:cNvSpPr>
            <p:nvPr/>
          </p:nvSpPr>
          <p:spPr bwMode="auto">
            <a:xfrm>
              <a:off x="1738" y="3300"/>
              <a:ext cx="27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200</a:t>
              </a:r>
              <a:endParaRPr lang="fr-FR" sz="2000" b="0"/>
            </a:p>
          </p:txBody>
        </p:sp>
        <p:sp>
          <p:nvSpPr>
            <p:cNvPr id="33" name="Rectangle 29"/>
            <p:cNvSpPr>
              <a:spLocks noChangeArrowheads="1"/>
            </p:cNvSpPr>
            <p:nvPr/>
          </p:nvSpPr>
          <p:spPr bwMode="auto">
            <a:xfrm>
              <a:off x="2233" y="3300"/>
              <a:ext cx="27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400</a:t>
              </a:r>
              <a:endParaRPr lang="fr-FR" sz="2000" b="0"/>
            </a:p>
          </p:txBody>
        </p:sp>
        <p:sp>
          <p:nvSpPr>
            <p:cNvPr id="34" name="Rectangle 30"/>
            <p:cNvSpPr>
              <a:spLocks noChangeArrowheads="1"/>
            </p:cNvSpPr>
            <p:nvPr/>
          </p:nvSpPr>
          <p:spPr bwMode="auto">
            <a:xfrm>
              <a:off x="2728" y="3300"/>
              <a:ext cx="27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600</a:t>
              </a:r>
              <a:endParaRPr lang="fr-FR" sz="2000" b="0"/>
            </a:p>
          </p:txBody>
        </p:sp>
        <p:sp>
          <p:nvSpPr>
            <p:cNvPr id="35" name="Rectangle 31"/>
            <p:cNvSpPr>
              <a:spLocks noChangeArrowheads="1"/>
            </p:cNvSpPr>
            <p:nvPr/>
          </p:nvSpPr>
          <p:spPr bwMode="auto">
            <a:xfrm>
              <a:off x="3223" y="3300"/>
              <a:ext cx="27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800</a:t>
              </a:r>
              <a:endParaRPr lang="fr-FR" sz="2000" b="0"/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>
              <a:off x="3672" y="3300"/>
              <a:ext cx="35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1000</a:t>
              </a:r>
              <a:endParaRPr lang="fr-FR" sz="2000" b="0"/>
            </a:p>
          </p:txBody>
        </p:sp>
        <p:sp>
          <p:nvSpPr>
            <p:cNvPr id="37" name="Rectangle 33"/>
            <p:cNvSpPr>
              <a:spLocks noChangeArrowheads="1"/>
            </p:cNvSpPr>
            <p:nvPr/>
          </p:nvSpPr>
          <p:spPr bwMode="auto">
            <a:xfrm>
              <a:off x="4167" y="3300"/>
              <a:ext cx="359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fr-FR" sz="2000" b="0">
                  <a:solidFill>
                    <a:srgbClr val="000000"/>
                  </a:solidFill>
                </a:rPr>
                <a:t>1200</a:t>
              </a:r>
              <a:endParaRPr lang="fr-FR" sz="2000" b="0"/>
            </a:p>
          </p:txBody>
        </p:sp>
        <p:sp>
          <p:nvSpPr>
            <p:cNvPr id="38" name="Rectangle 34"/>
            <p:cNvSpPr>
              <a:spLocks noChangeArrowheads="1"/>
            </p:cNvSpPr>
            <p:nvPr/>
          </p:nvSpPr>
          <p:spPr bwMode="auto">
            <a:xfrm>
              <a:off x="2069" y="3560"/>
              <a:ext cx="1802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fr-FR" dirty="0" err="1">
                  <a:solidFill>
                    <a:srgbClr val="000000"/>
                  </a:solidFill>
                </a:rPr>
                <a:t>Temperature</a:t>
              </a:r>
              <a:r>
                <a:rPr lang="fr-FR" dirty="0">
                  <a:solidFill>
                    <a:srgbClr val="000000"/>
                  </a:solidFill>
                </a:rPr>
                <a:t> (°C)</a:t>
              </a:r>
              <a:endParaRPr lang="fr-FR" dirty="0"/>
            </a:p>
          </p:txBody>
        </p:sp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900" y="1035"/>
              <a:ext cx="180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fr-FR" sz="2200" dirty="0">
                  <a:solidFill>
                    <a:srgbClr val="000000"/>
                  </a:solidFill>
                  <a:sym typeface="Symbol" pitchFamily="18" charset="2"/>
                </a:rPr>
                <a:t></a:t>
              </a:r>
              <a:r>
                <a:rPr lang="fr-FR" sz="2200" dirty="0">
                  <a:solidFill>
                    <a:srgbClr val="000000"/>
                  </a:solidFill>
                </a:rPr>
                <a:t>L/L (x10</a:t>
              </a:r>
              <a:r>
                <a:rPr lang="fr-FR" sz="2200" baseline="30000" dirty="0">
                  <a:solidFill>
                    <a:srgbClr val="000000"/>
                  </a:solidFill>
                </a:rPr>
                <a:t>3</a:t>
              </a:r>
              <a:r>
                <a:rPr lang="fr-FR" sz="2200" dirty="0">
                  <a:solidFill>
                    <a:srgbClr val="000000"/>
                  </a:solidFill>
                </a:rPr>
                <a:t>)</a:t>
              </a:r>
              <a:endParaRPr lang="fr-FR" dirty="0"/>
            </a:p>
          </p:txBody>
        </p:sp>
      </p:grpSp>
      <p:sp>
        <p:nvSpPr>
          <p:cNvPr id="40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6.4.3. </a:t>
            </a:r>
            <a:r>
              <a:rPr lang="fr-CH" sz="2800" dirty="0" err="1"/>
              <a:t>Finite</a:t>
            </a:r>
            <a:r>
              <a:rPr lang="fr-CH" sz="2800" dirty="0"/>
              <a:t> </a:t>
            </a:r>
            <a:r>
              <a:rPr lang="fr-CH" sz="2800" dirty="0" err="1"/>
              <a:t>element</a:t>
            </a:r>
            <a:r>
              <a:rPr lang="fr-CH" sz="2800" dirty="0"/>
              <a:t> </a:t>
            </a:r>
            <a:r>
              <a:rPr lang="fr-CH" sz="2800" dirty="0" err="1"/>
              <a:t>analysis</a:t>
            </a:r>
            <a:endParaRPr lang="fr-CH" sz="2800" dirty="0"/>
          </a:p>
        </p:txBody>
      </p:sp>
      <p:sp>
        <p:nvSpPr>
          <p:cNvPr id="43" name="Text Box 114"/>
          <p:cNvSpPr txBox="1">
            <a:spLocks noChangeArrowheads="1"/>
          </p:cNvSpPr>
          <p:nvPr/>
        </p:nvSpPr>
        <p:spPr bwMode="auto">
          <a:xfrm>
            <a:off x="1598202" y="3135084"/>
            <a:ext cx="159267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u="sng" dirty="0">
                <a:solidFill>
                  <a:srgbClr val="C00000"/>
                </a:solidFill>
                <a:cs typeface="Arial" charset="0"/>
              </a:rPr>
              <a:t>Thermal expansion of </a:t>
            </a:r>
            <a:r>
              <a:rPr lang="fr-FR" sz="2400" u="sng" dirty="0" err="1">
                <a:solidFill>
                  <a:srgbClr val="C00000"/>
                </a:solidFill>
                <a:cs typeface="Arial" charset="0"/>
              </a:rPr>
              <a:t>steel</a:t>
            </a:r>
            <a:endParaRPr lang="fr-FR" sz="2400" u="sng" baseline="30000" dirty="0">
              <a:solidFill>
                <a:srgbClr val="C00000"/>
              </a:solidFill>
              <a:cs typeface="Arial" charset="0"/>
            </a:endParaRPr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4844464" y="2308823"/>
            <a:ext cx="12968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>
              <a:lnSpc>
                <a:spcPct val="150000"/>
              </a:lnSpc>
            </a:pPr>
            <a:r>
              <a:rPr lang="fr-CH" sz="3200" b="1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Time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12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6.4.3. </a:t>
            </a:r>
            <a:r>
              <a:rPr lang="fr-CH" sz="2800" dirty="0" err="1"/>
              <a:t>Finite</a:t>
            </a:r>
            <a:r>
              <a:rPr lang="fr-CH" sz="2800" dirty="0"/>
              <a:t> </a:t>
            </a:r>
            <a:r>
              <a:rPr lang="fr-CH" sz="2800" dirty="0" err="1"/>
              <a:t>element</a:t>
            </a:r>
            <a:r>
              <a:rPr lang="fr-CH" sz="2800" dirty="0"/>
              <a:t> </a:t>
            </a:r>
            <a:r>
              <a:rPr lang="fr-CH" sz="2800" dirty="0" err="1"/>
              <a:t>analysis</a:t>
            </a:r>
            <a:endParaRPr lang="fr-CH" sz="2800" dirty="0"/>
          </a:p>
        </p:txBody>
      </p:sp>
      <p:cxnSp>
        <p:nvCxnSpPr>
          <p:cNvPr id="6" name="Straight Connector 5"/>
          <p:cNvCxnSpPr/>
          <p:nvPr/>
        </p:nvCxnSpPr>
        <p:spPr>
          <a:xfrm flipH="1">
            <a:off x="3372362" y="3554526"/>
            <a:ext cx="0" cy="2456329"/>
          </a:xfrm>
          <a:prstGeom prst="line">
            <a:avLst/>
          </a:prstGeom>
          <a:ln w="381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0" name="Isosceles Triangle 9"/>
          <p:cNvSpPr/>
          <p:nvPr/>
        </p:nvSpPr>
        <p:spPr>
          <a:xfrm>
            <a:off x="3219962" y="6019820"/>
            <a:ext cx="268941" cy="268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2" name="Isosceles Triangle 11"/>
          <p:cNvSpPr/>
          <p:nvPr/>
        </p:nvSpPr>
        <p:spPr>
          <a:xfrm rot="16200000">
            <a:off x="3372363" y="3442745"/>
            <a:ext cx="268941" cy="268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372362" y="2635616"/>
            <a:ext cx="0" cy="807129"/>
          </a:xfrm>
          <a:prstGeom prst="straightConnector1">
            <a:avLst/>
          </a:prstGeom>
          <a:ln w="44450">
            <a:solidFill>
              <a:srgbClr val="00206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/>
          <p:cNvSpPr/>
          <p:nvPr/>
        </p:nvSpPr>
        <p:spPr>
          <a:xfrm>
            <a:off x="3052997" y="3554526"/>
            <a:ext cx="588308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8" name="Arc 17"/>
          <p:cNvSpPr/>
          <p:nvPr/>
        </p:nvSpPr>
        <p:spPr>
          <a:xfrm>
            <a:off x="3181862" y="3554526"/>
            <a:ext cx="317123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9" name="Arc 18"/>
          <p:cNvSpPr/>
          <p:nvPr/>
        </p:nvSpPr>
        <p:spPr>
          <a:xfrm>
            <a:off x="2783488" y="3554526"/>
            <a:ext cx="1113870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3372362" y="2710906"/>
            <a:ext cx="15014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rgbClr val="002060"/>
                </a:solidFill>
                <a:cs typeface="Arial" charset="0"/>
              </a:rPr>
              <a:t>N</a:t>
            </a:r>
            <a:r>
              <a:rPr lang="fr-CH" sz="2400" b="0" baseline="-25000" dirty="0" err="1">
                <a:solidFill>
                  <a:srgbClr val="002060"/>
                </a:solidFill>
                <a:cs typeface="Arial" charset="0"/>
              </a:rPr>
              <a:t>b,Rd,cold</a:t>
            </a:r>
            <a:endParaRPr lang="fr-CH" sz="2400" b="0" baseline="-250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1" name="Rectangle 1"/>
          <p:cNvSpPr>
            <a:spLocks noChangeArrowheads="1"/>
          </p:cNvSpPr>
          <p:nvPr/>
        </p:nvSpPr>
        <p:spPr bwMode="auto">
          <a:xfrm>
            <a:off x="4087858" y="4367191"/>
            <a:ext cx="20923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rgbClr val="002060"/>
                </a:solidFill>
                <a:cs typeface="Arial" charset="0"/>
              </a:rPr>
              <a:t>Loss</a:t>
            </a:r>
            <a:r>
              <a:rPr lang="fr-CH" sz="2400" b="0" dirty="0">
                <a:solidFill>
                  <a:srgbClr val="002060"/>
                </a:solidFill>
                <a:cs typeface="Arial" charset="0"/>
              </a:rPr>
              <a:t> of </a:t>
            </a:r>
            <a:r>
              <a:rPr lang="fr-CH" sz="2400" b="0" dirty="0" err="1">
                <a:solidFill>
                  <a:srgbClr val="002060"/>
                </a:solidFill>
                <a:cs typeface="Arial" charset="0"/>
              </a:rPr>
              <a:t>equilibrium</a:t>
            </a:r>
            <a:endParaRPr lang="fr-CH" sz="2400" b="0" baseline="-25000" dirty="0">
              <a:solidFill>
                <a:srgbClr val="002060"/>
              </a:solidFill>
              <a:cs typeface="Arial" charset="0"/>
            </a:endParaRPr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840078" y="2757072"/>
            <a:ext cx="20923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Cold design</a:t>
            </a:r>
            <a:endParaRPr lang="fr-CH" sz="2400" b="0" u="sng" baseline="-250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3" name="Rectangle 1"/>
          <p:cNvSpPr>
            <a:spLocks noChangeArrowheads="1"/>
          </p:cNvSpPr>
          <p:nvPr/>
        </p:nvSpPr>
        <p:spPr bwMode="auto">
          <a:xfrm>
            <a:off x="327048" y="3495401"/>
            <a:ext cx="304531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896938"/>
            <a:r>
              <a:rPr lang="fr-CH" sz="2400" b="0" dirty="0">
                <a:cs typeface="Arial" charset="0"/>
              </a:rPr>
              <a:t>- Initial imperfection</a:t>
            </a:r>
          </a:p>
          <a:p>
            <a:pPr algn="l" defTabSz="896938"/>
            <a:r>
              <a:rPr lang="fr-CH" sz="2400" b="0" dirty="0">
                <a:cs typeface="Arial" charset="0"/>
              </a:rPr>
              <a:t>- </a:t>
            </a:r>
            <a:r>
              <a:rPr lang="fr-CH" sz="2400" b="0" dirty="0" err="1">
                <a:cs typeface="Arial" charset="0"/>
              </a:rPr>
              <a:t>Load</a:t>
            </a:r>
            <a:r>
              <a:rPr lang="fr-CH" sz="2400" b="0" dirty="0">
                <a:cs typeface="Arial" charset="0"/>
              </a:rPr>
              <a:t> </a:t>
            </a:r>
            <a:r>
              <a:rPr lang="fr-CH" sz="2400" b="0" dirty="0" err="1">
                <a:cs typeface="Arial" charset="0"/>
              </a:rPr>
              <a:t>increases</a:t>
            </a:r>
            <a:r>
              <a:rPr lang="fr-CH" sz="2400" dirty="0">
                <a:cs typeface="Arial" charset="0"/>
              </a:rPr>
              <a:t> </a:t>
            </a:r>
            <a:r>
              <a:rPr lang="fr-CH" sz="2400" dirty="0" err="1">
                <a:cs typeface="Arial" charset="0"/>
              </a:rPr>
              <a:t>until</a:t>
            </a:r>
            <a:r>
              <a:rPr lang="fr-CH" sz="2400" dirty="0">
                <a:cs typeface="Arial" charset="0"/>
              </a:rPr>
              <a:t> </a:t>
            </a:r>
            <a:r>
              <a:rPr lang="fr-CH" sz="2400" dirty="0" err="1">
                <a:cs typeface="Arial" charset="0"/>
              </a:rPr>
              <a:t>failure</a:t>
            </a:r>
            <a:endParaRPr lang="fr-CH" sz="2400" b="0" dirty="0">
              <a:cs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9668833" y="3459145"/>
            <a:ext cx="0" cy="245632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5" name="Isosceles Triangle 24"/>
          <p:cNvSpPr/>
          <p:nvPr/>
        </p:nvSpPr>
        <p:spPr>
          <a:xfrm>
            <a:off x="9516433" y="5924439"/>
            <a:ext cx="268941" cy="268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6" name="Isosceles Triangle 25"/>
          <p:cNvSpPr/>
          <p:nvPr/>
        </p:nvSpPr>
        <p:spPr>
          <a:xfrm rot="16200000">
            <a:off x="9668834" y="3347364"/>
            <a:ext cx="268941" cy="26894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9668833" y="2540235"/>
            <a:ext cx="0" cy="807129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c 27"/>
          <p:cNvSpPr/>
          <p:nvPr/>
        </p:nvSpPr>
        <p:spPr>
          <a:xfrm>
            <a:off x="9349468" y="3459145"/>
            <a:ext cx="588308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9" name="Arc 28"/>
          <p:cNvSpPr/>
          <p:nvPr/>
        </p:nvSpPr>
        <p:spPr>
          <a:xfrm>
            <a:off x="9478333" y="3459145"/>
            <a:ext cx="317123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30" name="Arc 29"/>
          <p:cNvSpPr/>
          <p:nvPr/>
        </p:nvSpPr>
        <p:spPr>
          <a:xfrm>
            <a:off x="9079959" y="3459145"/>
            <a:ext cx="1113870" cy="2456329"/>
          </a:xfrm>
          <a:prstGeom prst="arc">
            <a:avLst>
              <a:gd name="adj1" fmla="val 16200000"/>
              <a:gd name="adj2" fmla="val 5327153"/>
            </a:avLst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31" name="Rectangle 1"/>
          <p:cNvSpPr>
            <a:spLocks noChangeArrowheads="1"/>
          </p:cNvSpPr>
          <p:nvPr/>
        </p:nvSpPr>
        <p:spPr bwMode="auto">
          <a:xfrm>
            <a:off x="9668833" y="2615525"/>
            <a:ext cx="150140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rgbClr val="FF0000"/>
                </a:solidFill>
                <a:cs typeface="Arial" charset="0"/>
              </a:rPr>
              <a:t>N</a:t>
            </a:r>
            <a:r>
              <a:rPr lang="fr-CH" sz="2400" b="0" baseline="-25000" dirty="0" err="1">
                <a:solidFill>
                  <a:srgbClr val="FF0000"/>
                </a:solidFill>
                <a:cs typeface="Arial" charset="0"/>
              </a:rPr>
              <a:t>Ed,ACC</a:t>
            </a:r>
            <a:endParaRPr lang="fr-CH" sz="2400" b="0" baseline="-25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2" name="Rectangle 1"/>
          <p:cNvSpPr>
            <a:spLocks noChangeArrowheads="1"/>
          </p:cNvSpPr>
          <p:nvPr/>
        </p:nvSpPr>
        <p:spPr bwMode="auto">
          <a:xfrm>
            <a:off x="10384329" y="4271810"/>
            <a:ext cx="20923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 err="1">
                <a:solidFill>
                  <a:srgbClr val="FF0000"/>
                </a:solidFill>
                <a:cs typeface="Arial" charset="0"/>
              </a:rPr>
              <a:t>Loss</a:t>
            </a:r>
            <a:r>
              <a:rPr lang="fr-CH" sz="2400" b="0" dirty="0">
                <a:solidFill>
                  <a:srgbClr val="FF0000"/>
                </a:solidFill>
                <a:cs typeface="Arial" charset="0"/>
              </a:rPr>
              <a:t> of </a:t>
            </a:r>
            <a:r>
              <a:rPr lang="fr-CH" sz="2400" b="0" dirty="0" err="1">
                <a:solidFill>
                  <a:srgbClr val="FF0000"/>
                </a:solidFill>
                <a:cs typeface="Arial" charset="0"/>
              </a:rPr>
              <a:t>equilibrium</a:t>
            </a:r>
            <a:endParaRPr lang="fr-CH" sz="2400" b="0" baseline="-25000" dirty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33" name="Rectangle 1"/>
          <p:cNvSpPr>
            <a:spLocks noChangeArrowheads="1"/>
          </p:cNvSpPr>
          <p:nvPr/>
        </p:nvSpPr>
        <p:spPr bwMode="auto">
          <a:xfrm>
            <a:off x="6693205" y="2661691"/>
            <a:ext cx="209231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u="sng" dirty="0">
                <a:solidFill>
                  <a:schemeClr val="tx2"/>
                </a:solidFill>
                <a:cs typeface="Arial" charset="0"/>
              </a:rPr>
              <a:t>Hot design</a:t>
            </a:r>
            <a:endParaRPr lang="fr-CH" sz="2400" b="0" u="sng" baseline="-25000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34" name="Rectangle 1"/>
          <p:cNvSpPr>
            <a:spLocks noChangeArrowheads="1"/>
          </p:cNvSpPr>
          <p:nvPr/>
        </p:nvSpPr>
        <p:spPr bwMode="auto">
          <a:xfrm>
            <a:off x="6180174" y="3400020"/>
            <a:ext cx="2978793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/>
            <a:r>
              <a:rPr lang="fr-CH" sz="2400" b="0" dirty="0">
                <a:cs typeface="Arial" charset="0"/>
              </a:rPr>
              <a:t>- Initial imperfection </a:t>
            </a:r>
          </a:p>
          <a:p>
            <a:pPr algn="l" defTabSz="896938"/>
            <a:r>
              <a:rPr lang="fr-CH" sz="2400" b="0" dirty="0">
                <a:cs typeface="Arial" charset="0"/>
              </a:rPr>
              <a:t>- Initial </a:t>
            </a:r>
            <a:r>
              <a:rPr lang="fr-CH" sz="2400" b="0" dirty="0" err="1">
                <a:cs typeface="Arial" charset="0"/>
              </a:rPr>
              <a:t>loading</a:t>
            </a:r>
            <a:endParaRPr lang="fr-CH" sz="2400" b="0" dirty="0">
              <a:cs typeface="Arial" charset="0"/>
            </a:endParaRPr>
          </a:p>
          <a:p>
            <a:pPr algn="l" defTabSz="896938"/>
            <a:r>
              <a:rPr lang="fr-CH" sz="2400" b="0" dirty="0">
                <a:cs typeface="Arial" charset="0"/>
              </a:rPr>
              <a:t>- </a:t>
            </a:r>
            <a:r>
              <a:rPr lang="fr-CH" sz="2400" b="0" dirty="0" err="1">
                <a:cs typeface="Arial" charset="0"/>
              </a:rPr>
              <a:t>Temperature</a:t>
            </a:r>
            <a:r>
              <a:rPr lang="fr-CH" sz="2400" b="0" dirty="0">
                <a:cs typeface="Arial" charset="0"/>
              </a:rPr>
              <a:t> </a:t>
            </a:r>
            <a:r>
              <a:rPr lang="fr-CH" sz="2400" b="0" dirty="0" err="1">
                <a:cs typeface="Arial" charset="0"/>
              </a:rPr>
              <a:t>increases</a:t>
            </a:r>
            <a:r>
              <a:rPr lang="fr-CH" sz="2400" dirty="0">
                <a:cs typeface="Arial" charset="0"/>
              </a:rPr>
              <a:t> </a:t>
            </a:r>
            <a:r>
              <a:rPr lang="fr-CH" sz="2400" dirty="0" err="1">
                <a:cs typeface="Arial" charset="0"/>
              </a:rPr>
              <a:t>until</a:t>
            </a:r>
            <a:r>
              <a:rPr lang="fr-CH" sz="2400" dirty="0">
                <a:cs typeface="Arial" charset="0"/>
              </a:rPr>
              <a:t> </a:t>
            </a:r>
            <a:r>
              <a:rPr lang="fr-CH" sz="2400" dirty="0" err="1">
                <a:cs typeface="Arial" charset="0"/>
              </a:rPr>
              <a:t>failure</a:t>
            </a:r>
            <a:endParaRPr lang="fr-CH" sz="2400" b="0" dirty="0"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0117629" y="4667250"/>
            <a:ext cx="144000" cy="1440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36" name="Oval 35"/>
          <p:cNvSpPr/>
          <p:nvPr/>
        </p:nvSpPr>
        <p:spPr>
          <a:xfrm>
            <a:off x="3830529" y="4706489"/>
            <a:ext cx="144000" cy="144000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60513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0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6.4.3. </a:t>
            </a:r>
            <a:r>
              <a:rPr lang="fr-CH" sz="2800" dirty="0" err="1"/>
              <a:t>Finite</a:t>
            </a:r>
            <a:r>
              <a:rPr lang="fr-CH" sz="2800" dirty="0"/>
              <a:t> </a:t>
            </a:r>
            <a:r>
              <a:rPr lang="fr-CH" sz="2800" dirty="0" err="1"/>
              <a:t>element</a:t>
            </a:r>
            <a:r>
              <a:rPr lang="fr-CH" sz="2800" dirty="0"/>
              <a:t> </a:t>
            </a:r>
            <a:r>
              <a:rPr lang="fr-CH" sz="2800" dirty="0" err="1"/>
              <a:t>analysis</a:t>
            </a:r>
            <a:endParaRPr lang="fr-CH" sz="2800" dirty="0"/>
          </a:p>
        </p:txBody>
      </p:sp>
      <p:sp>
        <p:nvSpPr>
          <p:cNvPr id="46" name="Rectangle 1"/>
          <p:cNvSpPr>
            <a:spLocks noChangeArrowheads="1"/>
          </p:cNvSpPr>
          <p:nvPr/>
        </p:nvSpPr>
        <p:spPr bwMode="auto">
          <a:xfrm>
            <a:off x="4844464" y="2308823"/>
            <a:ext cx="129687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defTabSz="896938">
              <a:lnSpc>
                <a:spcPct val="150000"/>
              </a:lnSpc>
            </a:pPr>
            <a:r>
              <a:rPr lang="fr-CH" sz="3200" b="1" dirty="0">
                <a:solidFill>
                  <a:schemeClr val="accent5">
                    <a:lumMod val="75000"/>
                  </a:schemeClr>
                </a:solidFill>
                <a:cs typeface="Arial" charset="0"/>
              </a:rPr>
              <a:t>Time</a:t>
            </a:r>
            <a:endParaRPr lang="fr-CH" sz="3200" b="1" dirty="0">
              <a:solidFill>
                <a:schemeClr val="accent3">
                  <a:lumMod val="75000"/>
                </a:schemeClr>
              </a:solidFill>
              <a:cs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6BC90F-9DD7-4DA7-B423-2AFA981336C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439" y="3341629"/>
            <a:ext cx="8720175" cy="31015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2A89D3-89B2-42D1-9561-E09A2EF9E030}"/>
              </a:ext>
            </a:extLst>
          </p:cNvPr>
          <p:cNvSpPr txBox="1"/>
          <p:nvPr/>
        </p:nvSpPr>
        <p:spPr>
          <a:xfrm>
            <a:off x="7984647" y="2808897"/>
            <a:ext cx="406702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4988" indent="-534988"/>
            <a:r>
              <a:rPr lang="en-GB" u="sng" dirty="0"/>
              <a:t>Left</a:t>
            </a:r>
            <a:r>
              <a:rPr lang="en-GB" dirty="0"/>
              <a:t> : Temperature distribution at Node 1068 after 33 minutes along a 3.36 [m] column with a 130[mm]x130[mm] square cross section surrounded by 3 cars and 1 van</a:t>
            </a:r>
          </a:p>
          <a:p>
            <a:pPr marL="342900" indent="-342900">
              <a:buAutoNum type="alphaLcParenR"/>
            </a:pPr>
            <a:endParaRPr lang="en-GB" dirty="0"/>
          </a:p>
          <a:p>
            <a:pPr marL="715963" indent="-715963"/>
            <a:r>
              <a:rPr lang="en-GB" u="sng" dirty="0"/>
              <a:t>Right</a:t>
            </a:r>
            <a:r>
              <a:rPr lang="en-GB" dirty="0"/>
              <a:t> : Displacement shape in failure (scale factor 1) of a 3.36[m] column with a 130[mm]x130[mm] square cross section surrounded by 3 cars and 1 van</a:t>
            </a:r>
          </a:p>
          <a:p>
            <a:pPr marL="342900" indent="-342900">
              <a:buAutoNum type="alphaLcParenR"/>
            </a:pPr>
            <a:endParaRPr lang="en-US" sz="16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ED5F63-F9E3-4F9F-81D0-8F05A8A7F0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03520" y="4129937"/>
            <a:ext cx="1435566" cy="1169748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B7553A6F-96D6-48BD-970D-E391A2FDB811}"/>
              </a:ext>
            </a:extLst>
          </p:cNvPr>
          <p:cNvCxnSpPr/>
          <p:nvPr/>
        </p:nvCxnSpPr>
        <p:spPr>
          <a:xfrm flipV="1">
            <a:off x="7004648" y="6106790"/>
            <a:ext cx="0" cy="3240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775FAC-5047-4250-8AE2-0D30310B5E4F}"/>
              </a:ext>
            </a:extLst>
          </p:cNvPr>
          <p:cNvCxnSpPr>
            <a:cxnSpLocks/>
          </p:cNvCxnSpPr>
          <p:nvPr/>
        </p:nvCxnSpPr>
        <p:spPr>
          <a:xfrm>
            <a:off x="6747295" y="5873876"/>
            <a:ext cx="221410" cy="1524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3EB906D-84F7-4E1A-96F5-FEBB57223E7F}"/>
              </a:ext>
            </a:extLst>
          </p:cNvPr>
          <p:cNvCxnSpPr>
            <a:cxnSpLocks/>
          </p:cNvCxnSpPr>
          <p:nvPr/>
        </p:nvCxnSpPr>
        <p:spPr>
          <a:xfrm flipH="1">
            <a:off x="7024055" y="5882503"/>
            <a:ext cx="237229" cy="1524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C6EBB22-8C75-45F5-A958-F0C2C0289004}"/>
              </a:ext>
            </a:extLst>
          </p:cNvPr>
          <p:cNvCxnSpPr>
            <a:cxnSpLocks/>
          </p:cNvCxnSpPr>
          <p:nvPr/>
        </p:nvCxnSpPr>
        <p:spPr>
          <a:xfrm>
            <a:off x="6747295" y="3188517"/>
            <a:ext cx="221410" cy="1524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3B54DE8-80A0-43BC-9C18-1E6351CB8294}"/>
              </a:ext>
            </a:extLst>
          </p:cNvPr>
          <p:cNvCxnSpPr>
            <a:cxnSpLocks/>
          </p:cNvCxnSpPr>
          <p:nvPr/>
        </p:nvCxnSpPr>
        <p:spPr>
          <a:xfrm flipH="1">
            <a:off x="7024055" y="3197144"/>
            <a:ext cx="237229" cy="1524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176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6.2. Definition of fire scenario</a:t>
            </a:r>
          </a:p>
        </p:txBody>
      </p:sp>
      <p:sp>
        <p:nvSpPr>
          <p:cNvPr id="7" name="Rectangle 6"/>
          <p:cNvSpPr/>
          <p:nvPr/>
        </p:nvSpPr>
        <p:spPr>
          <a:xfrm>
            <a:off x="509787" y="1714971"/>
            <a:ext cx="10770742" cy="4939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CH" sz="2800" dirty="0"/>
              <a:t>6.2.1. </a:t>
            </a:r>
            <a:r>
              <a:rPr lang="fr-CH" sz="2800" dirty="0" err="1"/>
              <a:t>Compartment</a:t>
            </a:r>
            <a:r>
              <a:rPr lang="fr-CH" sz="2800" dirty="0"/>
              <a:t> </a:t>
            </a:r>
            <a:r>
              <a:rPr lang="fr-CH" sz="2800" dirty="0" err="1"/>
              <a:t>fire</a:t>
            </a:r>
            <a:endParaRPr lang="fr-CH" sz="2800" dirty="0"/>
          </a:p>
          <a:p>
            <a:pPr marL="457200" indent="-457200" algn="just">
              <a:lnSpc>
                <a:spcPct val="150000"/>
              </a:lnSpc>
              <a:buFontTx/>
              <a:buChar char="-"/>
            </a:pPr>
            <a:r>
              <a:rPr lang="fr-CH" sz="2800" dirty="0"/>
              <a:t>Standard </a:t>
            </a:r>
            <a:r>
              <a:rPr lang="fr-CH" sz="2800" dirty="0" err="1"/>
              <a:t>fire</a:t>
            </a:r>
            <a:r>
              <a:rPr lang="fr-CH" sz="2800" dirty="0"/>
              <a:t> </a:t>
            </a:r>
            <a:r>
              <a:rPr lang="fr-CH" sz="2800" dirty="0" err="1"/>
              <a:t>curve</a:t>
            </a:r>
            <a:r>
              <a:rPr lang="fr-CH" sz="2800" dirty="0"/>
              <a:t> (ISO-834, </a:t>
            </a:r>
            <a:r>
              <a:rPr lang="fr-CH" sz="2800" dirty="0" err="1"/>
              <a:t>Hydrocarbon</a:t>
            </a:r>
            <a:r>
              <a:rPr lang="fr-CH" sz="2800" dirty="0"/>
              <a:t>,…)</a:t>
            </a:r>
          </a:p>
          <a:p>
            <a:pPr marL="457200" indent="-457200" algn="just">
              <a:lnSpc>
                <a:spcPct val="150000"/>
              </a:lnSpc>
              <a:buFontTx/>
              <a:buChar char="-"/>
            </a:pPr>
            <a:r>
              <a:rPr lang="fr-CH" sz="2800" dirty="0"/>
              <a:t>Natural </a:t>
            </a:r>
            <a:r>
              <a:rPr lang="fr-CH" sz="2800" dirty="0" err="1"/>
              <a:t>fire</a:t>
            </a:r>
            <a:r>
              <a:rPr lang="fr-CH" sz="2800" dirty="0"/>
              <a:t> </a:t>
            </a:r>
            <a:r>
              <a:rPr lang="fr-CH" sz="2800" dirty="0" err="1"/>
              <a:t>curve</a:t>
            </a:r>
            <a:r>
              <a:rPr lang="fr-CH" sz="2800" dirty="0"/>
              <a:t> (</a:t>
            </a:r>
            <a:r>
              <a:rPr lang="fr-CH" sz="2800" dirty="0" err="1"/>
              <a:t>parametric</a:t>
            </a:r>
            <a:r>
              <a:rPr lang="fr-CH" sz="2800" dirty="0"/>
              <a:t> </a:t>
            </a:r>
            <a:r>
              <a:rPr lang="fr-CH" sz="2800" dirty="0" err="1"/>
              <a:t>curve</a:t>
            </a:r>
            <a:r>
              <a:rPr lang="fr-CH" sz="2800" dirty="0"/>
              <a:t> </a:t>
            </a:r>
            <a:r>
              <a:rPr lang="fr-CH" sz="2800" dirty="0" err="1"/>
              <a:t>according</a:t>
            </a:r>
            <a:r>
              <a:rPr lang="fr-CH" sz="2800" dirty="0"/>
              <a:t> to </a:t>
            </a:r>
            <a:r>
              <a:rPr lang="fr-CH" sz="2800" dirty="0" err="1"/>
              <a:t>Annex</a:t>
            </a:r>
            <a:r>
              <a:rPr lang="fr-CH" sz="2800" dirty="0"/>
              <a:t> A of      EN 1991-1-2, </a:t>
            </a:r>
            <a:r>
              <a:rPr lang="fr-CH" sz="2800" dirty="0" err="1"/>
              <a:t>OZone</a:t>
            </a:r>
            <a:r>
              <a:rPr lang="fr-CH" sz="2800" dirty="0"/>
              <a:t> software </a:t>
            </a:r>
            <a:r>
              <a:rPr lang="fr-CH" sz="2800" dirty="0" err="1"/>
              <a:t>based</a:t>
            </a:r>
            <a:r>
              <a:rPr lang="fr-CH" sz="2800" dirty="0"/>
              <a:t> on EN 1991-1-2 Annexes D and E)</a:t>
            </a:r>
          </a:p>
          <a:p>
            <a:pPr algn="just">
              <a:lnSpc>
                <a:spcPct val="150000"/>
              </a:lnSpc>
            </a:pPr>
            <a:endParaRPr lang="fr-CH" sz="1400" dirty="0"/>
          </a:p>
          <a:p>
            <a:pPr algn="just">
              <a:lnSpc>
                <a:spcPct val="150000"/>
              </a:lnSpc>
            </a:pPr>
            <a:r>
              <a:rPr lang="fr-CH" sz="2800" dirty="0"/>
              <a:t>6.2.2. </a:t>
            </a:r>
            <a:r>
              <a:rPr lang="fr-CH" sz="2800" dirty="0" err="1"/>
              <a:t>Localised</a:t>
            </a:r>
            <a:r>
              <a:rPr lang="fr-CH" sz="2800" dirty="0"/>
              <a:t> </a:t>
            </a:r>
            <a:r>
              <a:rPr lang="fr-CH" sz="2800" dirty="0" err="1"/>
              <a:t>fire</a:t>
            </a:r>
            <a:endParaRPr lang="fr-CH" sz="2800" dirty="0"/>
          </a:p>
          <a:p>
            <a:pPr marL="457200" indent="-457200" algn="just">
              <a:lnSpc>
                <a:spcPct val="150000"/>
              </a:lnSpc>
              <a:buFontTx/>
              <a:buChar char="-"/>
            </a:pPr>
            <a:r>
              <a:rPr lang="fr-CH" sz="2800" dirty="0" err="1"/>
              <a:t>Fire</a:t>
            </a:r>
            <a:r>
              <a:rPr lang="fr-CH" sz="2800" dirty="0"/>
              <a:t> scenario </a:t>
            </a:r>
            <a:r>
              <a:rPr lang="fr-CH" sz="2800" dirty="0" err="1"/>
              <a:t>defined</a:t>
            </a:r>
            <a:r>
              <a:rPr lang="fr-CH" sz="2800" dirty="0"/>
              <a:t> by </a:t>
            </a:r>
            <a:r>
              <a:rPr lang="fr-CH" sz="2800" dirty="0" err="1"/>
              <a:t>engineer</a:t>
            </a:r>
            <a:r>
              <a:rPr lang="fr-CH" sz="2800" dirty="0"/>
              <a:t>/</a:t>
            </a:r>
            <a:r>
              <a:rPr lang="fr-CH" sz="2800" dirty="0" err="1"/>
              <a:t>authorities</a:t>
            </a:r>
            <a:r>
              <a:rPr lang="fr-CH" sz="2800" dirty="0"/>
              <a:t> (</a:t>
            </a:r>
            <a:r>
              <a:rPr lang="fr-CH" sz="2800" dirty="0" err="1"/>
              <a:t>diameter</a:t>
            </a:r>
            <a:r>
              <a:rPr lang="fr-CH" sz="2800" dirty="0"/>
              <a:t>, RHR)</a:t>
            </a:r>
          </a:p>
        </p:txBody>
      </p:sp>
    </p:spTree>
    <p:extLst>
      <p:ext uri="{BB962C8B-B14F-4D97-AF65-F5344CB8AC3E}">
        <p14:creationId xmlns:p14="http://schemas.microsoft.com/office/powerpoint/2010/main" val="57350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6.2. Definition of fire scenario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6.2.2. </a:t>
            </a:r>
            <a:r>
              <a:rPr lang="fr-CH" sz="2800" dirty="0" err="1"/>
              <a:t>Localised</a:t>
            </a:r>
            <a:r>
              <a:rPr lang="fr-CH" sz="2800" dirty="0"/>
              <a:t> </a:t>
            </a:r>
            <a:r>
              <a:rPr lang="fr-CH" sz="2800" dirty="0" err="1"/>
              <a:t>fire</a:t>
            </a:r>
            <a:endParaRPr lang="fr-CH" sz="2800" dirty="0"/>
          </a:p>
        </p:txBody>
      </p:sp>
      <p:sp>
        <p:nvSpPr>
          <p:cNvPr id="6" name="Rectangle 5"/>
          <p:cNvSpPr/>
          <p:nvPr/>
        </p:nvSpPr>
        <p:spPr>
          <a:xfrm>
            <a:off x="9971655" y="3960003"/>
            <a:ext cx="221447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400" dirty="0">
                <a:solidFill>
                  <a:schemeClr val="accent2">
                    <a:lumMod val="50000"/>
                  </a:schemeClr>
                </a:solidFill>
              </a:rPr>
              <a:t>(1) : </a:t>
            </a:r>
            <a:r>
              <a:rPr lang="fr-CH" sz="2400" dirty="0" err="1">
                <a:solidFill>
                  <a:schemeClr val="accent2">
                    <a:lumMod val="50000"/>
                  </a:schemeClr>
                </a:solidFill>
              </a:rPr>
              <a:t>Heskestad</a:t>
            </a:r>
            <a:endParaRPr lang="fr-CH" sz="24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CH" sz="2400" dirty="0">
                <a:solidFill>
                  <a:schemeClr val="accent2">
                    <a:lumMod val="50000"/>
                  </a:schemeClr>
                </a:solidFill>
              </a:rPr>
              <a:t>(2) : </a:t>
            </a:r>
            <a:r>
              <a:rPr lang="fr-CH" sz="2400" dirty="0" err="1">
                <a:solidFill>
                  <a:schemeClr val="accent2">
                    <a:lumMod val="50000"/>
                  </a:schemeClr>
                </a:solidFill>
              </a:rPr>
              <a:t>Hasemi</a:t>
            </a:r>
            <a:endParaRPr lang="fr-CH" sz="24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fr-CH" sz="2400" dirty="0">
                <a:solidFill>
                  <a:schemeClr val="accent2">
                    <a:lumMod val="50000"/>
                  </a:schemeClr>
                </a:solidFill>
              </a:rPr>
              <a:t>(3) : LOCAFI</a:t>
            </a:r>
          </a:p>
          <a:p>
            <a:r>
              <a:rPr lang="fr-CH" sz="2400" dirty="0">
                <a:solidFill>
                  <a:schemeClr val="accent2">
                    <a:lumMod val="50000"/>
                  </a:schemeClr>
                </a:solidFill>
              </a:rPr>
              <a:t>(radiation)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942" y="2494247"/>
            <a:ext cx="11496341" cy="3774080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10364539" y="2964873"/>
            <a:ext cx="522" cy="384217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64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6.3. Thermal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6.3.1. </a:t>
            </a:r>
            <a:r>
              <a:rPr lang="fr-CH" sz="2800" dirty="0" err="1"/>
              <a:t>Steady</a:t>
            </a:r>
            <a:r>
              <a:rPr lang="fr-CH" sz="2800" dirty="0"/>
              <a:t>-state </a:t>
            </a:r>
            <a:r>
              <a:rPr lang="fr-CH" sz="2800" dirty="0" err="1"/>
              <a:t>temperature</a:t>
            </a:r>
            <a:endParaRPr lang="fr-CH" sz="280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524" y="2515237"/>
            <a:ext cx="11742676" cy="645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sz="2000" dirty="0"/>
              <a:t>Steady-state temperature </a:t>
            </a:r>
            <a:r>
              <a:rPr lang="en-GB" sz="2000" dirty="0">
                <a:latin typeface="Symbol" panose="05050102010706020507" pitchFamily="18" charset="2"/>
              </a:rPr>
              <a:t>q</a:t>
            </a:r>
            <a:r>
              <a:rPr lang="en-GB" sz="2000" dirty="0"/>
              <a:t> is the temperature at which the received flux is equilibrated by the emitted (convective and radiative) fluxes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916077" y="3104800"/>
                <a:ext cx="10497757" cy="5077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sz="2400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fr-LU" sz="24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LU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d>
                        <m:d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  <m:r>
                            <a:rPr lang="fr-LU" sz="2400" i="0">
                              <a:latin typeface="Cambria Math" panose="02040503050406030204" pitchFamily="18" charset="0"/>
                            </a:rPr>
                            <m:t>−20</m:t>
                          </m:r>
                        </m:e>
                      </m:d>
                      <m:r>
                        <a:rPr lang="fr-LU" sz="2400" i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fr-LU" sz="2400" i="1">
                          <a:latin typeface="Cambria Math" panose="02040503050406030204" pitchFamily="18" charset="0"/>
                        </a:rPr>
                        <m:t>𝜎𝜀</m:t>
                      </m:r>
                      <m:d>
                        <m:dPr>
                          <m:begChr m:val="["/>
                          <m:endChr m:val="]"/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LU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𝜃</m:t>
                                  </m:r>
                                  <m:r>
                                    <a:rPr lang="fr-LU" sz="2400" i="0">
                                      <a:latin typeface="Cambria Math" panose="02040503050406030204" pitchFamily="18" charset="0"/>
                                    </a:rPr>
                                    <m:t>+273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LU" sz="2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LU" sz="24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LU" sz="2400" i="0">
                                      <a:latin typeface="Cambria Math" panose="02040503050406030204" pitchFamily="18" charset="0"/>
                                    </a:rPr>
                                    <m:t>20+273</m:t>
                                  </m:r>
                                </m:e>
                              </m:d>
                            </m:e>
                            <m:sup>
                              <m:r>
                                <a:rPr lang="fr-LU" sz="24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fr-LU" sz="2400" i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fr-LU" sz="2400" i="1"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fr-CH" sz="2400" b="0" i="1" smtClean="0">
                          <a:latin typeface="Cambria Math" panose="02040503050406030204" pitchFamily="18" charset="0"/>
                        </a:rPr>
                        <m:t>∗</m:t>
                      </m:r>
                      <m:sSub>
                        <m:sSub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̇"/>
                              <m:ctrlPr>
                                <a:rPr lang="fr-LU" sz="2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fr-CH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</m:oMath>
                  </m:oMathPara>
                </a14:m>
                <a:endParaRPr lang="fr-LU" sz="2400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077" y="3104800"/>
                <a:ext cx="10497757" cy="50776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ight Brace 3"/>
          <p:cNvSpPr/>
          <p:nvPr/>
        </p:nvSpPr>
        <p:spPr>
          <a:xfrm rot="5400000">
            <a:off x="3377294" y="2912658"/>
            <a:ext cx="422071" cy="1496296"/>
          </a:xfrm>
          <a:prstGeom prst="rightBrace">
            <a:avLst>
              <a:gd name="adj1" fmla="val 83831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7" name="Right Brace 16"/>
          <p:cNvSpPr/>
          <p:nvPr/>
        </p:nvSpPr>
        <p:spPr>
          <a:xfrm rot="5400000">
            <a:off x="9287326" y="3104490"/>
            <a:ext cx="309098" cy="1094502"/>
          </a:xfrm>
          <a:prstGeom prst="rightBrace">
            <a:avLst>
              <a:gd name="adj1" fmla="val 37876"/>
              <a:gd name="adj2" fmla="val 51266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2224808" y="3997804"/>
            <a:ext cx="2392914" cy="645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2000" dirty="0">
                <a:solidFill>
                  <a:srgbClr val="00B0F0"/>
                </a:solidFill>
              </a:rPr>
              <a:t>Emitted net convective flux </a:t>
            </a:r>
          </a:p>
        </p:txBody>
      </p:sp>
      <p:sp>
        <p:nvSpPr>
          <p:cNvPr id="21" name="Right Brace 20"/>
          <p:cNvSpPr/>
          <p:nvPr/>
        </p:nvSpPr>
        <p:spPr>
          <a:xfrm rot="5400000">
            <a:off x="6422524" y="1648206"/>
            <a:ext cx="422071" cy="4031674"/>
          </a:xfrm>
          <a:prstGeom prst="rightBrace">
            <a:avLst>
              <a:gd name="adj1" fmla="val 110091"/>
              <a:gd name="adj2" fmla="val 5000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5328226" y="3997804"/>
            <a:ext cx="2392914" cy="645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2000" dirty="0">
                <a:solidFill>
                  <a:srgbClr val="00B0F0"/>
                </a:solidFill>
              </a:rPr>
              <a:t>Emitted radiative flux 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>
          <a:xfrm>
            <a:off x="8160322" y="3997804"/>
            <a:ext cx="2392914" cy="645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2000" dirty="0">
                <a:solidFill>
                  <a:srgbClr val="FF0000"/>
                </a:solidFill>
              </a:rPr>
              <a:t>Received flux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3"/>
              <p:cNvSpPr txBox="1">
                <a:spLocks noChangeArrowheads="1"/>
              </p:cNvSpPr>
              <p:nvPr/>
            </p:nvSpPr>
            <p:spPr>
              <a:xfrm>
                <a:off x="144524" y="4643076"/>
                <a:ext cx="11742676" cy="16884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92500" lnSpcReduction="10000"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00000"/>
                  <a:buFont typeface="Arial" pitchFamily="34" charset="0"/>
                  <a:buChar char="▪"/>
                  <a:defRPr sz="20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itchFamily="34" charset="0"/>
                  <a:buChar char="▪"/>
                  <a:defRPr sz="18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6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4487" lvl="1" indent="0" algn="just">
                  <a:spcAft>
                    <a:spcPts val="200"/>
                  </a:spcAft>
                  <a:buNone/>
                </a:pPr>
                <a:r>
                  <a:rPr lang="en-GB" sz="2000" dirty="0"/>
                  <a:t>In case of compartment fire, the mean impinging radiative flux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L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LU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000" dirty="0"/>
                  <a:t> must be replaced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L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LU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dirty="0"/>
                  <a:t> including both convective and radiative fluxes.</a:t>
                </a:r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endParaRPr lang="en-GB" sz="2000" dirty="0"/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endParaRPr lang="en-GB" sz="1000" dirty="0"/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r>
                  <a:rPr lang="en-GB" sz="2000" dirty="0"/>
                  <a:t>This simplified approach neglects the thermal inertia of the member</a:t>
                </a:r>
              </a:p>
            </p:txBody>
          </p:sp>
        </mc:Choice>
        <mc:Fallback xmlns="">
          <p:sp>
            <p:nvSpPr>
              <p:cNvPr id="24" name="Rectangle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4" y="4643076"/>
                <a:ext cx="11742676" cy="1688451"/>
              </a:xfrm>
              <a:prstGeom prst="rect">
                <a:avLst/>
              </a:prstGeom>
              <a:blipFill>
                <a:blip r:embed="rId3"/>
                <a:stretch>
                  <a:fillRect t="-3610" b="-2166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B246649-CFBC-4228-A609-BF4A43DA5FBB}"/>
                  </a:ext>
                </a:extLst>
              </p:cNvPr>
              <p:cNvSpPr/>
              <p:nvPr/>
            </p:nvSpPr>
            <p:spPr>
              <a:xfrm>
                <a:off x="693819" y="5214607"/>
                <a:ext cx="8853178" cy="5572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sz="240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fr-LU" sz="2400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𝑚𝑖𝑛</m:t>
                          </m:r>
                          <m:d>
                            <m:d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fr-LU" sz="2400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fr-LU" sz="2400" i="0">
                                  <a:latin typeface="Cambria Math" panose="02040503050406030204" pitchFamily="18" charset="0"/>
                                </a:rPr>
                                <m:t>;100000</m:t>
                              </m:r>
                            </m:e>
                          </m:d>
                        </m:e>
                        <m:sub/>
                      </m:sSub>
                    </m:oMath>
                  </m:oMathPara>
                </a14:m>
                <a:endParaRPr lang="fr-LU" sz="2400" dirty="0"/>
              </a:p>
            </p:txBody>
          </p:sp>
        </mc:Choice>
        <mc:Fallback xmlns=""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B246649-CFBC-4228-A609-BF4A43DA5F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819" y="5214607"/>
                <a:ext cx="8853178" cy="55726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Rectangle 14">
            <a:extLst>
              <a:ext uri="{FF2B5EF4-FFF2-40B4-BE49-F238E27FC236}">
                <a16:creationId xmlns:a16="http://schemas.microsoft.com/office/drawing/2014/main" id="{5CE3A3C0-46ED-44FD-BE35-E7C71BDD4732}"/>
              </a:ext>
            </a:extLst>
          </p:cNvPr>
          <p:cNvSpPr/>
          <p:nvPr/>
        </p:nvSpPr>
        <p:spPr>
          <a:xfrm>
            <a:off x="6204613" y="759158"/>
            <a:ext cx="1215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[W.m</a:t>
            </a:r>
            <a:r>
              <a:rPr lang="en-GB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-2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endParaRPr lang="fr-LU" sz="24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15B10B9-5563-42A8-AAB2-84B3659BF7BF}"/>
              </a:ext>
            </a:extLst>
          </p:cNvPr>
          <p:cNvSpPr/>
          <p:nvPr/>
        </p:nvSpPr>
        <p:spPr>
          <a:xfrm>
            <a:off x="8748792" y="5211919"/>
            <a:ext cx="1215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[W.m</a:t>
            </a:r>
            <a:r>
              <a:rPr lang="en-GB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-2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endParaRPr lang="fr-LU" sz="2400" dirty="0"/>
          </a:p>
        </p:txBody>
      </p:sp>
    </p:spTree>
    <p:extLst>
      <p:ext uri="{BB962C8B-B14F-4D97-AF65-F5344CB8AC3E}">
        <p14:creationId xmlns:p14="http://schemas.microsoft.com/office/powerpoint/2010/main" val="108621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6.3. Thermal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6.3.2. </a:t>
            </a:r>
            <a:r>
              <a:rPr lang="fr-CH" sz="2800" dirty="0" err="1"/>
              <a:t>Incremental</a:t>
            </a:r>
            <a:r>
              <a:rPr lang="fr-CH" sz="2800" dirty="0"/>
              <a:t> </a:t>
            </a:r>
            <a:r>
              <a:rPr lang="fr-CH" sz="2800" dirty="0" err="1"/>
              <a:t>procedure</a:t>
            </a:r>
            <a:r>
              <a:rPr lang="fr-CH" sz="2800" dirty="0"/>
              <a:t> (</a:t>
            </a:r>
            <a:r>
              <a:rPr lang="fr-CH" sz="2800" dirty="0" err="1"/>
              <a:t>uniform</a:t>
            </a:r>
            <a:r>
              <a:rPr lang="fr-CH" sz="2800" dirty="0"/>
              <a:t> </a:t>
            </a:r>
            <a:r>
              <a:rPr lang="fr-CH" sz="2800" dirty="0" err="1"/>
              <a:t>temperature</a:t>
            </a:r>
            <a:r>
              <a:rPr lang="fr-CH" sz="2800" dirty="0"/>
              <a:t>)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144524" y="2593788"/>
            <a:ext cx="11742676" cy="222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sz="2000" dirty="0"/>
              <a:t>The member temperature is calculated by stating the thermal balance of the member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856742" y="3003212"/>
                <a:ext cx="9362350" cy="793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sz="2400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LU" sz="24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LU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sz="2400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fr-CH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b>
                          </m:sSub>
                          <m:r>
                            <a:rPr lang="fr-L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 sz="2400" i="0">
                                  <a:latin typeface="Cambria Math" panose="02040503050406030204" pitchFamily="18" charset="0"/>
                                </a:rPr>
                                <m:t>20−</m:t>
                              </m:r>
                              <m:r>
                                <a:rPr lang="fr-LU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fr-LU" sz="2400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LU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LU" sz="2400" i="0">
                                          <a:latin typeface="Cambria Math" panose="02040503050406030204" pitchFamily="18" charset="0"/>
                                        </a:rPr>
                                        <m:t>293</m:t>
                                      </m:r>
                                    </m:e>
                                    <m:sup>
                                      <m:r>
                                        <a:rPr lang="fr-LU" sz="24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fr-LU" sz="2400" i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LU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sz="24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  <m:r>
                                            <a:rPr lang="fr-LU" sz="2400" i="0">
                                              <a:latin typeface="Cambria Math" panose="02040503050406030204" pitchFamily="18" charset="0"/>
                                            </a:rPr>
                                            <m:t>+273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LU" sz="2400" i="0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fr-LU" sz="24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42" y="3003212"/>
                <a:ext cx="9362350" cy="79361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/>
          <p:cNvSpPr/>
          <p:nvPr/>
        </p:nvSpPr>
        <p:spPr>
          <a:xfrm>
            <a:off x="1075637" y="3987700"/>
            <a:ext cx="10655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ρ, </a:t>
            </a:r>
            <a:r>
              <a:rPr lang="en-GB" i="1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C</a:t>
            </a:r>
            <a:r>
              <a:rPr lang="en-GB" i="1" baseline="-25000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p</a:t>
            </a:r>
            <a:r>
              <a:rPr lang="en-GB" i="1" baseline="-25000" dirty="0">
                <a:latin typeface="Book Antiqua" panose="02040602050305030304" pitchFamily="18" charset="0"/>
                <a:ea typeface="Times New Roman" panose="02020603050405020304" pitchFamily="18" charset="0"/>
              </a:rPr>
              <a:t>, 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and </a:t>
            </a: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A</a:t>
            </a:r>
            <a:r>
              <a:rPr lang="en-GB" i="1" baseline="-25000" dirty="0">
                <a:latin typeface="Book Antiqua" panose="02040602050305030304" pitchFamily="18" charset="0"/>
                <a:ea typeface="Times New Roman" panose="02020603050405020304" pitchFamily="18" charset="0"/>
              </a:rPr>
              <a:t>m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/</a:t>
            </a: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V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  are density [kg.m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-3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], specific heat [J.kg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.K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 and </a:t>
            </a:r>
            <a:r>
              <a:rPr lang="en-GB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massivity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 [m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 of the member</a:t>
            </a:r>
            <a:endParaRPr lang="fr-LU" dirty="0"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111115" y="4659697"/>
            <a:ext cx="11742676" cy="6537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>
              <a:spcAft>
                <a:spcPts val="200"/>
              </a:spcAft>
              <a:buNone/>
            </a:pPr>
            <a:r>
              <a:rPr lang="fr-CH" sz="2000" dirty="0"/>
              <a:t>EN 1993-1-2 imposes </a:t>
            </a:r>
            <a:r>
              <a:rPr lang="fr-CH" sz="2000" dirty="0" err="1"/>
              <a:t>that</a:t>
            </a:r>
            <a:r>
              <a:rPr lang="fr-CH" sz="2000" dirty="0"/>
              <a:t> the time </a:t>
            </a:r>
            <a:r>
              <a:rPr lang="fr-CH" sz="2000" dirty="0" err="1"/>
              <a:t>step</a:t>
            </a:r>
            <a:r>
              <a:rPr lang="fr-CH" sz="2000" dirty="0"/>
              <a:t> </a:t>
            </a:r>
            <a:r>
              <a:rPr lang="fr-CH" sz="2000" dirty="0" err="1">
                <a:latin typeface="Symbol" panose="05050102010706020507" pitchFamily="18" charset="2"/>
              </a:rPr>
              <a:t>D</a:t>
            </a:r>
            <a:r>
              <a:rPr lang="fr-CH" sz="2000" dirty="0" err="1"/>
              <a:t>t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not </a:t>
            </a:r>
            <a:r>
              <a:rPr lang="fr-CH" sz="2000" dirty="0" err="1"/>
              <a:t>higher</a:t>
            </a:r>
            <a:r>
              <a:rPr lang="fr-CH" sz="2000" dirty="0"/>
              <a:t> </a:t>
            </a:r>
            <a:r>
              <a:rPr lang="fr-CH" sz="2000" dirty="0" err="1"/>
              <a:t>than</a:t>
            </a:r>
            <a:r>
              <a:rPr lang="fr-CH" sz="2000" dirty="0"/>
              <a:t> 5 seconds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3">
                <a:extLst>
                  <a:ext uri="{FF2B5EF4-FFF2-40B4-BE49-F238E27FC236}">
                    <a16:creationId xmlns:a16="http://schemas.microsoft.com/office/drawing/2014/main" id="{49BEEDFA-C280-43BC-93E6-35D193376237}"/>
                  </a:ext>
                </a:extLst>
              </p:cNvPr>
              <p:cNvSpPr txBox="1">
                <a:spLocks noChangeArrowheads="1"/>
              </p:cNvSpPr>
              <p:nvPr/>
            </p:nvSpPr>
            <p:spPr>
              <a:xfrm>
                <a:off x="127820" y="5122345"/>
                <a:ext cx="11742676" cy="168845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74320" indent="-228600" algn="l" defTabSz="914400" rtl="0" eaLnBrk="1" latinLnBrk="0" hangingPunct="1">
                  <a:lnSpc>
                    <a:spcPct val="90000"/>
                  </a:lnSpc>
                  <a:spcBef>
                    <a:spcPts val="1800"/>
                  </a:spcBef>
                  <a:buSzPct val="100000"/>
                  <a:buFont typeface="Arial" pitchFamily="34" charset="0"/>
                  <a:buChar char="▪"/>
                  <a:defRPr sz="20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59436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SzPct val="100000"/>
                  <a:buFont typeface="Arial" pitchFamily="34" charset="0"/>
                  <a:buChar char="▪"/>
                  <a:defRPr sz="18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6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344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55448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>
                        <a:lumMod val="90000"/>
                        <a:lumOff val="1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87452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19456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834640" indent="-228600" algn="l" defTabSz="914400" rtl="0" eaLnBrk="1" latinLnBrk="0" hangingPunct="1">
                  <a:lnSpc>
                    <a:spcPct val="90000"/>
                  </a:lnSpc>
                  <a:spcBef>
                    <a:spcPts val="800"/>
                  </a:spcBef>
                  <a:buSzPct val="100000"/>
                  <a:buFont typeface="Arial" pitchFamily="34" charset="0"/>
                  <a:buChar char="▪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4487" lvl="1" indent="0" algn="just">
                  <a:spcAft>
                    <a:spcPts val="200"/>
                  </a:spcAft>
                  <a:buNone/>
                </a:pPr>
                <a:r>
                  <a:rPr lang="en-GB" sz="2000" dirty="0"/>
                  <a:t>In case of compartment fire, the mean impinging radiative flux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L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LU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0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fr-CH" sz="2000" i="1"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GB" sz="2000" dirty="0"/>
                  <a:t> must be replaced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LU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fr-LU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fr-CH" sz="2000" i="1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</m:e>
                      <m:sub>
                        <m:r>
                          <a:rPr lang="fr-CH" sz="2000" b="0" i="1" smtClean="0"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fr-CH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sz="2000" dirty="0"/>
                  <a:t> including both convective and radiative fluxes.</a:t>
                </a:r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endParaRPr lang="en-GB" sz="2000" dirty="0"/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endParaRPr lang="en-GB" sz="1000" dirty="0"/>
              </a:p>
              <a:p>
                <a:pPr marL="344487" lvl="1" indent="0" algn="just">
                  <a:spcAft>
                    <a:spcPts val="200"/>
                  </a:spcAft>
                  <a:buNone/>
                </a:pPr>
                <a:endParaRPr lang="en-GB" sz="2000" dirty="0"/>
              </a:p>
            </p:txBody>
          </p:sp>
        </mc:Choice>
        <mc:Fallback xmlns="">
          <p:sp>
            <p:nvSpPr>
              <p:cNvPr id="14" name="Rectangle 3">
                <a:extLst>
                  <a:ext uri="{FF2B5EF4-FFF2-40B4-BE49-F238E27FC236}">
                    <a16:creationId xmlns:a16="http://schemas.microsoft.com/office/drawing/2014/main" id="{49BEEDFA-C280-43BC-93E6-35D1933762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820" y="5122345"/>
                <a:ext cx="11742676" cy="1688451"/>
              </a:xfrm>
              <a:prstGeom prst="rect">
                <a:avLst/>
              </a:prstGeom>
              <a:blipFill>
                <a:blip r:embed="rId3"/>
                <a:stretch>
                  <a:fillRect t="-1805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E660B7A-6383-4844-8D76-DE70B33DA5CC}"/>
                  </a:ext>
                </a:extLst>
              </p:cNvPr>
              <p:cNvSpPr/>
              <p:nvPr/>
            </p:nvSpPr>
            <p:spPr>
              <a:xfrm>
                <a:off x="677115" y="5840800"/>
                <a:ext cx="8853178" cy="6088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sz="240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LU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LU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  <m:r>
                                    <a:rPr lang="fr-CH" sz="24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  <m:t>𝑡𝑜𝑡</m:t>
                                  </m:r>
                                </m:sub>
                              </m:sSub>
                              <m:r>
                                <a:rPr lang="fr-LU" sz="240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fr-LU" sz="2400" i="1">
                                  <a:latin typeface="Cambria Math" panose="02040503050406030204" pitchFamily="18" charset="0"/>
                                </a:rPr>
                                <m:t>𝑚𝑖𝑛</m:t>
                              </m:r>
                              <m:d>
                                <m:dPr>
                                  <m:ctrlPr>
                                    <a:rPr lang="fr-LU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fr-LU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sub>
                                  </m:sSub>
                                  <m:r>
                                    <a:rPr lang="fr-LU" sz="240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̇"/>
                                          <m:ctrlPr>
                                            <a:rPr lang="fr-LU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fr-CH" sz="2400" i="1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fr-CH" sz="2400" i="1"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fr-LU" sz="2400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sub>
                                  </m:sSub>
                                  <m:r>
                                    <a:rPr lang="fr-LU" sz="2400">
                                      <a:latin typeface="Cambria Math" panose="02040503050406030204" pitchFamily="18" charset="0"/>
                                    </a:rPr>
                                    <m:t>;100000</m:t>
                                  </m:r>
                                </m:e>
                              </m:d>
                            </m:e>
                            <m:sub/>
                          </m:sSub>
                        </m:e>
                        <m:sub/>
                      </m:sSub>
                    </m:oMath>
                  </m:oMathPara>
                </a14:m>
                <a:endParaRPr lang="fr-LU" sz="2400" dirty="0"/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AE660B7A-6383-4844-8D76-DE70B33DA5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115" y="5840800"/>
                <a:ext cx="8853178" cy="60882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Rectangle 16">
            <a:extLst>
              <a:ext uri="{FF2B5EF4-FFF2-40B4-BE49-F238E27FC236}">
                <a16:creationId xmlns:a16="http://schemas.microsoft.com/office/drawing/2014/main" id="{B569CE3C-BFE4-4524-9872-B3DC27775C42}"/>
              </a:ext>
            </a:extLst>
          </p:cNvPr>
          <p:cNvSpPr/>
          <p:nvPr/>
        </p:nvSpPr>
        <p:spPr>
          <a:xfrm>
            <a:off x="8781703" y="5888601"/>
            <a:ext cx="12159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[W.m</a:t>
            </a:r>
            <a:r>
              <a:rPr lang="en-GB" sz="2400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-2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endParaRPr lang="fr-LU" sz="2400" dirty="0"/>
          </a:p>
        </p:txBody>
      </p:sp>
    </p:spTree>
    <p:extLst>
      <p:ext uri="{BB962C8B-B14F-4D97-AF65-F5344CB8AC3E}">
        <p14:creationId xmlns:p14="http://schemas.microsoft.com/office/powerpoint/2010/main" val="4276514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6.3. Thermal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674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6.3.2. </a:t>
            </a:r>
            <a:r>
              <a:rPr lang="fr-CH" sz="2800" dirty="0" err="1"/>
              <a:t>Incremental</a:t>
            </a:r>
            <a:r>
              <a:rPr lang="fr-CH" sz="2800" dirty="0"/>
              <a:t> </a:t>
            </a:r>
            <a:r>
              <a:rPr lang="fr-CH" sz="2800" dirty="0" err="1"/>
              <a:t>procedure</a:t>
            </a:r>
            <a:r>
              <a:rPr lang="fr-CH" sz="2800" dirty="0"/>
              <a:t> (</a:t>
            </a:r>
            <a:r>
              <a:rPr lang="fr-CH" sz="2800" dirty="0" err="1"/>
              <a:t>uniform</a:t>
            </a:r>
            <a:r>
              <a:rPr lang="fr-CH" sz="2800" dirty="0"/>
              <a:t> </a:t>
            </a:r>
            <a:r>
              <a:rPr lang="fr-CH" sz="2800" dirty="0" err="1"/>
              <a:t>temperature</a:t>
            </a:r>
            <a:r>
              <a:rPr lang="fr-CH" sz="2800" dirty="0"/>
              <a:t>)</a:t>
            </a:r>
          </a:p>
        </p:txBody>
      </p:sp>
      <p:sp>
        <p:nvSpPr>
          <p:cNvPr id="61" name="Rectangle 63"/>
          <p:cNvSpPr>
            <a:spLocks noChangeArrowheads="1"/>
          </p:cNvSpPr>
          <p:nvPr/>
        </p:nvSpPr>
        <p:spPr bwMode="auto">
          <a:xfrm>
            <a:off x="1328147" y="2493302"/>
            <a:ext cx="2333625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fr-FR" sz="2000" b="0" dirty="0" err="1">
                <a:solidFill>
                  <a:srgbClr val="C00000"/>
                </a:solidFill>
              </a:rPr>
              <a:t>Specific</a:t>
            </a:r>
            <a:r>
              <a:rPr lang="fr-FR" sz="2000" b="0" dirty="0">
                <a:solidFill>
                  <a:srgbClr val="C00000"/>
                </a:solidFill>
              </a:rPr>
              <a:t> </a:t>
            </a:r>
            <a:r>
              <a:rPr lang="fr-FR" sz="2000" b="0" dirty="0" err="1">
                <a:solidFill>
                  <a:srgbClr val="C00000"/>
                </a:solidFill>
              </a:rPr>
              <a:t>Heat</a:t>
            </a:r>
            <a:r>
              <a:rPr lang="fr-FR" sz="2000" b="0" dirty="0">
                <a:solidFill>
                  <a:srgbClr val="C00000"/>
                </a:solidFill>
              </a:rPr>
              <a:t> </a:t>
            </a:r>
            <a:r>
              <a:rPr lang="en-US" sz="2000" b="0" dirty="0">
                <a:solidFill>
                  <a:srgbClr val="C00000"/>
                </a:solidFill>
              </a:rPr>
              <a:t>(J/</a:t>
            </a:r>
            <a:r>
              <a:rPr lang="en-US" sz="2000" b="0" dirty="0" err="1">
                <a:solidFill>
                  <a:srgbClr val="C00000"/>
                </a:solidFill>
              </a:rPr>
              <a:t>kg°K</a:t>
            </a:r>
            <a:r>
              <a:rPr lang="en-US" sz="2000" b="0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62" name="Line 64"/>
          <p:cNvSpPr>
            <a:spLocks noChangeShapeType="1"/>
          </p:cNvSpPr>
          <p:nvPr/>
        </p:nvSpPr>
        <p:spPr bwMode="auto">
          <a:xfrm>
            <a:off x="1209084" y="5776252"/>
            <a:ext cx="3533775" cy="63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65"/>
          <p:cNvSpPr>
            <a:spLocks noChangeShapeType="1"/>
          </p:cNvSpPr>
          <p:nvPr/>
        </p:nvSpPr>
        <p:spPr bwMode="auto">
          <a:xfrm flipV="1">
            <a:off x="1213847" y="2867952"/>
            <a:ext cx="1588" cy="2905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66"/>
          <p:cNvSpPr>
            <a:spLocks noChangeShapeType="1"/>
          </p:cNvSpPr>
          <p:nvPr/>
        </p:nvSpPr>
        <p:spPr bwMode="auto">
          <a:xfrm>
            <a:off x="1221784" y="5509552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67"/>
          <p:cNvSpPr>
            <a:spLocks noChangeShapeType="1"/>
          </p:cNvSpPr>
          <p:nvPr/>
        </p:nvSpPr>
        <p:spPr bwMode="auto">
          <a:xfrm>
            <a:off x="1209084" y="5231739"/>
            <a:ext cx="46038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68"/>
          <p:cNvSpPr>
            <a:spLocks noChangeShapeType="1"/>
          </p:cNvSpPr>
          <p:nvPr/>
        </p:nvSpPr>
        <p:spPr bwMode="auto">
          <a:xfrm>
            <a:off x="1209084" y="4968214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69"/>
          <p:cNvSpPr>
            <a:spLocks noChangeShapeType="1"/>
          </p:cNvSpPr>
          <p:nvPr/>
        </p:nvSpPr>
        <p:spPr bwMode="auto">
          <a:xfrm>
            <a:off x="1209084" y="4718977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70"/>
          <p:cNvSpPr>
            <a:spLocks noChangeShapeType="1"/>
          </p:cNvSpPr>
          <p:nvPr/>
        </p:nvSpPr>
        <p:spPr bwMode="auto">
          <a:xfrm>
            <a:off x="1209084" y="4441164"/>
            <a:ext cx="46038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Line 71"/>
          <p:cNvSpPr>
            <a:spLocks noChangeShapeType="1"/>
          </p:cNvSpPr>
          <p:nvPr/>
        </p:nvSpPr>
        <p:spPr bwMode="auto">
          <a:xfrm>
            <a:off x="1209084" y="4201452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" name="Line 72"/>
          <p:cNvSpPr>
            <a:spLocks noChangeShapeType="1"/>
          </p:cNvSpPr>
          <p:nvPr/>
        </p:nvSpPr>
        <p:spPr bwMode="auto">
          <a:xfrm>
            <a:off x="1209084" y="3945864"/>
            <a:ext cx="46038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" name="Line 73"/>
          <p:cNvSpPr>
            <a:spLocks noChangeShapeType="1"/>
          </p:cNvSpPr>
          <p:nvPr/>
        </p:nvSpPr>
        <p:spPr bwMode="auto">
          <a:xfrm>
            <a:off x="1209084" y="3666464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2" name="Line 74"/>
          <p:cNvSpPr>
            <a:spLocks noChangeShapeType="1"/>
          </p:cNvSpPr>
          <p:nvPr/>
        </p:nvSpPr>
        <p:spPr bwMode="auto">
          <a:xfrm>
            <a:off x="1209084" y="3426752"/>
            <a:ext cx="46038" cy="31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3" name="Line 75"/>
          <p:cNvSpPr>
            <a:spLocks noChangeShapeType="1"/>
          </p:cNvSpPr>
          <p:nvPr/>
        </p:nvSpPr>
        <p:spPr bwMode="auto">
          <a:xfrm>
            <a:off x="1209084" y="3163227"/>
            <a:ext cx="46038" cy="1587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4" name="Rectangle 76"/>
          <p:cNvSpPr>
            <a:spLocks noChangeArrowheads="1"/>
          </p:cNvSpPr>
          <p:nvPr/>
        </p:nvSpPr>
        <p:spPr bwMode="auto">
          <a:xfrm>
            <a:off x="907459" y="3099727"/>
            <a:ext cx="323850" cy="233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5" name="Rectangle 77"/>
          <p:cNvSpPr>
            <a:spLocks noChangeArrowheads="1"/>
          </p:cNvSpPr>
          <p:nvPr/>
        </p:nvSpPr>
        <p:spPr bwMode="auto">
          <a:xfrm>
            <a:off x="661397" y="3042577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 dirty="0"/>
              <a:t>5000</a:t>
            </a:r>
          </a:p>
        </p:txBody>
      </p:sp>
      <p:sp>
        <p:nvSpPr>
          <p:cNvPr id="76" name="Freeform 78"/>
          <p:cNvSpPr>
            <a:spLocks/>
          </p:cNvSpPr>
          <p:nvPr/>
        </p:nvSpPr>
        <p:spPr bwMode="auto">
          <a:xfrm>
            <a:off x="1321797" y="3237839"/>
            <a:ext cx="2984500" cy="2293937"/>
          </a:xfrm>
          <a:custGeom>
            <a:avLst/>
            <a:gdLst>
              <a:gd name="T0" fmla="*/ 1 w 3340"/>
              <a:gd name="T1" fmla="*/ 2 h 1974"/>
              <a:gd name="T2" fmla="*/ 1 w 3340"/>
              <a:gd name="T3" fmla="*/ 2 h 1974"/>
              <a:gd name="T4" fmla="*/ 1 w 3340"/>
              <a:gd name="T5" fmla="*/ 2 h 1974"/>
              <a:gd name="T6" fmla="*/ 1 w 3340"/>
              <a:gd name="T7" fmla="*/ 2 h 1974"/>
              <a:gd name="T8" fmla="*/ 1 w 3340"/>
              <a:gd name="T9" fmla="*/ 2 h 1974"/>
              <a:gd name="T10" fmla="*/ 1 w 3340"/>
              <a:gd name="T11" fmla="*/ 2 h 1974"/>
              <a:gd name="T12" fmla="*/ 1 w 3340"/>
              <a:gd name="T13" fmla="*/ 2 h 1974"/>
              <a:gd name="T14" fmla="*/ 1 w 3340"/>
              <a:gd name="T15" fmla="*/ 2 h 1974"/>
              <a:gd name="T16" fmla="*/ 1 w 3340"/>
              <a:gd name="T17" fmla="*/ 2 h 1974"/>
              <a:gd name="T18" fmla="*/ 1 w 3340"/>
              <a:gd name="T19" fmla="*/ 2 h 1974"/>
              <a:gd name="T20" fmla="*/ 1 w 3340"/>
              <a:gd name="T21" fmla="*/ 2 h 1974"/>
              <a:gd name="T22" fmla="*/ 1 w 3340"/>
              <a:gd name="T23" fmla="*/ 2 h 1974"/>
              <a:gd name="T24" fmla="*/ 1 w 3340"/>
              <a:gd name="T25" fmla="*/ 2 h 1974"/>
              <a:gd name="T26" fmla="*/ 1 w 3340"/>
              <a:gd name="T27" fmla="*/ 2 h 1974"/>
              <a:gd name="T28" fmla="*/ 1 w 3340"/>
              <a:gd name="T29" fmla="*/ 2 h 1974"/>
              <a:gd name="T30" fmla="*/ 1 w 3340"/>
              <a:gd name="T31" fmla="*/ 2 h 1974"/>
              <a:gd name="T32" fmla="*/ 1 w 3340"/>
              <a:gd name="T33" fmla="*/ 2 h 1974"/>
              <a:gd name="T34" fmla="*/ 1 w 3340"/>
              <a:gd name="T35" fmla="*/ 1 h 1974"/>
              <a:gd name="T36" fmla="*/ 1 w 3340"/>
              <a:gd name="T37" fmla="*/ 1 h 1974"/>
              <a:gd name="T38" fmla="*/ 1 w 3340"/>
              <a:gd name="T39" fmla="*/ 1 h 1974"/>
              <a:gd name="T40" fmla="*/ 1 w 3340"/>
              <a:gd name="T41" fmla="*/ 1 h 1974"/>
              <a:gd name="T42" fmla="*/ 1 w 3340"/>
              <a:gd name="T43" fmla="*/ 1 h 1974"/>
              <a:gd name="T44" fmla="*/ 1 w 3340"/>
              <a:gd name="T45" fmla="*/ 1 h 1974"/>
              <a:gd name="T46" fmla="*/ 1 w 3340"/>
              <a:gd name="T47" fmla="*/ 1 h 1974"/>
              <a:gd name="T48" fmla="*/ 1 w 3340"/>
              <a:gd name="T49" fmla="*/ 1 h 1974"/>
              <a:gd name="T50" fmla="*/ 1 w 3340"/>
              <a:gd name="T51" fmla="*/ 1 h 1974"/>
              <a:gd name="T52" fmla="*/ 1 w 3340"/>
              <a:gd name="T53" fmla="*/ 1 h 1974"/>
              <a:gd name="T54" fmla="*/ 1 w 3340"/>
              <a:gd name="T55" fmla="*/ 1 h 1974"/>
              <a:gd name="T56" fmla="*/ 1 w 3340"/>
              <a:gd name="T57" fmla="*/ 1 h 1974"/>
              <a:gd name="T58" fmla="*/ 1 w 3340"/>
              <a:gd name="T59" fmla="*/ 1 h 1974"/>
              <a:gd name="T60" fmla="*/ 1 w 3340"/>
              <a:gd name="T61" fmla="*/ 1 h 1974"/>
              <a:gd name="T62" fmla="*/ 1 w 3340"/>
              <a:gd name="T63" fmla="*/ 0 h 1974"/>
              <a:gd name="T64" fmla="*/ 1 w 3340"/>
              <a:gd name="T65" fmla="*/ 1 h 1974"/>
              <a:gd name="T66" fmla="*/ 1 w 3340"/>
              <a:gd name="T67" fmla="*/ 1 h 1974"/>
              <a:gd name="T68" fmla="*/ 1 w 3340"/>
              <a:gd name="T69" fmla="*/ 1 h 1974"/>
              <a:gd name="T70" fmla="*/ 1 w 3340"/>
              <a:gd name="T71" fmla="*/ 1 h 1974"/>
              <a:gd name="T72" fmla="*/ 1 w 3340"/>
              <a:gd name="T73" fmla="*/ 1 h 1974"/>
              <a:gd name="T74" fmla="*/ 1 w 3340"/>
              <a:gd name="T75" fmla="*/ 1 h 1974"/>
              <a:gd name="T76" fmla="*/ 1 w 3340"/>
              <a:gd name="T77" fmla="*/ 1 h 1974"/>
              <a:gd name="T78" fmla="*/ 1 w 3340"/>
              <a:gd name="T79" fmla="*/ 1 h 1974"/>
              <a:gd name="T80" fmla="*/ 1 w 3340"/>
              <a:gd name="T81" fmla="*/ 1 h 1974"/>
              <a:gd name="T82" fmla="*/ 1 w 3340"/>
              <a:gd name="T83" fmla="*/ 1 h 1974"/>
              <a:gd name="T84" fmla="*/ 1 w 3340"/>
              <a:gd name="T85" fmla="*/ 1 h 1974"/>
              <a:gd name="T86" fmla="*/ 1 w 3340"/>
              <a:gd name="T87" fmla="*/ 1 h 1974"/>
              <a:gd name="T88" fmla="*/ 1 w 3340"/>
              <a:gd name="T89" fmla="*/ 2 h 1974"/>
              <a:gd name="T90" fmla="*/ 1 w 3340"/>
              <a:gd name="T91" fmla="*/ 2 h 1974"/>
              <a:gd name="T92" fmla="*/ 1 w 3340"/>
              <a:gd name="T93" fmla="*/ 2 h 1974"/>
              <a:gd name="T94" fmla="*/ 1 w 3340"/>
              <a:gd name="T95" fmla="*/ 2 h 1974"/>
              <a:gd name="T96" fmla="*/ 1 w 3340"/>
              <a:gd name="T97" fmla="*/ 2 h 1974"/>
              <a:gd name="T98" fmla="*/ 1 w 3340"/>
              <a:gd name="T99" fmla="*/ 2 h 1974"/>
              <a:gd name="T100" fmla="*/ 1 w 3340"/>
              <a:gd name="T101" fmla="*/ 2 h 1974"/>
              <a:gd name="T102" fmla="*/ 1 w 3340"/>
              <a:gd name="T103" fmla="*/ 2 h 1974"/>
              <a:gd name="T104" fmla="*/ 1 w 3340"/>
              <a:gd name="T105" fmla="*/ 2 h 1974"/>
              <a:gd name="T106" fmla="*/ 1 w 3340"/>
              <a:gd name="T107" fmla="*/ 2 h 1974"/>
              <a:gd name="T108" fmla="*/ 1 w 3340"/>
              <a:gd name="T109" fmla="*/ 2 h 1974"/>
              <a:gd name="T110" fmla="*/ 1 w 3340"/>
              <a:gd name="T111" fmla="*/ 2 h 1974"/>
              <a:gd name="T112" fmla="*/ 1 w 3340"/>
              <a:gd name="T113" fmla="*/ 2 h 1974"/>
              <a:gd name="T114" fmla="*/ 1 w 3340"/>
              <a:gd name="T115" fmla="*/ 2 h 1974"/>
              <a:gd name="T116" fmla="*/ 1 w 3340"/>
              <a:gd name="T117" fmla="*/ 2 h 1974"/>
              <a:gd name="T118" fmla="*/ 1 w 3340"/>
              <a:gd name="T119" fmla="*/ 2 h 1974"/>
              <a:gd name="T120" fmla="*/ 1 w 3340"/>
              <a:gd name="T121" fmla="*/ 2 h 1974"/>
              <a:gd name="T122" fmla="*/ 1 w 3340"/>
              <a:gd name="T123" fmla="*/ 2 h 1974"/>
              <a:gd name="T124" fmla="*/ 1 w 3340"/>
              <a:gd name="T125" fmla="*/ 2 h 197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340"/>
              <a:gd name="T190" fmla="*/ 0 h 1974"/>
              <a:gd name="T191" fmla="*/ 3340 w 3340"/>
              <a:gd name="T192" fmla="*/ 1974 h 197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340" h="1974">
                <a:moveTo>
                  <a:pt x="0" y="1974"/>
                </a:moveTo>
                <a:lnTo>
                  <a:pt x="94" y="1961"/>
                </a:lnTo>
                <a:lnTo>
                  <a:pt x="180" y="1955"/>
                </a:lnTo>
                <a:lnTo>
                  <a:pt x="273" y="1949"/>
                </a:lnTo>
                <a:lnTo>
                  <a:pt x="355" y="1943"/>
                </a:lnTo>
                <a:lnTo>
                  <a:pt x="436" y="1936"/>
                </a:lnTo>
                <a:lnTo>
                  <a:pt x="518" y="1930"/>
                </a:lnTo>
                <a:lnTo>
                  <a:pt x="599" y="1922"/>
                </a:lnTo>
                <a:lnTo>
                  <a:pt x="674" y="1918"/>
                </a:lnTo>
                <a:lnTo>
                  <a:pt x="745" y="1911"/>
                </a:lnTo>
                <a:lnTo>
                  <a:pt x="814" y="1911"/>
                </a:lnTo>
                <a:lnTo>
                  <a:pt x="883" y="1905"/>
                </a:lnTo>
                <a:lnTo>
                  <a:pt x="948" y="1897"/>
                </a:lnTo>
                <a:lnTo>
                  <a:pt x="1012" y="1897"/>
                </a:lnTo>
                <a:lnTo>
                  <a:pt x="1069" y="1891"/>
                </a:lnTo>
                <a:lnTo>
                  <a:pt x="1127" y="1891"/>
                </a:lnTo>
                <a:lnTo>
                  <a:pt x="1181" y="1886"/>
                </a:lnTo>
                <a:lnTo>
                  <a:pt x="1232" y="1886"/>
                </a:lnTo>
                <a:lnTo>
                  <a:pt x="1284" y="1880"/>
                </a:lnTo>
                <a:lnTo>
                  <a:pt x="1330" y="1880"/>
                </a:lnTo>
                <a:lnTo>
                  <a:pt x="1373" y="1880"/>
                </a:lnTo>
                <a:lnTo>
                  <a:pt x="1411" y="1874"/>
                </a:lnTo>
                <a:lnTo>
                  <a:pt x="1453" y="1874"/>
                </a:lnTo>
                <a:lnTo>
                  <a:pt x="1482" y="1874"/>
                </a:lnTo>
                <a:lnTo>
                  <a:pt x="1517" y="1874"/>
                </a:lnTo>
                <a:lnTo>
                  <a:pt x="1545" y="1867"/>
                </a:lnTo>
                <a:lnTo>
                  <a:pt x="1568" y="1867"/>
                </a:lnTo>
                <a:lnTo>
                  <a:pt x="1591" y="1867"/>
                </a:lnTo>
                <a:lnTo>
                  <a:pt x="1609" y="1867"/>
                </a:lnTo>
                <a:lnTo>
                  <a:pt x="1628" y="1867"/>
                </a:lnTo>
                <a:lnTo>
                  <a:pt x="1645" y="1861"/>
                </a:lnTo>
                <a:lnTo>
                  <a:pt x="1651" y="1861"/>
                </a:lnTo>
                <a:lnTo>
                  <a:pt x="1662" y="1861"/>
                </a:lnTo>
                <a:lnTo>
                  <a:pt x="1668" y="1861"/>
                </a:lnTo>
                <a:lnTo>
                  <a:pt x="1674" y="1855"/>
                </a:lnTo>
                <a:lnTo>
                  <a:pt x="1680" y="1855"/>
                </a:lnTo>
                <a:lnTo>
                  <a:pt x="1685" y="1849"/>
                </a:lnTo>
                <a:lnTo>
                  <a:pt x="1697" y="1842"/>
                </a:lnTo>
                <a:lnTo>
                  <a:pt x="1709" y="1842"/>
                </a:lnTo>
                <a:lnTo>
                  <a:pt x="1714" y="1836"/>
                </a:lnTo>
                <a:lnTo>
                  <a:pt x="1726" y="1828"/>
                </a:lnTo>
                <a:lnTo>
                  <a:pt x="1737" y="1824"/>
                </a:lnTo>
                <a:lnTo>
                  <a:pt x="1749" y="1811"/>
                </a:lnTo>
                <a:lnTo>
                  <a:pt x="1760" y="1803"/>
                </a:lnTo>
                <a:lnTo>
                  <a:pt x="1772" y="1797"/>
                </a:lnTo>
                <a:lnTo>
                  <a:pt x="1783" y="1786"/>
                </a:lnTo>
                <a:lnTo>
                  <a:pt x="1795" y="1778"/>
                </a:lnTo>
                <a:lnTo>
                  <a:pt x="1806" y="1767"/>
                </a:lnTo>
                <a:lnTo>
                  <a:pt x="1826" y="1753"/>
                </a:lnTo>
                <a:lnTo>
                  <a:pt x="1835" y="1742"/>
                </a:lnTo>
                <a:lnTo>
                  <a:pt x="1849" y="1728"/>
                </a:lnTo>
                <a:lnTo>
                  <a:pt x="1860" y="1717"/>
                </a:lnTo>
                <a:lnTo>
                  <a:pt x="1872" y="1703"/>
                </a:lnTo>
                <a:lnTo>
                  <a:pt x="1883" y="1692"/>
                </a:lnTo>
                <a:lnTo>
                  <a:pt x="1895" y="1678"/>
                </a:lnTo>
                <a:lnTo>
                  <a:pt x="1906" y="1659"/>
                </a:lnTo>
                <a:lnTo>
                  <a:pt x="1918" y="1646"/>
                </a:lnTo>
                <a:lnTo>
                  <a:pt x="1929" y="1628"/>
                </a:lnTo>
                <a:lnTo>
                  <a:pt x="1935" y="1615"/>
                </a:lnTo>
                <a:lnTo>
                  <a:pt x="1947" y="1596"/>
                </a:lnTo>
                <a:lnTo>
                  <a:pt x="1952" y="1579"/>
                </a:lnTo>
                <a:lnTo>
                  <a:pt x="1964" y="1559"/>
                </a:lnTo>
                <a:lnTo>
                  <a:pt x="1970" y="1540"/>
                </a:lnTo>
                <a:lnTo>
                  <a:pt x="1975" y="1523"/>
                </a:lnTo>
                <a:lnTo>
                  <a:pt x="1981" y="1502"/>
                </a:lnTo>
                <a:lnTo>
                  <a:pt x="1981" y="1484"/>
                </a:lnTo>
                <a:lnTo>
                  <a:pt x="1987" y="1452"/>
                </a:lnTo>
                <a:lnTo>
                  <a:pt x="1993" y="1421"/>
                </a:lnTo>
                <a:lnTo>
                  <a:pt x="1998" y="1377"/>
                </a:lnTo>
                <a:lnTo>
                  <a:pt x="1998" y="1339"/>
                </a:lnTo>
                <a:lnTo>
                  <a:pt x="2006" y="1289"/>
                </a:lnTo>
                <a:lnTo>
                  <a:pt x="2010" y="1239"/>
                </a:lnTo>
                <a:lnTo>
                  <a:pt x="2010" y="1183"/>
                </a:lnTo>
                <a:lnTo>
                  <a:pt x="2016" y="1125"/>
                </a:lnTo>
                <a:lnTo>
                  <a:pt x="2016" y="1064"/>
                </a:lnTo>
                <a:lnTo>
                  <a:pt x="2021" y="1001"/>
                </a:lnTo>
                <a:lnTo>
                  <a:pt x="2021" y="937"/>
                </a:lnTo>
                <a:lnTo>
                  <a:pt x="2029" y="874"/>
                </a:lnTo>
                <a:lnTo>
                  <a:pt x="2029" y="805"/>
                </a:lnTo>
                <a:lnTo>
                  <a:pt x="2033" y="736"/>
                </a:lnTo>
                <a:lnTo>
                  <a:pt x="2033" y="672"/>
                </a:lnTo>
                <a:lnTo>
                  <a:pt x="2039" y="609"/>
                </a:lnTo>
                <a:lnTo>
                  <a:pt x="2039" y="542"/>
                </a:lnTo>
                <a:lnTo>
                  <a:pt x="2039" y="478"/>
                </a:lnTo>
                <a:lnTo>
                  <a:pt x="2044" y="421"/>
                </a:lnTo>
                <a:lnTo>
                  <a:pt x="2044" y="359"/>
                </a:lnTo>
                <a:lnTo>
                  <a:pt x="2044" y="302"/>
                </a:lnTo>
                <a:lnTo>
                  <a:pt x="2044" y="252"/>
                </a:lnTo>
                <a:lnTo>
                  <a:pt x="2052" y="202"/>
                </a:lnTo>
                <a:lnTo>
                  <a:pt x="2052" y="158"/>
                </a:lnTo>
                <a:lnTo>
                  <a:pt x="2052" y="119"/>
                </a:lnTo>
                <a:lnTo>
                  <a:pt x="2052" y="83"/>
                </a:lnTo>
                <a:lnTo>
                  <a:pt x="2058" y="56"/>
                </a:lnTo>
                <a:lnTo>
                  <a:pt x="2058" y="31"/>
                </a:lnTo>
                <a:lnTo>
                  <a:pt x="2058" y="14"/>
                </a:lnTo>
                <a:lnTo>
                  <a:pt x="2058" y="0"/>
                </a:lnTo>
                <a:lnTo>
                  <a:pt x="2058" y="14"/>
                </a:lnTo>
                <a:lnTo>
                  <a:pt x="2058" y="39"/>
                </a:lnTo>
                <a:lnTo>
                  <a:pt x="2058" y="64"/>
                </a:lnTo>
                <a:lnTo>
                  <a:pt x="2058" y="94"/>
                </a:lnTo>
                <a:lnTo>
                  <a:pt x="2058" y="139"/>
                </a:lnTo>
                <a:lnTo>
                  <a:pt x="2058" y="183"/>
                </a:lnTo>
                <a:lnTo>
                  <a:pt x="2058" y="233"/>
                </a:lnTo>
                <a:lnTo>
                  <a:pt x="2052" y="290"/>
                </a:lnTo>
                <a:lnTo>
                  <a:pt x="2052" y="352"/>
                </a:lnTo>
                <a:lnTo>
                  <a:pt x="2052" y="415"/>
                </a:lnTo>
                <a:lnTo>
                  <a:pt x="2052" y="484"/>
                </a:lnTo>
                <a:lnTo>
                  <a:pt x="2052" y="546"/>
                </a:lnTo>
                <a:lnTo>
                  <a:pt x="2044" y="622"/>
                </a:lnTo>
                <a:lnTo>
                  <a:pt x="2044" y="691"/>
                </a:lnTo>
                <a:lnTo>
                  <a:pt x="2044" y="766"/>
                </a:lnTo>
                <a:lnTo>
                  <a:pt x="2044" y="835"/>
                </a:lnTo>
                <a:lnTo>
                  <a:pt x="2044" y="910"/>
                </a:lnTo>
                <a:lnTo>
                  <a:pt x="2044" y="981"/>
                </a:lnTo>
                <a:lnTo>
                  <a:pt x="2044" y="1056"/>
                </a:lnTo>
                <a:lnTo>
                  <a:pt x="2039" y="1125"/>
                </a:lnTo>
                <a:lnTo>
                  <a:pt x="2044" y="1187"/>
                </a:lnTo>
                <a:lnTo>
                  <a:pt x="2044" y="1250"/>
                </a:lnTo>
                <a:lnTo>
                  <a:pt x="2044" y="1314"/>
                </a:lnTo>
                <a:lnTo>
                  <a:pt x="2044" y="1365"/>
                </a:lnTo>
                <a:lnTo>
                  <a:pt x="2044" y="1421"/>
                </a:lnTo>
                <a:lnTo>
                  <a:pt x="2044" y="1463"/>
                </a:lnTo>
                <a:lnTo>
                  <a:pt x="2052" y="1502"/>
                </a:lnTo>
                <a:lnTo>
                  <a:pt x="2052" y="1540"/>
                </a:lnTo>
                <a:lnTo>
                  <a:pt x="2058" y="1565"/>
                </a:lnTo>
                <a:lnTo>
                  <a:pt x="2062" y="1584"/>
                </a:lnTo>
                <a:lnTo>
                  <a:pt x="2062" y="1596"/>
                </a:lnTo>
                <a:lnTo>
                  <a:pt x="2075" y="1615"/>
                </a:lnTo>
                <a:lnTo>
                  <a:pt x="2087" y="1634"/>
                </a:lnTo>
                <a:lnTo>
                  <a:pt x="2098" y="1653"/>
                </a:lnTo>
                <a:lnTo>
                  <a:pt x="2110" y="1667"/>
                </a:lnTo>
                <a:lnTo>
                  <a:pt x="2121" y="1684"/>
                </a:lnTo>
                <a:lnTo>
                  <a:pt x="2127" y="1698"/>
                </a:lnTo>
                <a:lnTo>
                  <a:pt x="2139" y="1717"/>
                </a:lnTo>
                <a:lnTo>
                  <a:pt x="2150" y="1728"/>
                </a:lnTo>
                <a:lnTo>
                  <a:pt x="2162" y="1742"/>
                </a:lnTo>
                <a:lnTo>
                  <a:pt x="2173" y="1761"/>
                </a:lnTo>
                <a:lnTo>
                  <a:pt x="2179" y="1772"/>
                </a:lnTo>
                <a:lnTo>
                  <a:pt x="2190" y="1786"/>
                </a:lnTo>
                <a:lnTo>
                  <a:pt x="2202" y="1797"/>
                </a:lnTo>
                <a:lnTo>
                  <a:pt x="2213" y="1811"/>
                </a:lnTo>
                <a:lnTo>
                  <a:pt x="2219" y="1817"/>
                </a:lnTo>
                <a:lnTo>
                  <a:pt x="2233" y="1828"/>
                </a:lnTo>
                <a:lnTo>
                  <a:pt x="2242" y="1842"/>
                </a:lnTo>
                <a:lnTo>
                  <a:pt x="2248" y="1849"/>
                </a:lnTo>
                <a:lnTo>
                  <a:pt x="2261" y="1861"/>
                </a:lnTo>
                <a:lnTo>
                  <a:pt x="2271" y="1867"/>
                </a:lnTo>
                <a:lnTo>
                  <a:pt x="2279" y="1874"/>
                </a:lnTo>
                <a:lnTo>
                  <a:pt x="2288" y="1880"/>
                </a:lnTo>
                <a:lnTo>
                  <a:pt x="2294" y="1891"/>
                </a:lnTo>
                <a:lnTo>
                  <a:pt x="2308" y="1897"/>
                </a:lnTo>
                <a:lnTo>
                  <a:pt x="2313" y="1897"/>
                </a:lnTo>
                <a:lnTo>
                  <a:pt x="2325" y="1905"/>
                </a:lnTo>
                <a:lnTo>
                  <a:pt x="2331" y="1911"/>
                </a:lnTo>
                <a:lnTo>
                  <a:pt x="2342" y="1911"/>
                </a:lnTo>
                <a:lnTo>
                  <a:pt x="2348" y="1918"/>
                </a:lnTo>
                <a:lnTo>
                  <a:pt x="2354" y="1918"/>
                </a:lnTo>
                <a:lnTo>
                  <a:pt x="2365" y="1922"/>
                </a:lnTo>
                <a:lnTo>
                  <a:pt x="2371" y="1922"/>
                </a:lnTo>
                <a:lnTo>
                  <a:pt x="2382" y="1922"/>
                </a:lnTo>
                <a:lnTo>
                  <a:pt x="2394" y="1922"/>
                </a:lnTo>
                <a:lnTo>
                  <a:pt x="2411" y="1922"/>
                </a:lnTo>
                <a:lnTo>
                  <a:pt x="2434" y="1922"/>
                </a:lnTo>
                <a:lnTo>
                  <a:pt x="2459" y="1922"/>
                </a:lnTo>
                <a:lnTo>
                  <a:pt x="2488" y="1922"/>
                </a:lnTo>
                <a:lnTo>
                  <a:pt x="2521" y="1930"/>
                </a:lnTo>
                <a:lnTo>
                  <a:pt x="2557" y="1930"/>
                </a:lnTo>
                <a:lnTo>
                  <a:pt x="2592" y="1930"/>
                </a:lnTo>
                <a:lnTo>
                  <a:pt x="2632" y="1930"/>
                </a:lnTo>
                <a:lnTo>
                  <a:pt x="2672" y="1930"/>
                </a:lnTo>
                <a:lnTo>
                  <a:pt x="2715" y="1930"/>
                </a:lnTo>
                <a:lnTo>
                  <a:pt x="2755" y="1930"/>
                </a:lnTo>
                <a:lnTo>
                  <a:pt x="2795" y="1930"/>
                </a:lnTo>
                <a:lnTo>
                  <a:pt x="2841" y="1930"/>
                </a:lnTo>
                <a:lnTo>
                  <a:pt x="2882" y="1930"/>
                </a:lnTo>
                <a:lnTo>
                  <a:pt x="2928" y="1930"/>
                </a:lnTo>
                <a:lnTo>
                  <a:pt x="2970" y="1936"/>
                </a:lnTo>
                <a:lnTo>
                  <a:pt x="3010" y="1936"/>
                </a:lnTo>
                <a:lnTo>
                  <a:pt x="3050" y="1936"/>
                </a:lnTo>
                <a:lnTo>
                  <a:pt x="3091" y="1936"/>
                </a:lnTo>
                <a:lnTo>
                  <a:pt x="3131" y="1936"/>
                </a:lnTo>
                <a:lnTo>
                  <a:pt x="3168" y="1936"/>
                </a:lnTo>
                <a:lnTo>
                  <a:pt x="3196" y="1936"/>
                </a:lnTo>
                <a:lnTo>
                  <a:pt x="3229" y="1936"/>
                </a:lnTo>
                <a:lnTo>
                  <a:pt x="3254" y="1936"/>
                </a:lnTo>
                <a:lnTo>
                  <a:pt x="3283" y="1936"/>
                </a:lnTo>
                <a:lnTo>
                  <a:pt x="3300" y="1936"/>
                </a:lnTo>
                <a:lnTo>
                  <a:pt x="3317" y="1936"/>
                </a:lnTo>
                <a:lnTo>
                  <a:pt x="3329" y="1936"/>
                </a:lnTo>
                <a:lnTo>
                  <a:pt x="3335" y="1936"/>
                </a:lnTo>
                <a:lnTo>
                  <a:pt x="3340" y="1936"/>
                </a:lnTo>
              </a:path>
            </a:pathLst>
          </a:custGeom>
          <a:noFill/>
          <a:ln w="50800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7" name="Rectangle 79"/>
          <p:cNvSpPr>
            <a:spLocks noChangeArrowheads="1"/>
          </p:cNvSpPr>
          <p:nvPr/>
        </p:nvSpPr>
        <p:spPr bwMode="auto">
          <a:xfrm>
            <a:off x="1193209" y="5874677"/>
            <a:ext cx="134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78" name="Rectangle 80"/>
          <p:cNvSpPr>
            <a:spLocks noChangeArrowheads="1"/>
          </p:cNvSpPr>
          <p:nvPr/>
        </p:nvSpPr>
        <p:spPr bwMode="auto">
          <a:xfrm>
            <a:off x="1007472" y="5779427"/>
            <a:ext cx="127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0</a:t>
            </a:r>
          </a:p>
        </p:txBody>
      </p:sp>
      <p:sp>
        <p:nvSpPr>
          <p:cNvPr id="79" name="Rectangle 81"/>
          <p:cNvSpPr>
            <a:spLocks noChangeArrowheads="1"/>
          </p:cNvSpPr>
          <p:nvPr/>
        </p:nvSpPr>
        <p:spPr bwMode="auto">
          <a:xfrm>
            <a:off x="1569447" y="5874677"/>
            <a:ext cx="2619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0" name="Rectangle 82"/>
          <p:cNvSpPr>
            <a:spLocks noChangeArrowheads="1"/>
          </p:cNvSpPr>
          <p:nvPr/>
        </p:nvSpPr>
        <p:spPr bwMode="auto">
          <a:xfrm>
            <a:off x="1569447" y="5874677"/>
            <a:ext cx="381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200</a:t>
            </a:r>
          </a:p>
        </p:txBody>
      </p:sp>
      <p:sp>
        <p:nvSpPr>
          <p:cNvPr id="81" name="Rectangle 83"/>
          <p:cNvSpPr>
            <a:spLocks noChangeArrowheads="1"/>
          </p:cNvSpPr>
          <p:nvPr/>
        </p:nvSpPr>
        <p:spPr bwMode="auto">
          <a:xfrm>
            <a:off x="2099672" y="5874677"/>
            <a:ext cx="266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2" name="Rectangle 84"/>
          <p:cNvSpPr>
            <a:spLocks noChangeArrowheads="1"/>
          </p:cNvSpPr>
          <p:nvPr/>
        </p:nvSpPr>
        <p:spPr bwMode="auto">
          <a:xfrm>
            <a:off x="2099672" y="5874677"/>
            <a:ext cx="381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400</a:t>
            </a:r>
          </a:p>
        </p:txBody>
      </p:sp>
      <p:sp>
        <p:nvSpPr>
          <p:cNvPr id="83" name="Rectangle 85"/>
          <p:cNvSpPr>
            <a:spLocks noChangeArrowheads="1"/>
          </p:cNvSpPr>
          <p:nvPr/>
        </p:nvSpPr>
        <p:spPr bwMode="auto">
          <a:xfrm>
            <a:off x="2698159" y="5874677"/>
            <a:ext cx="2587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4" name="Rectangle 86"/>
          <p:cNvSpPr>
            <a:spLocks noChangeArrowheads="1"/>
          </p:cNvSpPr>
          <p:nvPr/>
        </p:nvSpPr>
        <p:spPr bwMode="auto">
          <a:xfrm>
            <a:off x="2675934" y="5874677"/>
            <a:ext cx="381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600</a:t>
            </a:r>
          </a:p>
        </p:txBody>
      </p:sp>
      <p:sp>
        <p:nvSpPr>
          <p:cNvPr id="85" name="Rectangle 87"/>
          <p:cNvSpPr>
            <a:spLocks noChangeArrowheads="1"/>
          </p:cNvSpPr>
          <p:nvPr/>
        </p:nvSpPr>
        <p:spPr bwMode="auto">
          <a:xfrm>
            <a:off x="3231559" y="5874677"/>
            <a:ext cx="2428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6" name="Rectangle 88"/>
          <p:cNvSpPr>
            <a:spLocks noChangeArrowheads="1"/>
          </p:cNvSpPr>
          <p:nvPr/>
        </p:nvSpPr>
        <p:spPr bwMode="auto">
          <a:xfrm>
            <a:off x="3231559" y="5874677"/>
            <a:ext cx="381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800</a:t>
            </a:r>
          </a:p>
        </p:txBody>
      </p:sp>
      <p:sp>
        <p:nvSpPr>
          <p:cNvPr id="87" name="Rectangle 89"/>
          <p:cNvSpPr>
            <a:spLocks noChangeArrowheads="1"/>
          </p:cNvSpPr>
          <p:nvPr/>
        </p:nvSpPr>
        <p:spPr bwMode="auto">
          <a:xfrm>
            <a:off x="3766547" y="5874677"/>
            <a:ext cx="293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88" name="Rectangle 90"/>
          <p:cNvSpPr>
            <a:spLocks noChangeArrowheads="1"/>
          </p:cNvSpPr>
          <p:nvPr/>
        </p:nvSpPr>
        <p:spPr bwMode="auto">
          <a:xfrm>
            <a:off x="3698284" y="5874677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1000</a:t>
            </a:r>
          </a:p>
        </p:txBody>
      </p:sp>
      <p:sp>
        <p:nvSpPr>
          <p:cNvPr id="89" name="Rectangle 91"/>
          <p:cNvSpPr>
            <a:spLocks noChangeArrowheads="1"/>
          </p:cNvSpPr>
          <p:nvPr/>
        </p:nvSpPr>
        <p:spPr bwMode="auto">
          <a:xfrm>
            <a:off x="4323759" y="5874677"/>
            <a:ext cx="3159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0" name="Rectangle 92"/>
          <p:cNvSpPr>
            <a:spLocks noChangeArrowheads="1"/>
          </p:cNvSpPr>
          <p:nvPr/>
        </p:nvSpPr>
        <p:spPr bwMode="auto">
          <a:xfrm>
            <a:off x="4323759" y="5874677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1200</a:t>
            </a:r>
          </a:p>
        </p:txBody>
      </p:sp>
      <p:sp>
        <p:nvSpPr>
          <p:cNvPr id="91" name="Rectangle 93"/>
          <p:cNvSpPr>
            <a:spLocks noChangeArrowheads="1"/>
          </p:cNvSpPr>
          <p:nvPr/>
        </p:nvSpPr>
        <p:spPr bwMode="auto">
          <a:xfrm>
            <a:off x="2688634" y="6169952"/>
            <a:ext cx="931863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92" name="Rectangle 94"/>
          <p:cNvSpPr>
            <a:spLocks noChangeArrowheads="1"/>
          </p:cNvSpPr>
          <p:nvPr/>
        </p:nvSpPr>
        <p:spPr bwMode="auto">
          <a:xfrm>
            <a:off x="2053634" y="6190589"/>
            <a:ext cx="19669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000" b="0">
                <a:solidFill>
                  <a:srgbClr val="C00000"/>
                </a:solidFill>
              </a:rPr>
              <a:t>Temperature (°C)</a:t>
            </a:r>
          </a:p>
        </p:txBody>
      </p:sp>
      <p:sp>
        <p:nvSpPr>
          <p:cNvPr id="93" name="Line 95"/>
          <p:cNvSpPr>
            <a:spLocks noChangeShapeType="1"/>
          </p:cNvSpPr>
          <p:nvPr/>
        </p:nvSpPr>
        <p:spPr bwMode="auto">
          <a:xfrm>
            <a:off x="1780584" y="5665127"/>
            <a:ext cx="1588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4" name="Line 96"/>
          <p:cNvSpPr>
            <a:spLocks noChangeShapeType="1"/>
          </p:cNvSpPr>
          <p:nvPr/>
        </p:nvSpPr>
        <p:spPr bwMode="auto">
          <a:xfrm>
            <a:off x="2313984" y="5665127"/>
            <a:ext cx="1588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5" name="Line 97"/>
          <p:cNvSpPr>
            <a:spLocks noChangeShapeType="1"/>
          </p:cNvSpPr>
          <p:nvPr/>
        </p:nvSpPr>
        <p:spPr bwMode="auto">
          <a:xfrm>
            <a:off x="2920409" y="5665127"/>
            <a:ext cx="3175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6" name="Line 98"/>
          <p:cNvSpPr>
            <a:spLocks noChangeShapeType="1"/>
          </p:cNvSpPr>
          <p:nvPr/>
        </p:nvSpPr>
        <p:spPr bwMode="auto">
          <a:xfrm>
            <a:off x="3452222" y="5665127"/>
            <a:ext cx="1588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7" name="Line 99"/>
          <p:cNvSpPr>
            <a:spLocks noChangeShapeType="1"/>
          </p:cNvSpPr>
          <p:nvPr/>
        </p:nvSpPr>
        <p:spPr bwMode="auto">
          <a:xfrm>
            <a:off x="4001497" y="5665127"/>
            <a:ext cx="1588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8" name="Line 100"/>
          <p:cNvSpPr>
            <a:spLocks noChangeShapeType="1"/>
          </p:cNvSpPr>
          <p:nvPr/>
        </p:nvSpPr>
        <p:spPr bwMode="auto">
          <a:xfrm>
            <a:off x="4542834" y="5665127"/>
            <a:ext cx="3175" cy="117475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9" name="Rectangle 101"/>
          <p:cNvSpPr>
            <a:spLocks noChangeArrowheads="1"/>
          </p:cNvSpPr>
          <p:nvPr/>
        </p:nvSpPr>
        <p:spPr bwMode="auto">
          <a:xfrm>
            <a:off x="904284" y="3541052"/>
            <a:ext cx="2730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0" name="Rectangle 102"/>
          <p:cNvSpPr>
            <a:spLocks noChangeArrowheads="1"/>
          </p:cNvSpPr>
          <p:nvPr/>
        </p:nvSpPr>
        <p:spPr bwMode="auto">
          <a:xfrm>
            <a:off x="655047" y="3539464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4000</a:t>
            </a:r>
          </a:p>
        </p:txBody>
      </p:sp>
      <p:sp>
        <p:nvSpPr>
          <p:cNvPr id="101" name="Rectangle 103"/>
          <p:cNvSpPr>
            <a:spLocks noChangeArrowheads="1"/>
          </p:cNvSpPr>
          <p:nvPr/>
        </p:nvSpPr>
        <p:spPr bwMode="auto">
          <a:xfrm>
            <a:off x="899522" y="4079214"/>
            <a:ext cx="274638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2" name="Rectangle 104"/>
          <p:cNvSpPr>
            <a:spLocks noChangeArrowheads="1"/>
          </p:cNvSpPr>
          <p:nvPr/>
        </p:nvSpPr>
        <p:spPr bwMode="auto">
          <a:xfrm>
            <a:off x="648697" y="4079214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3000</a:t>
            </a:r>
          </a:p>
        </p:txBody>
      </p:sp>
      <p:sp>
        <p:nvSpPr>
          <p:cNvPr id="103" name="Rectangle 105"/>
          <p:cNvSpPr>
            <a:spLocks noChangeArrowheads="1"/>
          </p:cNvSpPr>
          <p:nvPr/>
        </p:nvSpPr>
        <p:spPr bwMode="auto">
          <a:xfrm>
            <a:off x="905872" y="4576102"/>
            <a:ext cx="274638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4" name="Rectangle 106"/>
          <p:cNvSpPr>
            <a:spLocks noChangeArrowheads="1"/>
          </p:cNvSpPr>
          <p:nvPr/>
        </p:nvSpPr>
        <p:spPr bwMode="auto">
          <a:xfrm>
            <a:off x="658222" y="4577689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2000</a:t>
            </a:r>
          </a:p>
        </p:txBody>
      </p:sp>
      <p:sp>
        <p:nvSpPr>
          <p:cNvPr id="105" name="Rectangle 107"/>
          <p:cNvSpPr>
            <a:spLocks noChangeArrowheads="1"/>
          </p:cNvSpPr>
          <p:nvPr/>
        </p:nvSpPr>
        <p:spPr bwMode="auto">
          <a:xfrm>
            <a:off x="910634" y="5096802"/>
            <a:ext cx="273050" cy="16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106" name="Rectangle 108"/>
          <p:cNvSpPr>
            <a:spLocks noChangeArrowheads="1"/>
          </p:cNvSpPr>
          <p:nvPr/>
        </p:nvSpPr>
        <p:spPr bwMode="auto">
          <a:xfrm>
            <a:off x="661397" y="5096802"/>
            <a:ext cx="5080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800"/>
              <a:t>1000</a:t>
            </a:r>
          </a:p>
        </p:txBody>
      </p:sp>
      <p:sp>
        <p:nvSpPr>
          <p:cNvPr id="108" name="Rectangle 63"/>
          <p:cNvSpPr>
            <a:spLocks noChangeArrowheads="1"/>
          </p:cNvSpPr>
          <p:nvPr/>
        </p:nvSpPr>
        <p:spPr bwMode="auto">
          <a:xfrm>
            <a:off x="5415960" y="2510851"/>
            <a:ext cx="4583446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fr-CH" sz="2000" b="0" dirty="0" err="1">
                <a:solidFill>
                  <a:srgbClr val="C00000"/>
                </a:solidFill>
              </a:rPr>
              <a:t>Volumic</a:t>
            </a:r>
            <a:r>
              <a:rPr lang="fr-CH" sz="2000" b="0" dirty="0">
                <a:solidFill>
                  <a:srgbClr val="C00000"/>
                </a:solidFill>
              </a:rPr>
              <a:t> mass of </a:t>
            </a:r>
            <a:r>
              <a:rPr lang="fr-CH" sz="2000" b="0" dirty="0" err="1">
                <a:solidFill>
                  <a:srgbClr val="C00000"/>
                </a:solidFill>
              </a:rPr>
              <a:t>steel</a:t>
            </a:r>
            <a:r>
              <a:rPr lang="fr-CH" sz="2000" b="0" dirty="0">
                <a:solidFill>
                  <a:srgbClr val="C00000"/>
                </a:solidFill>
              </a:rPr>
              <a:t> : 7850 kg/m</a:t>
            </a:r>
            <a:r>
              <a:rPr lang="fr-CH" sz="2000" b="0" baseline="30000" dirty="0">
                <a:solidFill>
                  <a:srgbClr val="C00000"/>
                </a:solidFill>
              </a:rPr>
              <a:t>3</a:t>
            </a:r>
          </a:p>
          <a:p>
            <a:endParaRPr lang="fr-CH" sz="2000" b="0" baseline="30000" dirty="0">
              <a:solidFill>
                <a:srgbClr val="C00000"/>
              </a:solidFill>
            </a:endParaRPr>
          </a:p>
          <a:p>
            <a:r>
              <a:rPr lang="fr-CH" sz="2000" dirty="0">
                <a:solidFill>
                  <a:srgbClr val="C00000"/>
                </a:solidFill>
              </a:rPr>
              <a:t>Independent of </a:t>
            </a:r>
            <a:r>
              <a:rPr lang="fr-CH" sz="2000" dirty="0" err="1">
                <a:solidFill>
                  <a:srgbClr val="C00000"/>
                </a:solidFill>
              </a:rPr>
              <a:t>temperature</a:t>
            </a:r>
            <a:endParaRPr lang="en-US" sz="2000" b="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8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6.3. Thermal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6.3.3. F.E. thermal </a:t>
            </a:r>
            <a:r>
              <a:rPr lang="fr-CH" sz="2800" dirty="0" err="1"/>
              <a:t>analysis</a:t>
            </a:r>
            <a:r>
              <a:rPr lang="fr-CH" sz="2800" dirty="0"/>
              <a:t> (non-</a:t>
            </a:r>
            <a:r>
              <a:rPr lang="fr-CH" sz="2800" dirty="0" err="1"/>
              <a:t>uniform</a:t>
            </a:r>
            <a:r>
              <a:rPr lang="fr-CH" sz="2800" dirty="0"/>
              <a:t> </a:t>
            </a:r>
            <a:r>
              <a:rPr lang="fr-CH" sz="2800" dirty="0" err="1"/>
              <a:t>temperature</a:t>
            </a:r>
            <a:r>
              <a:rPr lang="fr-CH" sz="2800" dirty="0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C71151-DDD1-4EC5-B494-418C4B69B9D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312" y="2596393"/>
            <a:ext cx="3843338" cy="32004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034D5EB-12A6-4E46-AB0F-E6527D8929DA}"/>
              </a:ext>
            </a:extLst>
          </p:cNvPr>
          <p:cNvSpPr txBox="1"/>
          <p:nvPr/>
        </p:nvSpPr>
        <p:spPr>
          <a:xfrm>
            <a:off x="465827" y="5857757"/>
            <a:ext cx="115991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Temperature distribution [°C] after 33 minutes for a  3.36 [m] column with a 130[mm]x130[mm] square cross section surrounded by 3 cars and 1 van at a) a height of 0.94[m] ; b) a height of 3.1[m]</a:t>
            </a:r>
            <a:endParaRPr lang="en-US" sz="16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238DE8C-A233-4D6A-A321-F657BF3E8AD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13445" y="3697975"/>
            <a:ext cx="1719886" cy="14753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8B7FA3F-93C1-4E47-A9DC-F13798BDBB7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712" y="2538541"/>
            <a:ext cx="3947541" cy="32343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2778EE3-7A8E-4D29-9430-626409D0FC13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55050" y="3697975"/>
            <a:ext cx="1736950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355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6. Synthesis Fire resistance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6.4. Mechanical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65827" y="1714971"/>
            <a:ext cx="1159917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CH" sz="2800" dirty="0"/>
              <a:t>6.4.1. General </a:t>
            </a:r>
            <a:r>
              <a:rPr lang="fr-CH" sz="2800" dirty="0" err="1"/>
              <a:t>rules</a:t>
            </a:r>
            <a:r>
              <a:rPr lang="fr-CH" sz="2800" dirty="0"/>
              <a:t> of EN 1993-1-2 </a:t>
            </a: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85720" y="2710905"/>
            <a:ext cx="10958045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defTabSz="896938"/>
            <a:r>
              <a:rPr lang="en-GB" sz="2400" b="0" dirty="0">
                <a:solidFill>
                  <a:schemeClr val="tx2"/>
                </a:solidFill>
                <a:cs typeface="Arial" charset="0"/>
              </a:rPr>
              <a:t>Only </a:t>
            </a:r>
            <a:r>
              <a:rPr lang="en-GB" sz="2400" b="0" dirty="0">
                <a:solidFill>
                  <a:schemeClr val="tx2"/>
                </a:solidFill>
              </a:rPr>
              <a:t>load bearing function</a:t>
            </a:r>
            <a:r>
              <a:rPr lang="en-GB" sz="2400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GB" sz="2400" dirty="0">
                <a:solidFill>
                  <a:srgbClr val="FF3300"/>
                </a:solidFill>
                <a:cs typeface="Arial" charset="0"/>
              </a:rPr>
              <a:t>R</a:t>
            </a:r>
            <a:r>
              <a:rPr lang="en-GB" sz="2400" dirty="0">
                <a:solidFill>
                  <a:srgbClr val="002060"/>
                </a:solidFill>
                <a:cs typeface="Arial" charset="0"/>
              </a:rPr>
              <a:t> </a:t>
            </a:r>
            <a:r>
              <a:rPr lang="en-GB" sz="2400" b="0" dirty="0">
                <a:solidFill>
                  <a:schemeClr val="tx2"/>
                </a:solidFill>
                <a:cs typeface="Arial" charset="0"/>
              </a:rPr>
              <a:t>of steel structures is covered by the design rules of the fire part of Eurocode 3 </a:t>
            </a:r>
          </a:p>
          <a:p>
            <a:pPr algn="just" defTabSz="896938">
              <a:buFont typeface="Monotype Sorts" pitchFamily="2" charset="2"/>
              <a:buNone/>
            </a:pPr>
            <a:endParaRPr lang="en-GB" sz="2400" b="0" dirty="0"/>
          </a:p>
          <a:p>
            <a:pPr algn="just" defTabSz="896938">
              <a:buFont typeface="Monotype Sorts" pitchFamily="2" charset="2"/>
              <a:buNone/>
            </a:pPr>
            <a:r>
              <a:rPr lang="en-GB" sz="2400" b="0" dirty="0">
                <a:solidFill>
                  <a:schemeClr val="tx2"/>
                </a:solidFill>
              </a:rPr>
              <a:t>Load bearing function of a structure is satisfied only if </a:t>
            </a:r>
            <a:r>
              <a:rPr lang="en-US" sz="2400" b="0" dirty="0">
                <a:solidFill>
                  <a:schemeClr val="tx2"/>
                </a:solidFill>
              </a:rPr>
              <a:t>during the relevant duration of fire exposure </a:t>
            </a:r>
            <a:r>
              <a:rPr lang="en-US" sz="2400" dirty="0">
                <a:solidFill>
                  <a:schemeClr val="tx2"/>
                </a:solidFill>
              </a:rPr>
              <a:t>t</a:t>
            </a:r>
            <a:endParaRPr lang="en-GB" sz="2400" b="0" dirty="0">
              <a:solidFill>
                <a:schemeClr val="tx2"/>
              </a:solidFill>
            </a:endParaRPr>
          </a:p>
          <a:p>
            <a:pPr algn="just" defTabSz="896938">
              <a:spcBef>
                <a:spcPts val="1200"/>
              </a:spcBef>
              <a:buFont typeface="Monotype Sorts" pitchFamily="2" charset="2"/>
              <a:buNone/>
            </a:pPr>
            <a:r>
              <a:rPr lang="en-GB" sz="3200" dirty="0">
                <a:solidFill>
                  <a:srgbClr val="F35B1B"/>
                </a:solidFill>
              </a:rPr>
              <a:t>	</a:t>
            </a:r>
            <a:r>
              <a:rPr lang="en-GB" sz="3200" dirty="0" err="1">
                <a:solidFill>
                  <a:srgbClr val="F35B1B"/>
                </a:solidFill>
              </a:rPr>
              <a:t>E</a:t>
            </a:r>
            <a:r>
              <a:rPr lang="en-GB" sz="3200" baseline="-25000" dirty="0" err="1">
                <a:solidFill>
                  <a:srgbClr val="F35B1B"/>
                </a:solidFill>
              </a:rPr>
              <a:t>fi,d,t</a:t>
            </a:r>
            <a:r>
              <a:rPr lang="en-GB" sz="3200" baseline="-25000" dirty="0">
                <a:solidFill>
                  <a:srgbClr val="F35B1B"/>
                </a:solidFill>
              </a:rPr>
              <a:t> </a:t>
            </a:r>
            <a:r>
              <a:rPr lang="en-GB" sz="3200" dirty="0">
                <a:solidFill>
                  <a:srgbClr val="F35B1B"/>
                </a:solidFill>
                <a:latin typeface="Symbol" pitchFamily="18" charset="2"/>
              </a:rPr>
              <a:t></a:t>
            </a:r>
            <a:r>
              <a:rPr lang="en-GB" sz="3200" dirty="0">
                <a:solidFill>
                  <a:srgbClr val="F35B1B"/>
                </a:solidFill>
              </a:rPr>
              <a:t> </a:t>
            </a:r>
            <a:r>
              <a:rPr lang="en-GB" sz="3200" dirty="0" err="1">
                <a:solidFill>
                  <a:srgbClr val="F35B1B"/>
                </a:solidFill>
              </a:rPr>
              <a:t>R</a:t>
            </a:r>
            <a:r>
              <a:rPr lang="en-GB" sz="3200" baseline="-25000" dirty="0" err="1">
                <a:solidFill>
                  <a:srgbClr val="F35B1B"/>
                </a:solidFill>
              </a:rPr>
              <a:t>fi,d,t</a:t>
            </a:r>
            <a:endParaRPr lang="en-GB" sz="3200" b="0" baseline="-25000" dirty="0"/>
          </a:p>
        </p:txBody>
      </p:sp>
      <p:sp>
        <p:nvSpPr>
          <p:cNvPr id="3" name="Rectangle 2"/>
          <p:cNvSpPr/>
          <p:nvPr/>
        </p:nvSpPr>
        <p:spPr>
          <a:xfrm>
            <a:off x="4434840" y="5180449"/>
            <a:ext cx="7630161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896938">
              <a:spcBef>
                <a:spcPts val="1200"/>
              </a:spcBef>
            </a:pPr>
            <a:r>
              <a:rPr lang="en-GB" sz="2000" dirty="0">
                <a:solidFill>
                  <a:schemeClr val="tx2"/>
                </a:solidFill>
              </a:rPr>
              <a:t>where</a:t>
            </a:r>
            <a:r>
              <a:rPr lang="en-GB" sz="2000" dirty="0">
                <a:solidFill>
                  <a:srgbClr val="002060"/>
                </a:solidFill>
              </a:rPr>
              <a:t> </a:t>
            </a:r>
            <a:r>
              <a:rPr lang="en-GB" sz="2000" dirty="0"/>
              <a:t>	</a:t>
            </a:r>
            <a:r>
              <a:rPr lang="en-GB" sz="2000" dirty="0" err="1">
                <a:solidFill>
                  <a:srgbClr val="FF3300"/>
                </a:solidFill>
              </a:rPr>
              <a:t>E</a:t>
            </a:r>
            <a:r>
              <a:rPr lang="en-GB" sz="2000" baseline="-25000" dirty="0" err="1">
                <a:solidFill>
                  <a:srgbClr val="FF3300"/>
                </a:solidFill>
              </a:rPr>
              <a:t>fi,d,t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tx2"/>
                </a:solidFill>
              </a:rPr>
              <a:t>: </a:t>
            </a:r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>
                <a:solidFill>
                  <a:schemeClr val="tx2"/>
                </a:solidFill>
              </a:rPr>
              <a:t>design effect of actions (Eurocodes 0 and 1)</a:t>
            </a:r>
          </a:p>
          <a:p>
            <a:pPr algn="just" defTabSz="896938">
              <a:spcBef>
                <a:spcPts val="600"/>
              </a:spcBef>
            </a:pPr>
            <a:r>
              <a:rPr lang="en-GB" sz="2000" dirty="0"/>
              <a:t> 	</a:t>
            </a:r>
            <a:r>
              <a:rPr lang="en-GB" sz="2000" dirty="0" err="1">
                <a:solidFill>
                  <a:srgbClr val="FF3300"/>
                </a:solidFill>
              </a:rPr>
              <a:t>R</a:t>
            </a:r>
            <a:r>
              <a:rPr lang="en-GB" sz="2000" baseline="-25000" dirty="0" err="1">
                <a:solidFill>
                  <a:srgbClr val="FF3300"/>
                </a:solidFill>
              </a:rPr>
              <a:t>fi,d,t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>
                <a:solidFill>
                  <a:schemeClr val="tx2"/>
                </a:solidFill>
              </a:rPr>
              <a:t>: </a:t>
            </a:r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>
                <a:solidFill>
                  <a:schemeClr val="tx2"/>
                </a:solidFill>
              </a:rPr>
              <a:t>corresponding design resistance of the 				structure at instant </a:t>
            </a:r>
            <a:r>
              <a:rPr lang="en-GB" sz="2000" dirty="0">
                <a:solidFill>
                  <a:srgbClr val="FF3300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193744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Yellow banded design presentation (widescreen)</Template>
  <TotalTime>0</TotalTime>
  <Words>2033</Words>
  <Application>Microsoft Office PowerPoint</Application>
  <PresentationFormat>Widescreen</PresentationFormat>
  <Paragraphs>505</Paragraphs>
  <Slides>26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Book Antiqua</vt:lpstr>
      <vt:lpstr>Calibri</vt:lpstr>
      <vt:lpstr>Cambria Math</vt:lpstr>
      <vt:lpstr>Monotype Sorts</vt:lpstr>
      <vt:lpstr>Symbol</vt:lpstr>
      <vt:lpstr>Times New Roman</vt:lpstr>
      <vt:lpstr>Wingdings</vt:lpstr>
      <vt:lpstr>Banded Design Yellow 16x9</vt:lpstr>
      <vt:lpstr>Équation</vt:lpstr>
      <vt:lpstr>LOCAFI+</vt:lpstr>
      <vt:lpstr>6.1. General Procedure</vt:lpstr>
      <vt:lpstr>6.2. Definition of fire scenario</vt:lpstr>
      <vt:lpstr>6.2. Definition of fire scenario</vt:lpstr>
      <vt:lpstr>6.3. Thermal analysis</vt:lpstr>
      <vt:lpstr>6.3. Thermal analysis</vt:lpstr>
      <vt:lpstr>6.3. Thermal analysis</vt:lpstr>
      <vt:lpstr>6.3. Thermal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  <vt:lpstr>6.4. Mechanical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2017-10-16T11:41:22Z</dcterms:created>
  <dcterms:modified xsi:type="dcterms:W3CDTF">2018-03-19T22:00:44Z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