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8"/>
  </p:notesMasterIdLst>
  <p:handoutMasterIdLst>
    <p:handoutMasterId r:id="rId29"/>
  </p:handoutMasterIdLst>
  <p:sldIdLst>
    <p:sldId id="256" r:id="rId3"/>
    <p:sldId id="267" r:id="rId4"/>
    <p:sldId id="268" r:id="rId5"/>
    <p:sldId id="269" r:id="rId6"/>
    <p:sldId id="270" r:id="rId7"/>
    <p:sldId id="266" r:id="rId8"/>
    <p:sldId id="283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80" r:id="rId18"/>
    <p:sldId id="279" r:id="rId19"/>
    <p:sldId id="281" r:id="rId20"/>
    <p:sldId id="282" r:id="rId21"/>
    <p:sldId id="290" r:id="rId22"/>
    <p:sldId id="286" r:id="rId23"/>
    <p:sldId id="287" r:id="rId24"/>
    <p:sldId id="288" r:id="rId25"/>
    <p:sldId id="289" r:id="rId26"/>
    <p:sldId id="285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300" y="90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83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D2DDA-69D8-473F-A583-B6774B31A77B}" type="datetimeFigureOut">
              <a:rPr lang="en-US"/>
              <a:pPr/>
              <a:t>3/7/2018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92CCB-FF08-4D29-8DA3-E1FD86044808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2153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F6DFB-6833-46E4-B515-70E0D9178056}" type="datetimeFigureOut">
              <a:rPr lang="en-US"/>
              <a:pPr/>
              <a:t>3/7/2018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8706C7-F2C3-48B6-8A22-C484D800B5D4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99506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1" y="1905000"/>
            <a:ext cx="12188826" cy="32004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50000"/>
                </a:schemeClr>
              </a:gs>
              <a:gs pos="0">
                <a:schemeClr val="accent1">
                  <a:lumMod val="60000"/>
                  <a:lumOff val="40000"/>
                  <a:alpha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-2" y="1795132"/>
            <a:ext cx="12188826" cy="73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-2" y="5142116"/>
            <a:ext cx="12188826" cy="73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0" y="2079812"/>
            <a:ext cx="9601200" cy="1724092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959352"/>
            <a:ext cx="96012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8575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593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050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pPr/>
              <a:t>‹#›</a:t>
            </a:fld>
            <a:endParaRPr/>
          </a:p>
        </p:txBody>
      </p:sp>
      <p:sp>
        <p:nvSpPr>
          <p:cNvPr id="7" name="Slide Number Placeholder 1"/>
          <p:cNvSpPr txBox="1">
            <a:spLocks/>
          </p:cNvSpPr>
          <p:nvPr userDrawn="1"/>
        </p:nvSpPr>
        <p:spPr>
          <a:xfrm>
            <a:off x="11551920" y="6620256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749032-2A07-4AE8-BA90-74324CAE0C87}" type="slidenum">
              <a:rPr kumimoji="0" lang="fr-LU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LU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731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rotWithShape="1">
          <a:gsLst>
            <a:gs pos="100000">
              <a:schemeClr val="accent1">
                <a:alpha val="80000"/>
              </a:schemeClr>
            </a:gs>
            <a:gs pos="0">
              <a:schemeClr val="accent1">
                <a:lumMod val="40000"/>
                <a:lumOff val="60000"/>
                <a:alpha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130552"/>
            <a:ext cx="9601200" cy="2359152"/>
          </a:xfrm>
        </p:spPr>
        <p:txBody>
          <a:bodyPr anchor="b">
            <a:normAutofit/>
          </a:bodyPr>
          <a:lstStyle>
            <a:lvl1pPr algn="ctr">
              <a:defRPr sz="54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572000"/>
            <a:ext cx="9601200" cy="841248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62033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7635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5439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1291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6" name="Rectangle 5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9543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9" name="Rectangle 8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58952"/>
            <a:ext cx="6629400" cy="53309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3937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9" name="Rectangle 8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1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1" y="506104"/>
            <a:ext cx="6858002" cy="584301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0198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  <a:alpha val="59000"/>
              </a:schemeClr>
            </a:gs>
            <a:gs pos="40000">
              <a:schemeClr val="accent1">
                <a:lumMod val="20000"/>
                <a:lumOff val="80000"/>
                <a:alpha val="66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" y="6480048"/>
            <a:ext cx="12188827" cy="377952"/>
            <a:chOff x="-1" y="6480048"/>
            <a:chExt cx="12188827" cy="377952"/>
          </a:xfrm>
        </p:grpSpPr>
        <p:sp>
          <p:nvSpPr>
            <p:cNvPr id="7" name="Rectangle 6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FC749032-2A07-4AE8-BA90-74324CAE0C87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0023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▪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7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w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11" Type="http://schemas.openxmlformats.org/officeDocument/2006/relationships/image" Target="../media/image14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8.wmf"/><Relationship Id="rId4" Type="http://schemas.openxmlformats.org/officeDocument/2006/relationships/image" Target="../media/image13.png"/><Relationship Id="rId9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295400" y="2079812"/>
            <a:ext cx="9601200" cy="1077456"/>
          </a:xfrm>
        </p:spPr>
        <p:txBody>
          <a:bodyPr/>
          <a:lstStyle/>
          <a:p>
            <a:r>
              <a:rPr lang="en-US" dirty="0"/>
              <a:t>LOCAFI+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05507" y="3303744"/>
            <a:ext cx="11975373" cy="1690949"/>
          </a:xfrm>
        </p:spPr>
        <p:txBody>
          <a:bodyPr>
            <a:noAutofit/>
          </a:bodyPr>
          <a:lstStyle/>
          <a:p>
            <a:r>
              <a:rPr lang="en-US" sz="2800" dirty="0"/>
              <a:t>Temperature assessment of a vertical member subjected to </a:t>
            </a:r>
            <a:r>
              <a:rPr lang="en-US" sz="2800" dirty="0" err="1"/>
              <a:t>LOCAlised</a:t>
            </a:r>
            <a:r>
              <a:rPr lang="en-US" sz="2800" dirty="0"/>
              <a:t> </a:t>
            </a:r>
            <a:r>
              <a:rPr lang="en-US" sz="2800" dirty="0" err="1"/>
              <a:t>FIre</a:t>
            </a:r>
            <a:endParaRPr lang="en-US" sz="2800" dirty="0"/>
          </a:p>
          <a:p>
            <a:r>
              <a:rPr lang="en-US" sz="2800" dirty="0"/>
              <a:t>Dissemination</a:t>
            </a:r>
          </a:p>
          <a:p>
            <a:endParaRPr lang="en-US" sz="2800" dirty="0"/>
          </a:p>
          <a:p>
            <a:r>
              <a:rPr lang="en-US" sz="2800" dirty="0"/>
              <a:t>Grant Agreement n° 754072</a:t>
            </a:r>
          </a:p>
        </p:txBody>
      </p:sp>
      <p:pic>
        <p:nvPicPr>
          <p:cNvPr id="5" name="Picture 2" descr="Image result for logo EU RF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74997" y="153187"/>
            <a:ext cx="2905883" cy="1452942"/>
          </a:xfrm>
          <a:prstGeom prst="rect">
            <a:avLst/>
          </a:prstGeom>
          <a:noFill/>
        </p:spPr>
      </p:pic>
      <p:pic>
        <p:nvPicPr>
          <p:cNvPr id="1026" name="Picture 2" descr="Résultat de recherche d'images pour &quot;research fund for coal steel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7834" y="156805"/>
            <a:ext cx="2301546" cy="144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3"/>
          <p:cNvSpPr txBox="1">
            <a:spLocks/>
          </p:cNvSpPr>
          <p:nvPr/>
        </p:nvSpPr>
        <p:spPr>
          <a:xfrm>
            <a:off x="0" y="5434642"/>
            <a:ext cx="12192000" cy="12163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/>
              <a:t>4. Analytical method and validation</a:t>
            </a:r>
          </a:p>
        </p:txBody>
      </p:sp>
    </p:spTree>
    <p:extLst>
      <p:ext uri="{BB962C8B-B14F-4D97-AF65-F5344CB8AC3E}">
        <p14:creationId xmlns:p14="http://schemas.microsoft.com/office/powerpoint/2010/main" val="399801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4.3. Simplified model</a:t>
            </a: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714375" y="1793295"/>
            <a:ext cx="114776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u="sng" dirty="0">
                <a:solidFill>
                  <a:schemeClr val="accent2">
                    <a:lumMod val="75000"/>
                  </a:schemeClr>
                </a:solidFill>
              </a:rPr>
              <a:t>Sub-division of the flame into cylinders and rings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LU"/>
          </a:p>
        </p:txBody>
      </p:sp>
      <p:pic>
        <p:nvPicPr>
          <p:cNvPr id="72" name="Image 5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04" y="3420718"/>
            <a:ext cx="6067381" cy="2017486"/>
          </a:xfrm>
          <a:prstGeom prst="rect">
            <a:avLst/>
          </a:prstGeom>
          <a:noFill/>
        </p:spPr>
      </p:pic>
      <p:pic>
        <p:nvPicPr>
          <p:cNvPr id="73" name="Image 12"/>
          <p:cNvPicPr/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6"/>
          <a:stretch/>
        </p:blipFill>
        <p:spPr bwMode="auto">
          <a:xfrm>
            <a:off x="5976937" y="3459467"/>
            <a:ext cx="6215063" cy="2530279"/>
          </a:xfrm>
          <a:prstGeom prst="rect">
            <a:avLst/>
          </a:prstGeom>
          <a:noFill/>
        </p:spPr>
      </p:pic>
      <p:sp>
        <p:nvSpPr>
          <p:cNvPr id="74" name="Rectangle 3"/>
          <p:cNvSpPr txBox="1">
            <a:spLocks noChangeArrowheads="1"/>
          </p:cNvSpPr>
          <p:nvPr/>
        </p:nvSpPr>
        <p:spPr>
          <a:xfrm>
            <a:off x="6096000" y="2614428"/>
            <a:ext cx="5014913" cy="811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4487" lvl="1" indent="0" algn="ctr">
              <a:spcAft>
                <a:spcPts val="200"/>
              </a:spcAft>
              <a:buNone/>
            </a:pPr>
            <a:r>
              <a:rPr lang="en-GB" sz="1600" b="1" i="1" dirty="0">
                <a:solidFill>
                  <a:srgbClr val="00B050"/>
                </a:solidFill>
              </a:rPr>
              <a:t>If the flame does impact the ceiling </a:t>
            </a:r>
          </a:p>
          <a:p>
            <a:pPr marL="344487" lvl="1" indent="0" algn="ctr">
              <a:spcAft>
                <a:spcPts val="200"/>
              </a:spcAft>
              <a:buNone/>
            </a:pPr>
            <a:r>
              <a:rPr lang="en-GB" sz="1600" b="1" i="1" dirty="0">
                <a:solidFill>
                  <a:srgbClr val="00B050"/>
                </a:solidFill>
              </a:rPr>
              <a:t>(</a:t>
            </a:r>
            <a:r>
              <a:rPr lang="en-GB" sz="1600" b="1" i="1" dirty="0" err="1">
                <a:solidFill>
                  <a:srgbClr val="00B050"/>
                </a:solidFill>
              </a:rPr>
              <a:t>L</a:t>
            </a:r>
            <a:r>
              <a:rPr lang="en-GB" sz="1600" b="1" i="1" baseline="-25000" dirty="0" err="1">
                <a:solidFill>
                  <a:srgbClr val="00B050"/>
                </a:solidFill>
              </a:rPr>
              <a:t>f</a:t>
            </a:r>
            <a:r>
              <a:rPr lang="en-GB" sz="1600" b="1" i="1" dirty="0">
                <a:solidFill>
                  <a:srgbClr val="00B050"/>
                </a:solidFill>
              </a:rPr>
              <a:t> &gt; </a:t>
            </a:r>
            <a:r>
              <a:rPr lang="en-GB" sz="1600" b="1" i="1" dirty="0" err="1">
                <a:solidFill>
                  <a:srgbClr val="00B050"/>
                </a:solidFill>
              </a:rPr>
              <a:t>H</a:t>
            </a:r>
            <a:r>
              <a:rPr lang="en-GB" sz="1600" b="1" i="1" baseline="-25000" dirty="0" err="1">
                <a:solidFill>
                  <a:srgbClr val="00B050"/>
                </a:solidFill>
              </a:rPr>
              <a:t>ceiling</a:t>
            </a:r>
            <a:r>
              <a:rPr lang="en-GB" sz="1600" b="1" i="1" dirty="0">
                <a:solidFill>
                  <a:srgbClr val="00B050"/>
                </a:solidFill>
              </a:rPr>
              <a:t>)</a:t>
            </a:r>
            <a:endParaRPr lang="en-GB" sz="1600" b="1" i="1" dirty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p:sp>
        <p:nvSpPr>
          <p:cNvPr id="76" name="Rectangle 3"/>
          <p:cNvSpPr txBox="1">
            <a:spLocks noChangeArrowheads="1"/>
          </p:cNvSpPr>
          <p:nvPr/>
        </p:nvSpPr>
        <p:spPr>
          <a:xfrm>
            <a:off x="217305" y="2600294"/>
            <a:ext cx="4849995" cy="804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4487" lvl="1" indent="0" algn="ctr">
              <a:spcAft>
                <a:spcPts val="200"/>
              </a:spcAft>
              <a:buNone/>
            </a:pPr>
            <a:r>
              <a:rPr lang="en-GB" sz="1600" b="1" i="1" dirty="0">
                <a:solidFill>
                  <a:srgbClr val="00B050"/>
                </a:solidFill>
              </a:rPr>
              <a:t>If the flame does not impact the ceiling</a:t>
            </a:r>
          </a:p>
          <a:p>
            <a:pPr marL="344487" lvl="1" indent="0" algn="ctr">
              <a:spcAft>
                <a:spcPts val="200"/>
              </a:spcAft>
              <a:buNone/>
            </a:pPr>
            <a:r>
              <a:rPr lang="en-GB" sz="1600" b="1" i="1" dirty="0">
                <a:solidFill>
                  <a:srgbClr val="00B050"/>
                </a:solidFill>
              </a:rPr>
              <a:t> (</a:t>
            </a:r>
            <a:r>
              <a:rPr lang="en-GB" sz="1600" b="1" i="1" dirty="0" err="1">
                <a:solidFill>
                  <a:srgbClr val="00B050"/>
                </a:solidFill>
              </a:rPr>
              <a:t>L</a:t>
            </a:r>
            <a:r>
              <a:rPr lang="en-GB" sz="1600" b="1" i="1" baseline="-25000" dirty="0" err="1">
                <a:solidFill>
                  <a:srgbClr val="00B050"/>
                </a:solidFill>
              </a:rPr>
              <a:t>f</a:t>
            </a:r>
            <a:r>
              <a:rPr lang="en-GB" sz="1600" b="1" i="1" dirty="0">
                <a:solidFill>
                  <a:srgbClr val="00B050"/>
                </a:solidFill>
              </a:rPr>
              <a:t> &lt; </a:t>
            </a:r>
            <a:r>
              <a:rPr lang="en-GB" sz="1600" b="1" i="1" dirty="0" err="1">
                <a:solidFill>
                  <a:srgbClr val="00B050"/>
                </a:solidFill>
              </a:rPr>
              <a:t>H</a:t>
            </a:r>
            <a:r>
              <a:rPr lang="en-GB" sz="1600" b="1" i="1" baseline="-25000" dirty="0" err="1">
                <a:solidFill>
                  <a:srgbClr val="00B050"/>
                </a:solidFill>
              </a:rPr>
              <a:t>ceiling</a:t>
            </a:r>
            <a:r>
              <a:rPr lang="en-GB" sz="1600" b="1" i="1" dirty="0">
                <a:solidFill>
                  <a:srgbClr val="00B050"/>
                </a:solidFill>
              </a:rPr>
              <a:t> or no ceiling)</a:t>
            </a:r>
            <a:endParaRPr lang="en-GB" sz="1600" b="1" i="1" dirty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5828581" y="5979234"/>
            <a:ext cx="6363419" cy="811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4487" lvl="1" indent="0" algn="ctr">
              <a:spcAft>
                <a:spcPts val="200"/>
              </a:spcAft>
              <a:buNone/>
            </a:pPr>
            <a:r>
              <a:rPr lang="en-GB" sz="1600" b="1" i="1" u="sng" dirty="0">
                <a:solidFill>
                  <a:schemeClr val="accent2">
                    <a:lumMod val="75000"/>
                  </a:schemeClr>
                </a:solidFill>
              </a:rPr>
              <a:t>Note</a:t>
            </a:r>
            <a:r>
              <a:rPr lang="en-GB" sz="1600" b="1" i="1" dirty="0">
                <a:solidFill>
                  <a:schemeClr val="accent2">
                    <a:lumMod val="75000"/>
                  </a:schemeClr>
                </a:solidFill>
              </a:rPr>
              <a:t> : the contribution of the ring is really low, except if the member is situated in the ring</a:t>
            </a:r>
          </a:p>
        </p:txBody>
      </p:sp>
    </p:spTree>
    <p:extLst>
      <p:ext uri="{BB962C8B-B14F-4D97-AF65-F5344CB8AC3E}">
        <p14:creationId xmlns:p14="http://schemas.microsoft.com/office/powerpoint/2010/main" val="239493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utoUpdateAnimBg="0"/>
      <p:bldP spid="74" grpId="0" build="p"/>
      <p:bldP spid="76" grpId="0" build="p"/>
      <p:bldP spid="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4.3. Simplified model</a:t>
            </a: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714375" y="1793295"/>
            <a:ext cx="114776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u="sng" dirty="0">
                <a:solidFill>
                  <a:schemeClr val="accent2">
                    <a:lumMod val="75000"/>
                  </a:schemeClr>
                </a:solidFill>
              </a:rPr>
              <a:t>Sub-division of the flame into cylinders and rings (Adaptation 1)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LU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734" t="37843" r="9859" b="33541"/>
          <a:stretch/>
        </p:blipFill>
        <p:spPr>
          <a:xfrm>
            <a:off x="1769807" y="2656494"/>
            <a:ext cx="7730659" cy="1961536"/>
          </a:xfrm>
          <a:prstGeom prst="rect">
            <a:avLst/>
          </a:prstGeom>
        </p:spPr>
      </p:pic>
      <p:sp>
        <p:nvSpPr>
          <p:cNvPr id="31" name="ZoneTexte 29"/>
          <p:cNvSpPr txBox="1"/>
          <p:nvPr/>
        </p:nvSpPr>
        <p:spPr bwMode="auto">
          <a:xfrm>
            <a:off x="4725629" y="4690694"/>
            <a:ext cx="19431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000" dirty="0" err="1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Truncated</a:t>
            </a: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fr-FR" sz="2000" dirty="0" err="1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cones</a:t>
            </a:r>
            <a:endParaRPr lang="fr-FR" sz="2000" dirty="0">
              <a:solidFill>
                <a:schemeClr val="bg1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32" name="ZoneTexte 30"/>
          <p:cNvSpPr txBox="1"/>
          <p:nvPr/>
        </p:nvSpPr>
        <p:spPr bwMode="auto">
          <a:xfrm>
            <a:off x="7274791" y="4690694"/>
            <a:ext cx="2225675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000" dirty="0" err="1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Cylinders</a:t>
            </a: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 and rings</a:t>
            </a:r>
          </a:p>
        </p:txBody>
      </p:sp>
      <p:sp>
        <p:nvSpPr>
          <p:cNvPr id="33" name="ZoneTexte 16"/>
          <p:cNvSpPr txBox="1"/>
          <p:nvPr/>
        </p:nvSpPr>
        <p:spPr bwMode="auto">
          <a:xfrm>
            <a:off x="1656992" y="4690694"/>
            <a:ext cx="233045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000" dirty="0" err="1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Conical</a:t>
            </a: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fr-FR" sz="2000" dirty="0" err="1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solid</a:t>
            </a: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fr-FR" sz="2000" dirty="0" err="1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flame</a:t>
            </a:r>
            <a:endParaRPr lang="fr-FR" sz="2000" dirty="0">
              <a:solidFill>
                <a:schemeClr val="bg1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34" name="ZoneTexte 16"/>
          <p:cNvSpPr txBox="1"/>
          <p:nvPr/>
        </p:nvSpPr>
        <p:spPr bwMode="auto">
          <a:xfrm>
            <a:off x="501445" y="5669004"/>
            <a:ext cx="1153323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! By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neglecting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the contribution of rings,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we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underestimate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the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received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flux and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could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even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obtain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a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received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flux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equal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to 0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above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the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fire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! </a:t>
            </a:r>
          </a:p>
        </p:txBody>
      </p:sp>
    </p:spTree>
    <p:extLst>
      <p:ext uri="{BB962C8B-B14F-4D97-AF65-F5344CB8AC3E}">
        <p14:creationId xmlns:p14="http://schemas.microsoft.com/office/powerpoint/2010/main" val="1306787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4.3. Simplified model</a:t>
            </a: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714375" y="1793295"/>
            <a:ext cx="114776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u="sng" dirty="0">
                <a:solidFill>
                  <a:schemeClr val="accent2">
                    <a:lumMod val="75000"/>
                  </a:schemeClr>
                </a:solidFill>
              </a:rPr>
              <a:t>Sub-division of the flame into cylinders and rings (Adaptation 2)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LU"/>
          </a:p>
        </p:txBody>
      </p:sp>
      <p:grpSp>
        <p:nvGrpSpPr>
          <p:cNvPr id="118" name="Groupe 6"/>
          <p:cNvGrpSpPr>
            <a:grpSpLocks/>
          </p:cNvGrpSpPr>
          <p:nvPr/>
        </p:nvGrpSpPr>
        <p:grpSpPr bwMode="auto">
          <a:xfrm>
            <a:off x="978104" y="2635838"/>
            <a:ext cx="10579919" cy="2920320"/>
            <a:chOff x="899592" y="3215042"/>
            <a:chExt cx="7155773" cy="1979188"/>
          </a:xfrm>
        </p:grpSpPr>
        <p:sp>
          <p:nvSpPr>
            <p:cNvPr id="119" name="Ellipse 7"/>
            <p:cNvSpPr/>
            <p:nvPr/>
          </p:nvSpPr>
          <p:spPr>
            <a:xfrm>
              <a:off x="899592" y="3755109"/>
              <a:ext cx="1296865" cy="1296162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sz="2000">
                <a:latin typeface="Calibri" panose="020F0502020204030204" pitchFamily="34" charset="0"/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3059976" y="4441313"/>
              <a:ext cx="144448" cy="1445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sz="2000">
                <a:latin typeface="Calibri" panose="020F0502020204030204" pitchFamily="34" charset="0"/>
              </a:endParaRPr>
            </a:p>
          </p:txBody>
        </p:sp>
        <p:cxnSp>
          <p:nvCxnSpPr>
            <p:cNvPr id="121" name="Connecteur droit 9"/>
            <p:cNvCxnSpPr/>
            <p:nvPr/>
          </p:nvCxnSpPr>
          <p:spPr>
            <a:xfrm flipH="1">
              <a:off x="5580687" y="4412721"/>
              <a:ext cx="2376262" cy="0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ZoneTexte 10"/>
            <p:cNvSpPr txBox="1">
              <a:spLocks noChangeArrowheads="1"/>
            </p:cNvSpPr>
            <p:nvPr/>
          </p:nvSpPr>
          <p:spPr bwMode="auto">
            <a:xfrm>
              <a:off x="2987824" y="4067646"/>
              <a:ext cx="9001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fr-FR" altLang="fr-FR" sz="2000">
                  <a:latin typeface="Calibri" panose="020F0502020204030204" pitchFamily="34" charset="0"/>
                </a:rPr>
                <a:t>Face 2</a:t>
              </a:r>
            </a:p>
          </p:txBody>
        </p:sp>
        <p:sp>
          <p:nvSpPr>
            <p:cNvPr id="123" name="Ellipse 11"/>
            <p:cNvSpPr/>
            <p:nvPr/>
          </p:nvSpPr>
          <p:spPr>
            <a:xfrm>
              <a:off x="4283822" y="3723341"/>
              <a:ext cx="1296865" cy="1296162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sz="2000">
                <a:latin typeface="Calibri" panose="020F0502020204030204" pitchFamily="34" charset="0"/>
              </a:endParaRP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6444205" y="4409544"/>
              <a:ext cx="144448" cy="1445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sz="2000">
                <a:latin typeface="Calibri" panose="020F0502020204030204" pitchFamily="34" charset="0"/>
              </a:endParaRPr>
            </a:p>
          </p:txBody>
        </p:sp>
        <p:cxnSp>
          <p:nvCxnSpPr>
            <p:cNvPr id="125" name="Connecteur droit 13"/>
            <p:cNvCxnSpPr/>
            <p:nvPr/>
          </p:nvCxnSpPr>
          <p:spPr>
            <a:xfrm flipH="1">
              <a:off x="5580687" y="4554092"/>
              <a:ext cx="2376262" cy="0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ZoneTexte 14"/>
            <p:cNvSpPr txBox="1">
              <a:spLocks noChangeArrowheads="1"/>
            </p:cNvSpPr>
            <p:nvPr/>
          </p:nvSpPr>
          <p:spPr bwMode="auto">
            <a:xfrm>
              <a:off x="2987824" y="4618746"/>
              <a:ext cx="93610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fr-FR" altLang="fr-FR" sz="2000">
                  <a:latin typeface="Calibri" panose="020F0502020204030204" pitchFamily="34" charset="0"/>
                </a:rPr>
                <a:t>Face 4</a:t>
              </a:r>
            </a:p>
          </p:txBody>
        </p:sp>
        <p:sp>
          <p:nvSpPr>
            <p:cNvPr id="127" name="ZoneTexte 15"/>
            <p:cNvSpPr txBox="1">
              <a:spLocks noChangeArrowheads="1"/>
            </p:cNvSpPr>
            <p:nvPr/>
          </p:nvSpPr>
          <p:spPr bwMode="auto">
            <a:xfrm>
              <a:off x="3275856" y="4321186"/>
              <a:ext cx="1008112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fr-FR" altLang="fr-FR" sz="2000">
                  <a:latin typeface="Calibri" panose="020F0502020204030204" pitchFamily="34" charset="0"/>
                </a:rPr>
                <a:t>Face 3</a:t>
              </a:r>
            </a:p>
          </p:txBody>
        </p:sp>
        <p:sp>
          <p:nvSpPr>
            <p:cNvPr id="128" name="ZoneTexte 16"/>
            <p:cNvSpPr txBox="1">
              <a:spLocks noChangeArrowheads="1"/>
            </p:cNvSpPr>
            <p:nvPr/>
          </p:nvSpPr>
          <p:spPr bwMode="auto">
            <a:xfrm>
              <a:off x="2267744" y="4293096"/>
              <a:ext cx="100817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fr-FR" altLang="fr-FR" sz="2000">
                  <a:latin typeface="Calibri" panose="020F0502020204030204" pitchFamily="34" charset="0"/>
                </a:rPr>
                <a:t>Face 1</a:t>
              </a:r>
            </a:p>
          </p:txBody>
        </p:sp>
        <p:cxnSp>
          <p:nvCxnSpPr>
            <p:cNvPr id="129" name="Connecteur droit avec flèche 17"/>
            <p:cNvCxnSpPr/>
            <p:nvPr/>
          </p:nvCxnSpPr>
          <p:spPr>
            <a:xfrm>
              <a:off x="2921876" y="3585147"/>
              <a:ext cx="125401" cy="46223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ZoneTexte 18"/>
            <p:cNvSpPr txBox="1">
              <a:spLocks noChangeArrowheads="1"/>
            </p:cNvSpPr>
            <p:nvPr/>
          </p:nvSpPr>
          <p:spPr bwMode="auto">
            <a:xfrm>
              <a:off x="5886885" y="3818925"/>
              <a:ext cx="216024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fr-FR" altLang="fr-FR" sz="2000">
                  <a:latin typeface="Calibri" panose="020F0502020204030204" pitchFamily="34" charset="0"/>
                </a:rPr>
                <a:t>Intersection</a:t>
              </a:r>
            </a:p>
          </p:txBody>
        </p:sp>
        <p:cxnSp>
          <p:nvCxnSpPr>
            <p:cNvPr id="131" name="Connecteur droit avec flèche 19"/>
            <p:cNvCxnSpPr/>
            <p:nvPr/>
          </p:nvCxnSpPr>
          <p:spPr>
            <a:xfrm flipH="1">
              <a:off x="5652117" y="4144276"/>
              <a:ext cx="812723" cy="22714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ZoneTexte 20"/>
            <p:cNvSpPr txBox="1">
              <a:spLocks noChangeArrowheads="1"/>
            </p:cNvSpPr>
            <p:nvPr/>
          </p:nvSpPr>
          <p:spPr bwMode="auto">
            <a:xfrm>
              <a:off x="5895125" y="4794120"/>
              <a:ext cx="216024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fr-FR" altLang="fr-FR" sz="2000">
                  <a:latin typeface="Calibri" panose="020F0502020204030204" pitchFamily="34" charset="0"/>
                </a:rPr>
                <a:t>Intersection</a:t>
              </a:r>
            </a:p>
          </p:txBody>
        </p:sp>
        <p:cxnSp>
          <p:nvCxnSpPr>
            <p:cNvPr id="133" name="Connecteur droit avec flèche 21"/>
            <p:cNvCxnSpPr/>
            <p:nvPr/>
          </p:nvCxnSpPr>
          <p:spPr>
            <a:xfrm flipH="1" flipV="1">
              <a:off x="5652117" y="4585861"/>
              <a:ext cx="795263" cy="23985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22"/>
            <p:cNvCxnSpPr/>
            <p:nvPr/>
          </p:nvCxnSpPr>
          <p:spPr>
            <a:xfrm flipV="1">
              <a:off x="3059976" y="3921895"/>
              <a:ext cx="0" cy="1007067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ZoneTexte 23"/>
            <p:cNvSpPr txBox="1">
              <a:spLocks noChangeArrowheads="1"/>
            </p:cNvSpPr>
            <p:nvPr/>
          </p:nvSpPr>
          <p:spPr bwMode="auto">
            <a:xfrm>
              <a:off x="2087724" y="3215042"/>
              <a:ext cx="18002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fr-FR" altLang="fr-FR" sz="2000" dirty="0">
                  <a:latin typeface="Calibri" panose="020F0502020204030204" pitchFamily="34" charset="0"/>
                </a:rPr>
                <a:t>No intersection</a:t>
              </a:r>
            </a:p>
          </p:txBody>
        </p:sp>
      </p:grpSp>
      <p:sp>
        <p:nvSpPr>
          <p:cNvPr id="136" name="ZoneTexte 16"/>
          <p:cNvSpPr txBox="1"/>
          <p:nvPr/>
        </p:nvSpPr>
        <p:spPr bwMode="auto">
          <a:xfrm>
            <a:off x="471948" y="5862078"/>
            <a:ext cx="1153323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! The formula for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cylinder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is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not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valid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if the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receiving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surface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intersect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the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cylinder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!</a:t>
            </a:r>
          </a:p>
        </p:txBody>
      </p:sp>
    </p:spTree>
    <p:extLst>
      <p:ext uri="{BB962C8B-B14F-4D97-AF65-F5344CB8AC3E}">
        <p14:creationId xmlns:p14="http://schemas.microsoft.com/office/powerpoint/2010/main" val="378881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4.3. Simplified model</a:t>
            </a: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714375" y="1793295"/>
            <a:ext cx="114776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u="sng" dirty="0">
                <a:solidFill>
                  <a:schemeClr val="accent2">
                    <a:lumMod val="75000"/>
                  </a:schemeClr>
                </a:solidFill>
              </a:rPr>
              <a:t>Sub-division of the flame into cylinders and rings (Adaptation 2)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LU"/>
          </a:p>
        </p:txBody>
      </p:sp>
      <p:sp>
        <p:nvSpPr>
          <p:cNvPr id="34" name="ZoneTexte 16"/>
          <p:cNvSpPr txBox="1"/>
          <p:nvPr/>
        </p:nvSpPr>
        <p:spPr bwMode="auto">
          <a:xfrm>
            <a:off x="471948" y="5862078"/>
            <a:ext cx="1153323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In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this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case, initial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cylinder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transformed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into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a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modified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cylinder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in the visible zone </a:t>
            </a:r>
          </a:p>
        </p:txBody>
      </p:sp>
      <p:grpSp>
        <p:nvGrpSpPr>
          <p:cNvPr id="14" name="Groupe 3"/>
          <p:cNvGrpSpPr>
            <a:grpSpLocks/>
          </p:cNvGrpSpPr>
          <p:nvPr/>
        </p:nvGrpSpPr>
        <p:grpSpPr bwMode="auto">
          <a:xfrm>
            <a:off x="1994788" y="2576153"/>
            <a:ext cx="8546551" cy="2990631"/>
            <a:chOff x="611560" y="1657401"/>
            <a:chExt cx="7013310" cy="2374814"/>
          </a:xfrm>
        </p:grpSpPr>
        <p:sp>
          <p:nvSpPr>
            <p:cNvPr id="15" name="Rectangle 14"/>
            <p:cNvSpPr/>
            <p:nvPr/>
          </p:nvSpPr>
          <p:spPr>
            <a:xfrm>
              <a:off x="925873" y="3611542"/>
              <a:ext cx="1303288" cy="27145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6" name="Ellipse 5"/>
            <p:cNvSpPr/>
            <p:nvPr/>
          </p:nvSpPr>
          <p:spPr>
            <a:xfrm>
              <a:off x="708393" y="1657401"/>
              <a:ext cx="1295351" cy="1295353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843501" y="2186019"/>
              <a:ext cx="144457" cy="14445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cxnSp>
          <p:nvCxnSpPr>
            <p:cNvPr id="18" name="Connecteur droit 8"/>
            <p:cNvCxnSpPr/>
            <p:nvPr/>
          </p:nvCxnSpPr>
          <p:spPr>
            <a:xfrm flipH="1">
              <a:off x="611560" y="2343176"/>
              <a:ext cx="2255752" cy="0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ccolade fermante 9"/>
            <p:cNvSpPr/>
            <p:nvPr/>
          </p:nvSpPr>
          <p:spPr>
            <a:xfrm>
              <a:off x="2003744" y="2343176"/>
              <a:ext cx="263515" cy="609578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20" name="ZoneTexte 10"/>
            <p:cNvSpPr txBox="1">
              <a:spLocks noChangeArrowheads="1"/>
            </p:cNvSpPr>
            <p:nvPr/>
          </p:nvSpPr>
          <p:spPr bwMode="auto">
            <a:xfrm>
              <a:off x="2166116" y="2448039"/>
              <a:ext cx="85024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fr-FR" altLang="fr-FR" sz="1800">
                  <a:latin typeface="Calibri" panose="020F0502020204030204" pitchFamily="34" charset="0"/>
                  <a:cs typeface="Times New Roman" panose="02020603050405020304" pitchFamily="18" charset="0"/>
                </a:rPr>
                <a:t>visible</a:t>
              </a:r>
            </a:p>
          </p:txBody>
        </p:sp>
        <p:sp>
          <p:nvSpPr>
            <p:cNvPr id="21" name="Flèche droite 11"/>
            <p:cNvSpPr/>
            <p:nvPr/>
          </p:nvSpPr>
          <p:spPr>
            <a:xfrm>
              <a:off x="3299095" y="2428898"/>
              <a:ext cx="1079459" cy="520681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22" name="ZoneTexte 12"/>
            <p:cNvSpPr txBox="1">
              <a:spLocks noChangeArrowheads="1"/>
            </p:cNvSpPr>
            <p:nvPr/>
          </p:nvSpPr>
          <p:spPr bwMode="auto">
            <a:xfrm>
              <a:off x="3232382" y="2510755"/>
              <a:ext cx="120042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fr-FR" altLang="fr-FR" sz="1800" dirty="0" err="1">
                  <a:latin typeface="Calibri" panose="020F0502020204030204" pitchFamily="34" charset="0"/>
                  <a:cs typeface="Times New Roman" panose="02020603050405020304" pitchFamily="18" charset="0"/>
                </a:rPr>
                <a:t>Modelling</a:t>
              </a:r>
              <a:endParaRPr lang="fr-FR" altLang="fr-FR" sz="1800" dirty="0"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Ellipse 13"/>
            <p:cNvSpPr/>
            <p:nvPr/>
          </p:nvSpPr>
          <p:spPr>
            <a:xfrm>
              <a:off x="4476976" y="1657401"/>
              <a:ext cx="1295351" cy="1295353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635894" y="2205068"/>
              <a:ext cx="144458" cy="14445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25" name="ZoneTexte 15"/>
            <p:cNvSpPr txBox="1">
              <a:spLocks noChangeArrowheads="1"/>
            </p:cNvSpPr>
            <p:nvPr/>
          </p:nvSpPr>
          <p:spPr bwMode="auto">
            <a:xfrm>
              <a:off x="6514715" y="2462353"/>
              <a:ext cx="82212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fr-FR" altLang="fr-FR" sz="1800">
                  <a:latin typeface="Calibri" panose="020F0502020204030204" pitchFamily="34" charset="0"/>
                  <a:cs typeface="Times New Roman" panose="02020603050405020304" pitchFamily="18" charset="0"/>
                </a:rPr>
                <a:t>Face 4</a:t>
              </a:r>
            </a:p>
          </p:txBody>
        </p:sp>
        <p:cxnSp>
          <p:nvCxnSpPr>
            <p:cNvPr id="26" name="Connecteur droit 16"/>
            <p:cNvCxnSpPr/>
            <p:nvPr/>
          </p:nvCxnSpPr>
          <p:spPr>
            <a:xfrm flipH="1">
              <a:off x="4380143" y="2343176"/>
              <a:ext cx="2255752" cy="0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Ellipse 17"/>
            <p:cNvSpPr/>
            <p:nvPr/>
          </p:nvSpPr>
          <p:spPr>
            <a:xfrm>
              <a:off x="4805577" y="2359051"/>
              <a:ext cx="631801" cy="604815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cxnSp>
          <p:nvCxnSpPr>
            <p:cNvPr id="28" name="Connecteur droit avec flèche 18"/>
            <p:cNvCxnSpPr/>
            <p:nvPr/>
          </p:nvCxnSpPr>
          <p:spPr>
            <a:xfrm>
              <a:off x="6708917" y="2343176"/>
              <a:ext cx="0" cy="18890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Accolade fermante 19"/>
            <p:cNvSpPr/>
            <p:nvPr/>
          </p:nvSpPr>
          <p:spPr>
            <a:xfrm>
              <a:off x="2003744" y="1733598"/>
              <a:ext cx="263515" cy="609578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30" name="ZoneTexte 20"/>
            <p:cNvSpPr txBox="1">
              <a:spLocks noChangeArrowheads="1"/>
            </p:cNvSpPr>
            <p:nvPr/>
          </p:nvSpPr>
          <p:spPr bwMode="auto">
            <a:xfrm>
              <a:off x="2213553" y="1839198"/>
              <a:ext cx="11628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fr-FR" altLang="fr-FR" sz="1800" dirty="0">
                  <a:latin typeface="Calibri" panose="020F0502020204030204" pitchFamily="34" charset="0"/>
                  <a:cs typeface="Times New Roman" panose="02020603050405020304" pitchFamily="18" charset="0"/>
                </a:rPr>
                <a:t>not visible</a:t>
              </a:r>
            </a:p>
          </p:txBody>
        </p:sp>
        <p:cxnSp>
          <p:nvCxnSpPr>
            <p:cNvPr id="35" name="Connecteur droit avec flèche 21"/>
            <p:cNvCxnSpPr/>
            <p:nvPr/>
          </p:nvCxnSpPr>
          <p:spPr>
            <a:xfrm>
              <a:off x="2924460" y="2332064"/>
              <a:ext cx="0" cy="18890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ZoneTexte 22"/>
            <p:cNvSpPr txBox="1">
              <a:spLocks noChangeArrowheads="1"/>
            </p:cNvSpPr>
            <p:nvPr/>
          </p:nvSpPr>
          <p:spPr bwMode="auto">
            <a:xfrm>
              <a:off x="5670511" y="2705699"/>
              <a:ext cx="195435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</a:pPr>
              <a:r>
                <a:rPr lang="fr-FR" altLang="fr-FR" sz="1800">
                  <a:latin typeface="Calibri" panose="020F0502020204030204" pitchFamily="34" charset="0"/>
                  <a:cs typeface="Times New Roman" panose="02020603050405020304" pitchFamily="18" charset="0"/>
                </a:rPr>
                <a:t>Modified cylinder</a:t>
              </a:r>
            </a:p>
          </p:txBody>
        </p:sp>
        <p:cxnSp>
          <p:nvCxnSpPr>
            <p:cNvPr id="37" name="Connecteur droit avec flèche 23"/>
            <p:cNvCxnSpPr>
              <a:endCxn id="27" idx="6"/>
            </p:cNvCxnSpPr>
            <p:nvPr/>
          </p:nvCxnSpPr>
          <p:spPr>
            <a:xfrm flipH="1" flipV="1">
              <a:off x="5437378" y="2660665"/>
              <a:ext cx="366698" cy="17620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Groupe 24"/>
            <p:cNvGrpSpPr>
              <a:grpSpLocks/>
            </p:cNvGrpSpPr>
            <p:nvPr/>
          </p:nvGrpSpPr>
          <p:grpSpPr bwMode="auto">
            <a:xfrm>
              <a:off x="4839171" y="3659669"/>
              <a:ext cx="735301" cy="345671"/>
              <a:chOff x="3581519" y="4229989"/>
              <a:chExt cx="735301" cy="403831"/>
            </a:xfrm>
          </p:grpSpPr>
          <p:sp>
            <p:nvSpPr>
              <p:cNvPr id="95" name="Rectangle 94"/>
              <p:cNvSpPr/>
              <p:nvPr/>
            </p:nvSpPr>
            <p:spPr>
              <a:xfrm>
                <a:off x="3581260" y="4292454"/>
                <a:ext cx="730222" cy="298580"/>
              </a:xfrm>
              <a:prstGeom prst="rect">
                <a:avLst/>
              </a:prstGeom>
              <a:solidFill>
                <a:srgbClr val="F8DE4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96" name="Ellipse 80"/>
              <p:cNvSpPr/>
              <p:nvPr/>
            </p:nvSpPr>
            <p:spPr>
              <a:xfrm>
                <a:off x="3586023" y="4546526"/>
                <a:ext cx="730222" cy="87162"/>
              </a:xfrm>
              <a:prstGeom prst="ellipse">
                <a:avLst/>
              </a:prstGeom>
              <a:solidFill>
                <a:srgbClr val="F8DE42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fr-FR"/>
              </a:p>
            </p:txBody>
          </p:sp>
          <p:sp>
            <p:nvSpPr>
              <p:cNvPr id="97" name="Ellipse 81"/>
              <p:cNvSpPr/>
              <p:nvPr/>
            </p:nvSpPr>
            <p:spPr>
              <a:xfrm>
                <a:off x="3581260" y="4229400"/>
                <a:ext cx="730222" cy="8716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>
                  <a:defRPr/>
                </a:pPr>
                <a:endParaRPr lang="fr-FR"/>
              </a:p>
            </p:txBody>
          </p:sp>
          <p:cxnSp>
            <p:nvCxnSpPr>
              <p:cNvPr id="98" name="Connecteur droit 82"/>
              <p:cNvCxnSpPr>
                <a:stCxn id="97" idx="2"/>
                <a:endCxn id="96" idx="2"/>
              </p:cNvCxnSpPr>
              <p:nvPr/>
            </p:nvCxnSpPr>
            <p:spPr>
              <a:xfrm>
                <a:off x="3581260" y="4272055"/>
                <a:ext cx="4763" cy="31897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onnecteur droit 83"/>
              <p:cNvCxnSpPr>
                <a:stCxn id="97" idx="6"/>
                <a:endCxn id="96" idx="6"/>
              </p:cNvCxnSpPr>
              <p:nvPr/>
            </p:nvCxnSpPr>
            <p:spPr>
              <a:xfrm>
                <a:off x="4311482" y="4272055"/>
                <a:ext cx="4763" cy="318979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Group 9"/>
            <p:cNvGrpSpPr>
              <a:grpSpLocks/>
            </p:cNvGrpSpPr>
            <p:nvPr/>
          </p:nvGrpSpPr>
          <p:grpSpPr bwMode="auto">
            <a:xfrm rot="-5400000">
              <a:off x="2511574" y="3520110"/>
              <a:ext cx="763588" cy="188913"/>
              <a:chOff x="8265" y="10590"/>
              <a:chExt cx="1202" cy="298"/>
            </a:xfrm>
          </p:grpSpPr>
          <p:sp>
            <p:nvSpPr>
              <p:cNvPr id="77" name="Rectangle 10"/>
              <p:cNvSpPr>
                <a:spLocks noChangeArrowheads="1"/>
              </p:cNvSpPr>
              <p:nvPr/>
            </p:nvSpPr>
            <p:spPr bwMode="auto">
              <a:xfrm>
                <a:off x="8265" y="10695"/>
                <a:ext cx="143" cy="19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AutoShape 11"/>
              <p:cNvSpPr>
                <a:spLocks noChangeArrowheads="1"/>
              </p:cNvSpPr>
              <p:nvPr/>
            </p:nvSpPr>
            <p:spPr bwMode="auto">
              <a:xfrm>
                <a:off x="8265" y="10590"/>
                <a:ext cx="202" cy="105"/>
              </a:xfrm>
              <a:prstGeom prst="parallelogram">
                <a:avLst>
                  <a:gd name="adj" fmla="val 4809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2"/>
              <p:cNvSpPr>
                <a:spLocks noChangeArrowheads="1"/>
              </p:cNvSpPr>
              <p:nvPr/>
            </p:nvSpPr>
            <p:spPr bwMode="auto">
              <a:xfrm>
                <a:off x="8408" y="10695"/>
                <a:ext cx="143" cy="19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AutoShape 13"/>
              <p:cNvSpPr>
                <a:spLocks noChangeArrowheads="1"/>
              </p:cNvSpPr>
              <p:nvPr/>
            </p:nvSpPr>
            <p:spPr bwMode="auto">
              <a:xfrm>
                <a:off x="8408" y="10590"/>
                <a:ext cx="202" cy="105"/>
              </a:xfrm>
              <a:prstGeom prst="parallelogram">
                <a:avLst>
                  <a:gd name="adj" fmla="val 4809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4"/>
              <p:cNvSpPr>
                <a:spLocks noChangeArrowheads="1"/>
              </p:cNvSpPr>
              <p:nvPr/>
            </p:nvSpPr>
            <p:spPr bwMode="auto">
              <a:xfrm>
                <a:off x="8551" y="10695"/>
                <a:ext cx="143" cy="19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AutoShape 15"/>
              <p:cNvSpPr>
                <a:spLocks noChangeArrowheads="1"/>
              </p:cNvSpPr>
              <p:nvPr/>
            </p:nvSpPr>
            <p:spPr bwMode="auto">
              <a:xfrm>
                <a:off x="8551" y="10590"/>
                <a:ext cx="202" cy="105"/>
              </a:xfrm>
              <a:prstGeom prst="parallelogram">
                <a:avLst>
                  <a:gd name="adj" fmla="val 4809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16"/>
              <p:cNvSpPr>
                <a:spLocks noChangeArrowheads="1"/>
              </p:cNvSpPr>
              <p:nvPr/>
            </p:nvSpPr>
            <p:spPr bwMode="auto">
              <a:xfrm>
                <a:off x="8694" y="10695"/>
                <a:ext cx="143" cy="19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" name="AutoShape 17"/>
              <p:cNvSpPr>
                <a:spLocks noChangeArrowheads="1"/>
              </p:cNvSpPr>
              <p:nvPr/>
            </p:nvSpPr>
            <p:spPr bwMode="auto">
              <a:xfrm>
                <a:off x="8694" y="10590"/>
                <a:ext cx="202" cy="105"/>
              </a:xfrm>
              <a:prstGeom prst="parallelogram">
                <a:avLst>
                  <a:gd name="adj" fmla="val 4809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5" name="Rectangle 18"/>
              <p:cNvSpPr>
                <a:spLocks noChangeArrowheads="1"/>
              </p:cNvSpPr>
              <p:nvPr/>
            </p:nvSpPr>
            <p:spPr bwMode="auto">
              <a:xfrm>
                <a:off x="8836" y="10695"/>
                <a:ext cx="143" cy="19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6" name="AutoShape 19"/>
              <p:cNvSpPr>
                <a:spLocks noChangeArrowheads="1"/>
              </p:cNvSpPr>
              <p:nvPr/>
            </p:nvSpPr>
            <p:spPr bwMode="auto">
              <a:xfrm>
                <a:off x="8836" y="10590"/>
                <a:ext cx="202" cy="105"/>
              </a:xfrm>
              <a:prstGeom prst="parallelogram">
                <a:avLst>
                  <a:gd name="adj" fmla="val 4809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7" name="Rectangle 20"/>
              <p:cNvSpPr>
                <a:spLocks noChangeArrowheads="1"/>
              </p:cNvSpPr>
              <p:nvPr/>
            </p:nvSpPr>
            <p:spPr bwMode="auto">
              <a:xfrm>
                <a:off x="8979" y="10695"/>
                <a:ext cx="143" cy="19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8" name="AutoShape 21"/>
              <p:cNvSpPr>
                <a:spLocks noChangeArrowheads="1"/>
              </p:cNvSpPr>
              <p:nvPr/>
            </p:nvSpPr>
            <p:spPr bwMode="auto">
              <a:xfrm>
                <a:off x="8979" y="10590"/>
                <a:ext cx="202" cy="105"/>
              </a:xfrm>
              <a:prstGeom prst="parallelogram">
                <a:avLst>
                  <a:gd name="adj" fmla="val 4809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9" name="Rectangle 22"/>
              <p:cNvSpPr>
                <a:spLocks noChangeArrowheads="1"/>
              </p:cNvSpPr>
              <p:nvPr/>
            </p:nvSpPr>
            <p:spPr bwMode="auto">
              <a:xfrm>
                <a:off x="9122" y="10695"/>
                <a:ext cx="143" cy="19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0" name="AutoShape 23"/>
              <p:cNvSpPr>
                <a:spLocks noChangeArrowheads="1"/>
              </p:cNvSpPr>
              <p:nvPr/>
            </p:nvSpPr>
            <p:spPr bwMode="auto">
              <a:xfrm>
                <a:off x="9122" y="10590"/>
                <a:ext cx="202" cy="105"/>
              </a:xfrm>
              <a:prstGeom prst="parallelogram">
                <a:avLst>
                  <a:gd name="adj" fmla="val 4809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1" name="Rectangle 24"/>
              <p:cNvSpPr>
                <a:spLocks noChangeArrowheads="1"/>
              </p:cNvSpPr>
              <p:nvPr/>
            </p:nvSpPr>
            <p:spPr bwMode="auto">
              <a:xfrm>
                <a:off x="9265" y="10695"/>
                <a:ext cx="143" cy="19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2" name="AutoShape 25"/>
              <p:cNvSpPr>
                <a:spLocks noChangeArrowheads="1"/>
              </p:cNvSpPr>
              <p:nvPr/>
            </p:nvSpPr>
            <p:spPr bwMode="auto">
              <a:xfrm>
                <a:off x="9265" y="10590"/>
                <a:ext cx="202" cy="105"/>
              </a:xfrm>
              <a:prstGeom prst="parallelogram">
                <a:avLst>
                  <a:gd name="adj" fmla="val 4809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93" name="AutoShape 26"/>
              <p:cNvCxnSpPr>
                <a:cxnSpLocks noChangeShapeType="1"/>
              </p:cNvCxnSpPr>
              <p:nvPr/>
            </p:nvCxnSpPr>
            <p:spPr bwMode="auto">
              <a:xfrm>
                <a:off x="9467" y="10590"/>
                <a:ext cx="0" cy="19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4" name="AutoShape 27"/>
              <p:cNvCxnSpPr>
                <a:cxnSpLocks noChangeShapeType="1"/>
              </p:cNvCxnSpPr>
              <p:nvPr/>
            </p:nvCxnSpPr>
            <p:spPr bwMode="auto">
              <a:xfrm flipH="1">
                <a:off x="9408" y="10783"/>
                <a:ext cx="59" cy="10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40" name="Rectangle 10"/>
            <p:cNvSpPr>
              <a:spLocks noChangeArrowheads="1"/>
            </p:cNvSpPr>
            <p:nvPr/>
          </p:nvSpPr>
          <p:spPr bwMode="auto">
            <a:xfrm rot="-5400000">
              <a:off x="2881228" y="3627588"/>
              <a:ext cx="90843" cy="12235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fr-FR" altLang="fr-FR" sz="2400">
                <a:latin typeface="Times New Roman" panose="02020603050405020304" pitchFamily="18" charset="0"/>
              </a:endParaRPr>
            </a:p>
          </p:txBody>
        </p:sp>
        <p:cxnSp>
          <p:nvCxnSpPr>
            <p:cNvPr id="43" name="Connecteur droit 27"/>
            <p:cNvCxnSpPr>
              <a:stCxn id="46" idx="2"/>
            </p:cNvCxnSpPr>
            <p:nvPr/>
          </p:nvCxnSpPr>
          <p:spPr>
            <a:xfrm>
              <a:off x="4551586" y="3587731"/>
              <a:ext cx="0" cy="2793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28"/>
            <p:cNvCxnSpPr>
              <a:stCxn id="46" idx="6"/>
            </p:cNvCxnSpPr>
            <p:nvPr/>
          </p:nvCxnSpPr>
          <p:spPr>
            <a:xfrm>
              <a:off x="5853287" y="3587731"/>
              <a:ext cx="0" cy="2793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Ellipse 29"/>
            <p:cNvSpPr/>
            <p:nvPr/>
          </p:nvSpPr>
          <p:spPr>
            <a:xfrm>
              <a:off x="4549998" y="3711552"/>
              <a:ext cx="1301701" cy="296851"/>
            </a:xfrm>
            <a:prstGeom prst="ellipse">
              <a:avLst/>
            </a:prstGeom>
            <a:solidFill>
              <a:srgbClr val="FFC000">
                <a:alpha val="50000"/>
              </a:srgb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46" name="Ellipse 30"/>
            <p:cNvSpPr/>
            <p:nvPr/>
          </p:nvSpPr>
          <p:spPr>
            <a:xfrm>
              <a:off x="4551586" y="3438512"/>
              <a:ext cx="1301701" cy="298439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47" name="Forme libre 31"/>
            <p:cNvSpPr/>
            <p:nvPr/>
          </p:nvSpPr>
          <p:spPr>
            <a:xfrm>
              <a:off x="5518337" y="3641704"/>
              <a:ext cx="330188" cy="185730"/>
            </a:xfrm>
            <a:custGeom>
              <a:avLst/>
              <a:gdLst>
                <a:gd name="connsiteX0" fmla="*/ 249567 w 254637"/>
                <a:gd name="connsiteY0" fmla="*/ 185737 h 185737"/>
                <a:gd name="connsiteX1" fmla="*/ 249567 w 254637"/>
                <a:gd name="connsiteY1" fmla="*/ 185737 h 185737"/>
                <a:gd name="connsiteX2" fmla="*/ 249567 w 254637"/>
                <a:gd name="connsiteY2" fmla="*/ 123825 h 185737"/>
                <a:gd name="connsiteX3" fmla="*/ 240042 w 254637"/>
                <a:gd name="connsiteY3" fmla="*/ 95250 h 185737"/>
                <a:gd name="connsiteX4" fmla="*/ 244805 w 254637"/>
                <a:gd name="connsiteY4" fmla="*/ 42862 h 185737"/>
                <a:gd name="connsiteX5" fmla="*/ 249567 w 254637"/>
                <a:gd name="connsiteY5" fmla="*/ 28575 h 185737"/>
                <a:gd name="connsiteX6" fmla="*/ 244805 w 254637"/>
                <a:gd name="connsiteY6" fmla="*/ 0 h 185737"/>
                <a:gd name="connsiteX7" fmla="*/ 206705 w 254637"/>
                <a:gd name="connsiteY7" fmla="*/ 9525 h 185737"/>
                <a:gd name="connsiteX8" fmla="*/ 192417 w 254637"/>
                <a:gd name="connsiteY8" fmla="*/ 19050 h 185737"/>
                <a:gd name="connsiteX9" fmla="*/ 178130 w 254637"/>
                <a:gd name="connsiteY9" fmla="*/ 33337 h 185737"/>
                <a:gd name="connsiteX10" fmla="*/ 111455 w 254637"/>
                <a:gd name="connsiteY10" fmla="*/ 52387 h 185737"/>
                <a:gd name="connsiteX11" fmla="*/ 59067 w 254637"/>
                <a:gd name="connsiteY11" fmla="*/ 66675 h 185737"/>
                <a:gd name="connsiteX12" fmla="*/ 30492 w 254637"/>
                <a:gd name="connsiteY12" fmla="*/ 71437 h 185737"/>
                <a:gd name="connsiteX13" fmla="*/ 1917 w 254637"/>
                <a:gd name="connsiteY13" fmla="*/ 80962 h 185737"/>
                <a:gd name="connsiteX14" fmla="*/ 16205 w 254637"/>
                <a:gd name="connsiteY14" fmla="*/ 85725 h 185737"/>
                <a:gd name="connsiteX15" fmla="*/ 73355 w 254637"/>
                <a:gd name="connsiteY15" fmla="*/ 95250 h 185737"/>
                <a:gd name="connsiteX16" fmla="*/ 101930 w 254637"/>
                <a:gd name="connsiteY16" fmla="*/ 104775 h 185737"/>
                <a:gd name="connsiteX17" fmla="*/ 116217 w 254637"/>
                <a:gd name="connsiteY17" fmla="*/ 109537 h 185737"/>
                <a:gd name="connsiteX18" fmla="*/ 130505 w 254637"/>
                <a:gd name="connsiteY18" fmla="*/ 114300 h 185737"/>
                <a:gd name="connsiteX19" fmla="*/ 159080 w 254637"/>
                <a:gd name="connsiteY19" fmla="*/ 119062 h 185737"/>
                <a:gd name="connsiteX20" fmla="*/ 206705 w 254637"/>
                <a:gd name="connsiteY20" fmla="*/ 133350 h 185737"/>
                <a:gd name="connsiteX21" fmla="*/ 220992 w 254637"/>
                <a:gd name="connsiteY21" fmla="*/ 138112 h 185737"/>
                <a:gd name="connsiteX22" fmla="*/ 249567 w 254637"/>
                <a:gd name="connsiteY22" fmla="*/ 185737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4637" h="185737">
                  <a:moveTo>
                    <a:pt x="249567" y="185737"/>
                  </a:moveTo>
                  <a:lnTo>
                    <a:pt x="249567" y="185737"/>
                  </a:lnTo>
                  <a:cubicBezTo>
                    <a:pt x="254074" y="145180"/>
                    <a:pt x="258263" y="152809"/>
                    <a:pt x="249567" y="123825"/>
                  </a:cubicBezTo>
                  <a:cubicBezTo>
                    <a:pt x="246682" y="114208"/>
                    <a:pt x="240042" y="95250"/>
                    <a:pt x="240042" y="95250"/>
                  </a:cubicBezTo>
                  <a:cubicBezTo>
                    <a:pt x="241630" y="77787"/>
                    <a:pt x="242325" y="60220"/>
                    <a:pt x="244805" y="42862"/>
                  </a:cubicBezTo>
                  <a:cubicBezTo>
                    <a:pt x="245515" y="37893"/>
                    <a:pt x="249567" y="33595"/>
                    <a:pt x="249567" y="28575"/>
                  </a:cubicBezTo>
                  <a:cubicBezTo>
                    <a:pt x="249567" y="18919"/>
                    <a:pt x="246392" y="9525"/>
                    <a:pt x="244805" y="0"/>
                  </a:cubicBezTo>
                  <a:cubicBezTo>
                    <a:pt x="235742" y="1812"/>
                    <a:pt x="216472" y="4641"/>
                    <a:pt x="206705" y="9525"/>
                  </a:cubicBezTo>
                  <a:cubicBezTo>
                    <a:pt x="201585" y="12085"/>
                    <a:pt x="196814" y="15386"/>
                    <a:pt x="192417" y="19050"/>
                  </a:cubicBezTo>
                  <a:cubicBezTo>
                    <a:pt x="187243" y="23362"/>
                    <a:pt x="184017" y="30066"/>
                    <a:pt x="178130" y="33337"/>
                  </a:cubicBezTo>
                  <a:cubicBezTo>
                    <a:pt x="164369" y="40982"/>
                    <a:pt x="123788" y="48276"/>
                    <a:pt x="111455" y="52387"/>
                  </a:cubicBezTo>
                  <a:cubicBezTo>
                    <a:pt x="92987" y="58543"/>
                    <a:pt x="80553" y="63094"/>
                    <a:pt x="59067" y="66675"/>
                  </a:cubicBezTo>
                  <a:lnTo>
                    <a:pt x="30492" y="71437"/>
                  </a:lnTo>
                  <a:cubicBezTo>
                    <a:pt x="20967" y="74612"/>
                    <a:pt x="-7608" y="77787"/>
                    <a:pt x="1917" y="80962"/>
                  </a:cubicBezTo>
                  <a:cubicBezTo>
                    <a:pt x="6680" y="82550"/>
                    <a:pt x="11282" y="84740"/>
                    <a:pt x="16205" y="85725"/>
                  </a:cubicBezTo>
                  <a:cubicBezTo>
                    <a:pt x="41776" y="90839"/>
                    <a:pt x="49914" y="88857"/>
                    <a:pt x="73355" y="95250"/>
                  </a:cubicBezTo>
                  <a:cubicBezTo>
                    <a:pt x="83041" y="97892"/>
                    <a:pt x="92405" y="101600"/>
                    <a:pt x="101930" y="104775"/>
                  </a:cubicBezTo>
                  <a:lnTo>
                    <a:pt x="116217" y="109537"/>
                  </a:lnTo>
                  <a:cubicBezTo>
                    <a:pt x="120980" y="111125"/>
                    <a:pt x="125553" y="113475"/>
                    <a:pt x="130505" y="114300"/>
                  </a:cubicBezTo>
                  <a:cubicBezTo>
                    <a:pt x="140030" y="115887"/>
                    <a:pt x="149611" y="117168"/>
                    <a:pt x="159080" y="119062"/>
                  </a:cubicBezTo>
                  <a:cubicBezTo>
                    <a:pt x="177069" y="122660"/>
                    <a:pt x="188489" y="127278"/>
                    <a:pt x="206705" y="133350"/>
                  </a:cubicBezTo>
                  <a:lnTo>
                    <a:pt x="220992" y="138112"/>
                  </a:lnTo>
                  <a:cubicBezTo>
                    <a:pt x="250888" y="158043"/>
                    <a:pt x="244804" y="177799"/>
                    <a:pt x="249567" y="185737"/>
                  </a:cubicBez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48" name="Forme libre 32"/>
            <p:cNvSpPr/>
            <p:nvPr/>
          </p:nvSpPr>
          <p:spPr>
            <a:xfrm flipH="1">
              <a:off x="4542061" y="3646466"/>
              <a:ext cx="328600" cy="185731"/>
            </a:xfrm>
            <a:custGeom>
              <a:avLst/>
              <a:gdLst>
                <a:gd name="connsiteX0" fmla="*/ 249567 w 254637"/>
                <a:gd name="connsiteY0" fmla="*/ 185737 h 185737"/>
                <a:gd name="connsiteX1" fmla="*/ 249567 w 254637"/>
                <a:gd name="connsiteY1" fmla="*/ 185737 h 185737"/>
                <a:gd name="connsiteX2" fmla="*/ 249567 w 254637"/>
                <a:gd name="connsiteY2" fmla="*/ 123825 h 185737"/>
                <a:gd name="connsiteX3" fmla="*/ 240042 w 254637"/>
                <a:gd name="connsiteY3" fmla="*/ 95250 h 185737"/>
                <a:gd name="connsiteX4" fmla="*/ 244805 w 254637"/>
                <a:gd name="connsiteY4" fmla="*/ 42862 h 185737"/>
                <a:gd name="connsiteX5" fmla="*/ 249567 w 254637"/>
                <a:gd name="connsiteY5" fmla="*/ 28575 h 185737"/>
                <a:gd name="connsiteX6" fmla="*/ 244805 w 254637"/>
                <a:gd name="connsiteY6" fmla="*/ 0 h 185737"/>
                <a:gd name="connsiteX7" fmla="*/ 206705 w 254637"/>
                <a:gd name="connsiteY7" fmla="*/ 9525 h 185737"/>
                <a:gd name="connsiteX8" fmla="*/ 192417 w 254637"/>
                <a:gd name="connsiteY8" fmla="*/ 19050 h 185737"/>
                <a:gd name="connsiteX9" fmla="*/ 178130 w 254637"/>
                <a:gd name="connsiteY9" fmla="*/ 33337 h 185737"/>
                <a:gd name="connsiteX10" fmla="*/ 111455 w 254637"/>
                <a:gd name="connsiteY10" fmla="*/ 52387 h 185737"/>
                <a:gd name="connsiteX11" fmla="*/ 59067 w 254637"/>
                <a:gd name="connsiteY11" fmla="*/ 66675 h 185737"/>
                <a:gd name="connsiteX12" fmla="*/ 30492 w 254637"/>
                <a:gd name="connsiteY12" fmla="*/ 71437 h 185737"/>
                <a:gd name="connsiteX13" fmla="*/ 1917 w 254637"/>
                <a:gd name="connsiteY13" fmla="*/ 80962 h 185737"/>
                <a:gd name="connsiteX14" fmla="*/ 16205 w 254637"/>
                <a:gd name="connsiteY14" fmla="*/ 85725 h 185737"/>
                <a:gd name="connsiteX15" fmla="*/ 73355 w 254637"/>
                <a:gd name="connsiteY15" fmla="*/ 95250 h 185737"/>
                <a:gd name="connsiteX16" fmla="*/ 101930 w 254637"/>
                <a:gd name="connsiteY16" fmla="*/ 104775 h 185737"/>
                <a:gd name="connsiteX17" fmla="*/ 116217 w 254637"/>
                <a:gd name="connsiteY17" fmla="*/ 109537 h 185737"/>
                <a:gd name="connsiteX18" fmla="*/ 130505 w 254637"/>
                <a:gd name="connsiteY18" fmla="*/ 114300 h 185737"/>
                <a:gd name="connsiteX19" fmla="*/ 159080 w 254637"/>
                <a:gd name="connsiteY19" fmla="*/ 119062 h 185737"/>
                <a:gd name="connsiteX20" fmla="*/ 206705 w 254637"/>
                <a:gd name="connsiteY20" fmla="*/ 133350 h 185737"/>
                <a:gd name="connsiteX21" fmla="*/ 220992 w 254637"/>
                <a:gd name="connsiteY21" fmla="*/ 138112 h 185737"/>
                <a:gd name="connsiteX22" fmla="*/ 249567 w 254637"/>
                <a:gd name="connsiteY22" fmla="*/ 185737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54637" h="185737">
                  <a:moveTo>
                    <a:pt x="249567" y="185737"/>
                  </a:moveTo>
                  <a:lnTo>
                    <a:pt x="249567" y="185737"/>
                  </a:lnTo>
                  <a:cubicBezTo>
                    <a:pt x="254074" y="145180"/>
                    <a:pt x="258263" y="152809"/>
                    <a:pt x="249567" y="123825"/>
                  </a:cubicBezTo>
                  <a:cubicBezTo>
                    <a:pt x="246682" y="114208"/>
                    <a:pt x="240042" y="95250"/>
                    <a:pt x="240042" y="95250"/>
                  </a:cubicBezTo>
                  <a:cubicBezTo>
                    <a:pt x="241630" y="77787"/>
                    <a:pt x="242325" y="60220"/>
                    <a:pt x="244805" y="42862"/>
                  </a:cubicBezTo>
                  <a:cubicBezTo>
                    <a:pt x="245515" y="37893"/>
                    <a:pt x="249567" y="33595"/>
                    <a:pt x="249567" y="28575"/>
                  </a:cubicBezTo>
                  <a:cubicBezTo>
                    <a:pt x="249567" y="18919"/>
                    <a:pt x="246392" y="9525"/>
                    <a:pt x="244805" y="0"/>
                  </a:cubicBezTo>
                  <a:cubicBezTo>
                    <a:pt x="235742" y="1812"/>
                    <a:pt x="216472" y="4641"/>
                    <a:pt x="206705" y="9525"/>
                  </a:cubicBezTo>
                  <a:cubicBezTo>
                    <a:pt x="201585" y="12085"/>
                    <a:pt x="196814" y="15386"/>
                    <a:pt x="192417" y="19050"/>
                  </a:cubicBezTo>
                  <a:cubicBezTo>
                    <a:pt x="187243" y="23362"/>
                    <a:pt x="184017" y="30066"/>
                    <a:pt x="178130" y="33337"/>
                  </a:cubicBezTo>
                  <a:cubicBezTo>
                    <a:pt x="164369" y="40982"/>
                    <a:pt x="123788" y="48276"/>
                    <a:pt x="111455" y="52387"/>
                  </a:cubicBezTo>
                  <a:cubicBezTo>
                    <a:pt x="92987" y="58543"/>
                    <a:pt x="80553" y="63094"/>
                    <a:pt x="59067" y="66675"/>
                  </a:cubicBezTo>
                  <a:lnTo>
                    <a:pt x="30492" y="71437"/>
                  </a:lnTo>
                  <a:cubicBezTo>
                    <a:pt x="20967" y="74612"/>
                    <a:pt x="-7608" y="77787"/>
                    <a:pt x="1917" y="80962"/>
                  </a:cubicBezTo>
                  <a:cubicBezTo>
                    <a:pt x="6680" y="82550"/>
                    <a:pt x="11282" y="84740"/>
                    <a:pt x="16205" y="85725"/>
                  </a:cubicBezTo>
                  <a:cubicBezTo>
                    <a:pt x="41776" y="90839"/>
                    <a:pt x="49914" y="88857"/>
                    <a:pt x="73355" y="95250"/>
                  </a:cubicBezTo>
                  <a:cubicBezTo>
                    <a:pt x="83041" y="97892"/>
                    <a:pt x="92405" y="101600"/>
                    <a:pt x="101930" y="104775"/>
                  </a:cubicBezTo>
                  <a:lnTo>
                    <a:pt x="116217" y="109537"/>
                  </a:lnTo>
                  <a:cubicBezTo>
                    <a:pt x="120980" y="111125"/>
                    <a:pt x="125553" y="113475"/>
                    <a:pt x="130505" y="114300"/>
                  </a:cubicBezTo>
                  <a:cubicBezTo>
                    <a:pt x="140030" y="115887"/>
                    <a:pt x="149611" y="117168"/>
                    <a:pt x="159080" y="119062"/>
                  </a:cubicBezTo>
                  <a:cubicBezTo>
                    <a:pt x="177069" y="122660"/>
                    <a:pt x="188489" y="127278"/>
                    <a:pt x="206705" y="133350"/>
                  </a:cubicBezTo>
                  <a:lnTo>
                    <a:pt x="220992" y="138112"/>
                  </a:lnTo>
                  <a:cubicBezTo>
                    <a:pt x="250888" y="158043"/>
                    <a:pt x="244804" y="177799"/>
                    <a:pt x="249567" y="185737"/>
                  </a:cubicBezTo>
                  <a:close/>
                </a:path>
              </a:pathLst>
            </a:custGeom>
            <a:solidFill>
              <a:srgbClr val="FFC000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cxnSp>
          <p:nvCxnSpPr>
            <p:cNvPr id="49" name="Connecteur droit 33"/>
            <p:cNvCxnSpPr>
              <a:stCxn id="52" idx="2"/>
            </p:cNvCxnSpPr>
            <p:nvPr/>
          </p:nvCxnSpPr>
          <p:spPr>
            <a:xfrm>
              <a:off x="925873" y="3611542"/>
              <a:ext cx="0" cy="2793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34"/>
            <p:cNvCxnSpPr>
              <a:stCxn id="52" idx="6"/>
            </p:cNvCxnSpPr>
            <p:nvPr/>
          </p:nvCxnSpPr>
          <p:spPr>
            <a:xfrm>
              <a:off x="2229161" y="3611542"/>
              <a:ext cx="0" cy="27939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Ellipse 35"/>
            <p:cNvSpPr/>
            <p:nvPr/>
          </p:nvSpPr>
          <p:spPr>
            <a:xfrm>
              <a:off x="925873" y="3733776"/>
              <a:ext cx="1301701" cy="298439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fr-FR"/>
            </a:p>
          </p:txBody>
        </p:sp>
        <p:sp>
          <p:nvSpPr>
            <p:cNvPr id="52" name="Ellipse 36"/>
            <p:cNvSpPr/>
            <p:nvPr/>
          </p:nvSpPr>
          <p:spPr>
            <a:xfrm>
              <a:off x="925873" y="3462323"/>
              <a:ext cx="1303288" cy="29843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fr-FR"/>
            </a:p>
          </p:txBody>
        </p:sp>
        <p:cxnSp>
          <p:nvCxnSpPr>
            <p:cNvPr id="53" name="Connecteur droit 37"/>
            <p:cNvCxnSpPr/>
            <p:nvPr/>
          </p:nvCxnSpPr>
          <p:spPr>
            <a:xfrm flipH="1">
              <a:off x="659183" y="3681390"/>
              <a:ext cx="2257340" cy="0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9"/>
            <p:cNvGrpSpPr>
              <a:grpSpLocks/>
            </p:cNvGrpSpPr>
            <p:nvPr/>
          </p:nvGrpSpPr>
          <p:grpSpPr bwMode="auto">
            <a:xfrm rot="-5400000">
              <a:off x="6136122" y="3500314"/>
              <a:ext cx="763588" cy="188913"/>
              <a:chOff x="8265" y="10590"/>
              <a:chExt cx="1202" cy="298"/>
            </a:xfrm>
          </p:grpSpPr>
          <p:sp>
            <p:nvSpPr>
              <p:cNvPr id="59" name="Rectangle 10"/>
              <p:cNvSpPr>
                <a:spLocks noChangeArrowheads="1"/>
              </p:cNvSpPr>
              <p:nvPr/>
            </p:nvSpPr>
            <p:spPr bwMode="auto">
              <a:xfrm>
                <a:off x="8265" y="10695"/>
                <a:ext cx="143" cy="19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0" name="AutoShape 11"/>
              <p:cNvSpPr>
                <a:spLocks noChangeArrowheads="1"/>
              </p:cNvSpPr>
              <p:nvPr/>
            </p:nvSpPr>
            <p:spPr bwMode="auto">
              <a:xfrm>
                <a:off x="8265" y="10590"/>
                <a:ext cx="202" cy="105"/>
              </a:xfrm>
              <a:prstGeom prst="parallelogram">
                <a:avLst>
                  <a:gd name="adj" fmla="val 4809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Rectangle 12"/>
              <p:cNvSpPr>
                <a:spLocks noChangeArrowheads="1"/>
              </p:cNvSpPr>
              <p:nvPr/>
            </p:nvSpPr>
            <p:spPr bwMode="auto">
              <a:xfrm>
                <a:off x="8408" y="10695"/>
                <a:ext cx="143" cy="19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AutoShape 13"/>
              <p:cNvSpPr>
                <a:spLocks noChangeArrowheads="1"/>
              </p:cNvSpPr>
              <p:nvPr/>
            </p:nvSpPr>
            <p:spPr bwMode="auto">
              <a:xfrm>
                <a:off x="8408" y="10590"/>
                <a:ext cx="202" cy="105"/>
              </a:xfrm>
              <a:prstGeom prst="parallelogram">
                <a:avLst>
                  <a:gd name="adj" fmla="val 4809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Rectangle 14"/>
              <p:cNvSpPr>
                <a:spLocks noChangeArrowheads="1"/>
              </p:cNvSpPr>
              <p:nvPr/>
            </p:nvSpPr>
            <p:spPr bwMode="auto">
              <a:xfrm>
                <a:off x="8551" y="10695"/>
                <a:ext cx="143" cy="19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AutoShape 15"/>
              <p:cNvSpPr>
                <a:spLocks noChangeArrowheads="1"/>
              </p:cNvSpPr>
              <p:nvPr/>
            </p:nvSpPr>
            <p:spPr bwMode="auto">
              <a:xfrm>
                <a:off x="8551" y="10590"/>
                <a:ext cx="202" cy="105"/>
              </a:xfrm>
              <a:prstGeom prst="parallelogram">
                <a:avLst>
                  <a:gd name="adj" fmla="val 4809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Rectangle 16"/>
              <p:cNvSpPr>
                <a:spLocks noChangeArrowheads="1"/>
              </p:cNvSpPr>
              <p:nvPr/>
            </p:nvSpPr>
            <p:spPr bwMode="auto">
              <a:xfrm>
                <a:off x="8694" y="10695"/>
                <a:ext cx="143" cy="19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AutoShape 17"/>
              <p:cNvSpPr>
                <a:spLocks noChangeArrowheads="1"/>
              </p:cNvSpPr>
              <p:nvPr/>
            </p:nvSpPr>
            <p:spPr bwMode="auto">
              <a:xfrm>
                <a:off x="8694" y="10590"/>
                <a:ext cx="202" cy="105"/>
              </a:xfrm>
              <a:prstGeom prst="parallelogram">
                <a:avLst>
                  <a:gd name="adj" fmla="val 4809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Rectangle 18"/>
              <p:cNvSpPr>
                <a:spLocks noChangeArrowheads="1"/>
              </p:cNvSpPr>
              <p:nvPr/>
            </p:nvSpPr>
            <p:spPr bwMode="auto">
              <a:xfrm>
                <a:off x="8836" y="10695"/>
                <a:ext cx="143" cy="19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AutoShape 19"/>
              <p:cNvSpPr>
                <a:spLocks noChangeArrowheads="1"/>
              </p:cNvSpPr>
              <p:nvPr/>
            </p:nvSpPr>
            <p:spPr bwMode="auto">
              <a:xfrm>
                <a:off x="8836" y="10590"/>
                <a:ext cx="202" cy="105"/>
              </a:xfrm>
              <a:prstGeom prst="parallelogram">
                <a:avLst>
                  <a:gd name="adj" fmla="val 4809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Rectangle 20"/>
              <p:cNvSpPr>
                <a:spLocks noChangeArrowheads="1"/>
              </p:cNvSpPr>
              <p:nvPr/>
            </p:nvSpPr>
            <p:spPr bwMode="auto">
              <a:xfrm>
                <a:off x="8979" y="10695"/>
                <a:ext cx="143" cy="19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AutoShape 21"/>
              <p:cNvSpPr>
                <a:spLocks noChangeArrowheads="1"/>
              </p:cNvSpPr>
              <p:nvPr/>
            </p:nvSpPr>
            <p:spPr bwMode="auto">
              <a:xfrm>
                <a:off x="8979" y="10590"/>
                <a:ext cx="202" cy="105"/>
              </a:xfrm>
              <a:prstGeom prst="parallelogram">
                <a:avLst>
                  <a:gd name="adj" fmla="val 4809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1" name="Rectangle 22"/>
              <p:cNvSpPr>
                <a:spLocks noChangeArrowheads="1"/>
              </p:cNvSpPr>
              <p:nvPr/>
            </p:nvSpPr>
            <p:spPr bwMode="auto">
              <a:xfrm>
                <a:off x="9122" y="10695"/>
                <a:ext cx="143" cy="19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2" name="AutoShape 23"/>
              <p:cNvSpPr>
                <a:spLocks noChangeArrowheads="1"/>
              </p:cNvSpPr>
              <p:nvPr/>
            </p:nvSpPr>
            <p:spPr bwMode="auto">
              <a:xfrm>
                <a:off x="9122" y="10590"/>
                <a:ext cx="202" cy="105"/>
              </a:xfrm>
              <a:prstGeom prst="parallelogram">
                <a:avLst>
                  <a:gd name="adj" fmla="val 4809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3" name="Rectangle 24"/>
              <p:cNvSpPr>
                <a:spLocks noChangeArrowheads="1"/>
              </p:cNvSpPr>
              <p:nvPr/>
            </p:nvSpPr>
            <p:spPr bwMode="auto">
              <a:xfrm>
                <a:off x="9265" y="10695"/>
                <a:ext cx="143" cy="19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4" name="AutoShape 25"/>
              <p:cNvSpPr>
                <a:spLocks noChangeArrowheads="1"/>
              </p:cNvSpPr>
              <p:nvPr/>
            </p:nvSpPr>
            <p:spPr bwMode="auto">
              <a:xfrm>
                <a:off x="9265" y="10590"/>
                <a:ext cx="202" cy="105"/>
              </a:xfrm>
              <a:prstGeom prst="parallelogram">
                <a:avLst>
                  <a:gd name="adj" fmla="val 48095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endParaRPr lang="fr-FR" altLang="fr-FR" sz="2400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75" name="AutoShape 26"/>
              <p:cNvCxnSpPr>
                <a:cxnSpLocks noChangeShapeType="1"/>
              </p:cNvCxnSpPr>
              <p:nvPr/>
            </p:nvCxnSpPr>
            <p:spPr bwMode="auto">
              <a:xfrm>
                <a:off x="9467" y="10590"/>
                <a:ext cx="0" cy="19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6" name="AutoShape 27"/>
              <p:cNvCxnSpPr>
                <a:cxnSpLocks noChangeShapeType="1"/>
              </p:cNvCxnSpPr>
              <p:nvPr/>
            </p:nvCxnSpPr>
            <p:spPr bwMode="auto">
              <a:xfrm flipH="1">
                <a:off x="9408" y="10783"/>
                <a:ext cx="59" cy="10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55" name="Rectangle 10"/>
            <p:cNvSpPr>
              <a:spLocks noChangeArrowheads="1"/>
            </p:cNvSpPr>
            <p:nvPr/>
          </p:nvSpPr>
          <p:spPr bwMode="auto">
            <a:xfrm rot="-5400000">
              <a:off x="6505776" y="3607792"/>
              <a:ext cx="90843" cy="12235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fr-FR" altLang="fr-FR" sz="2400">
                <a:latin typeface="Times New Roman" panose="02020603050405020304" pitchFamily="18" charset="0"/>
              </a:endParaRPr>
            </a:p>
          </p:txBody>
        </p:sp>
        <p:cxnSp>
          <p:nvCxnSpPr>
            <p:cNvPr id="56" name="Connecteur droit 40"/>
            <p:cNvCxnSpPr/>
            <p:nvPr/>
          </p:nvCxnSpPr>
          <p:spPr>
            <a:xfrm flipH="1">
              <a:off x="4283308" y="3660753"/>
              <a:ext cx="2257340" cy="0"/>
            </a:xfrm>
            <a:prstGeom prst="line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ZoneTexte 41"/>
            <p:cNvSpPr txBox="1">
              <a:spLocks noChangeArrowheads="1"/>
            </p:cNvSpPr>
            <p:nvPr/>
          </p:nvSpPr>
          <p:spPr bwMode="auto">
            <a:xfrm>
              <a:off x="3408234" y="1925194"/>
              <a:ext cx="106804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fr-FR" altLang="fr-FR" sz="1800" dirty="0">
                  <a:latin typeface="Calibri" panose="020F0502020204030204" pitchFamily="34" charset="0"/>
                  <a:cs typeface="Times New Roman" panose="02020603050405020304" pitchFamily="18" charset="0"/>
                </a:rPr>
                <a:t>Top </a:t>
              </a:r>
              <a:r>
                <a:rPr lang="fr-FR" altLang="fr-FR" sz="1800" dirty="0" err="1">
                  <a:latin typeface="Calibri" panose="020F0502020204030204" pitchFamily="34" charset="0"/>
                  <a:cs typeface="Times New Roman" panose="02020603050405020304" pitchFamily="18" charset="0"/>
                </a:rPr>
                <a:t>view</a:t>
              </a:r>
              <a:endParaRPr lang="fr-FR" altLang="fr-FR" sz="1800" dirty="0">
                <a:latin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ZoneTexte 42"/>
            <p:cNvSpPr txBox="1">
              <a:spLocks noChangeArrowheads="1"/>
            </p:cNvSpPr>
            <p:nvPr/>
          </p:nvSpPr>
          <p:spPr bwMode="auto">
            <a:xfrm>
              <a:off x="3340856" y="3452779"/>
              <a:ext cx="9431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fr-FR" altLang="fr-FR" sz="1800">
                  <a:latin typeface="Calibri" panose="020F0502020204030204" pitchFamily="34" charset="0"/>
                  <a:cs typeface="Times New Roman" panose="02020603050405020304" pitchFamily="18" charset="0"/>
                </a:rPr>
                <a:t>3D view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503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4.3. Simplified model</a:t>
            </a: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714375" y="1793295"/>
            <a:ext cx="114776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u="sng" dirty="0">
                <a:solidFill>
                  <a:schemeClr val="accent2">
                    <a:lumMod val="75000"/>
                  </a:schemeClr>
                </a:solidFill>
              </a:rPr>
              <a:t>Sub-division of the flame into cylinders and rings (Adaptation 3)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LU"/>
          </a:p>
        </p:txBody>
      </p:sp>
      <p:grpSp>
        <p:nvGrpSpPr>
          <p:cNvPr id="26" name="Groupe 84"/>
          <p:cNvGrpSpPr>
            <a:grpSpLocks/>
          </p:cNvGrpSpPr>
          <p:nvPr/>
        </p:nvGrpSpPr>
        <p:grpSpPr bwMode="auto">
          <a:xfrm>
            <a:off x="1640440" y="2514042"/>
            <a:ext cx="8960003" cy="3031352"/>
            <a:chOff x="1472147" y="4415191"/>
            <a:chExt cx="5419673" cy="1827216"/>
          </a:xfrm>
        </p:grpSpPr>
        <p:grpSp>
          <p:nvGrpSpPr>
            <p:cNvPr id="27" name="Groupe 85"/>
            <p:cNvGrpSpPr>
              <a:grpSpLocks/>
            </p:cNvGrpSpPr>
            <p:nvPr/>
          </p:nvGrpSpPr>
          <p:grpSpPr bwMode="auto">
            <a:xfrm>
              <a:off x="1472147" y="4415191"/>
              <a:ext cx="5419673" cy="1827216"/>
              <a:chOff x="1472147" y="4415191"/>
              <a:chExt cx="5419673" cy="1827216"/>
            </a:xfrm>
          </p:grpSpPr>
          <p:grpSp>
            <p:nvGrpSpPr>
              <p:cNvPr id="29" name="Groupe 87"/>
              <p:cNvGrpSpPr>
                <a:grpSpLocks noChangeAspect="1"/>
              </p:cNvGrpSpPr>
              <p:nvPr/>
            </p:nvGrpSpPr>
            <p:grpSpPr bwMode="auto">
              <a:xfrm>
                <a:off x="3913046" y="4511517"/>
                <a:ext cx="2978774" cy="1339892"/>
                <a:chOff x="4816220" y="2647861"/>
                <a:chExt cx="3723467" cy="1674865"/>
              </a:xfrm>
            </p:grpSpPr>
            <p:sp>
              <p:nvSpPr>
                <p:cNvPr id="70" name="Ellipse 126"/>
                <p:cNvSpPr/>
                <p:nvPr/>
              </p:nvSpPr>
              <p:spPr>
                <a:xfrm>
                  <a:off x="5227797" y="2660406"/>
                  <a:ext cx="1547797" cy="1525988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fr-FR"/>
                </a:p>
              </p:txBody>
            </p:sp>
            <p:sp>
              <p:nvSpPr>
                <p:cNvPr id="71" name="Ellipse 127"/>
                <p:cNvSpPr/>
                <p:nvPr/>
              </p:nvSpPr>
              <p:spPr>
                <a:xfrm>
                  <a:off x="5408374" y="2835031"/>
                  <a:ext cx="1190613" cy="1190628"/>
                </a:xfrm>
                <a:prstGeom prst="ellipse">
                  <a:avLst/>
                </a:prstGeom>
                <a:noFill/>
                <a:ln w="952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fr-FR"/>
                </a:p>
              </p:txBody>
            </p:sp>
            <p:sp>
              <p:nvSpPr>
                <p:cNvPr id="72" name="Ellipse 128"/>
                <p:cNvSpPr/>
                <p:nvPr/>
              </p:nvSpPr>
              <p:spPr>
                <a:xfrm>
                  <a:off x="5408374" y="2658422"/>
                  <a:ext cx="1186645" cy="1192611"/>
                </a:xfrm>
                <a:prstGeom prst="ellipse">
                  <a:avLst/>
                </a:prstGeom>
                <a:solidFill>
                  <a:srgbClr val="FFFF00"/>
                </a:solidFill>
                <a:ln w="9525">
                  <a:solidFill>
                    <a:schemeClr val="tx1"/>
                  </a:solidFill>
                  <a:prstDash val="dash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fr-FR"/>
                </a:p>
              </p:txBody>
            </p:sp>
            <p:sp>
              <p:nvSpPr>
                <p:cNvPr id="73" name="Ellipse 129"/>
                <p:cNvSpPr/>
                <p:nvPr/>
              </p:nvSpPr>
              <p:spPr>
                <a:xfrm>
                  <a:off x="5483780" y="2835031"/>
                  <a:ext cx="1027896" cy="1016002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rgbClr val="FF0000"/>
                  </a:solidFill>
                  <a:prstDash val="dash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fr-FR"/>
                </a:p>
              </p:txBody>
            </p:sp>
            <p:cxnSp>
              <p:nvCxnSpPr>
                <p:cNvPr id="74" name="Connecteur droit 130"/>
                <p:cNvCxnSpPr/>
                <p:nvPr/>
              </p:nvCxnSpPr>
              <p:spPr>
                <a:xfrm>
                  <a:off x="5936213" y="3426376"/>
                  <a:ext cx="125014" cy="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75" name="Groupe 131"/>
                <p:cNvGrpSpPr>
                  <a:grpSpLocks/>
                </p:cNvGrpSpPr>
                <p:nvPr/>
              </p:nvGrpSpPr>
              <p:grpSpPr bwMode="auto">
                <a:xfrm>
                  <a:off x="4816220" y="3706973"/>
                  <a:ext cx="1334749" cy="144016"/>
                  <a:chOff x="2805191" y="3678582"/>
                  <a:chExt cx="1334749" cy="144016"/>
                </a:xfrm>
              </p:grpSpPr>
              <p:cxnSp>
                <p:nvCxnSpPr>
                  <p:cNvPr id="85" name="Connecteur droit 141"/>
                  <p:cNvCxnSpPr/>
                  <p:nvPr/>
                </p:nvCxnSpPr>
                <p:spPr>
                  <a:xfrm>
                    <a:off x="2806007" y="3822642"/>
                    <a:ext cx="134936" cy="0"/>
                  </a:xfrm>
                  <a:prstGeom prst="line">
                    <a:avLst/>
                  </a:prstGeom>
                  <a:ln w="25400"/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Connecteur droit avec flèche 142"/>
                  <p:cNvCxnSpPr/>
                  <p:nvPr/>
                </p:nvCxnSpPr>
                <p:spPr>
                  <a:xfrm flipV="1">
                    <a:off x="2877444" y="3681752"/>
                    <a:ext cx="0" cy="14089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Connecteur droit 143"/>
                  <p:cNvCxnSpPr/>
                  <p:nvPr/>
                </p:nvCxnSpPr>
                <p:spPr>
                  <a:xfrm flipH="1">
                    <a:off x="2877444" y="3822642"/>
                    <a:ext cx="1262050" cy="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dashDot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6" name="ZoneTexte 132"/>
                <p:cNvSpPr txBox="1">
                  <a:spLocks noChangeArrowheads="1"/>
                </p:cNvSpPr>
                <p:nvPr/>
              </p:nvSpPr>
              <p:spPr bwMode="auto">
                <a:xfrm>
                  <a:off x="7053849" y="3861061"/>
                  <a:ext cx="650661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r>
                    <a:rPr lang="fr-FR" altLang="fr-FR" sz="1800">
                      <a:latin typeface="Calibri" panose="020F0502020204030204" pitchFamily="34" charset="0"/>
                      <a:cs typeface="Times New Roman" panose="02020603050405020304" pitchFamily="18" charset="0"/>
                    </a:rPr>
                    <a:t>r</a:t>
                  </a:r>
                  <a:r>
                    <a:rPr lang="fr-FR" altLang="fr-FR" sz="1800" baseline="-25000">
                      <a:latin typeface="Calibri" panose="020F0502020204030204" pitchFamily="34" charset="0"/>
                      <a:cs typeface="Times New Roman" panose="02020603050405020304" pitchFamily="18" charset="0"/>
                    </a:rPr>
                    <a:t>zi</a:t>
                  </a:r>
                </a:p>
              </p:txBody>
            </p:sp>
            <p:sp>
              <p:nvSpPr>
                <p:cNvPr id="77" name="ZoneTexte 133"/>
                <p:cNvSpPr txBox="1">
                  <a:spLocks noChangeArrowheads="1"/>
                </p:cNvSpPr>
                <p:nvPr/>
              </p:nvSpPr>
              <p:spPr bwMode="auto">
                <a:xfrm>
                  <a:off x="7067078" y="3154302"/>
                  <a:ext cx="1472609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r>
                    <a:rPr lang="fr-FR" altLang="fr-FR" sz="1800">
                      <a:latin typeface="Calibri" panose="020F0502020204030204" pitchFamily="34" charset="0"/>
                      <a:cs typeface="Times New Roman" panose="02020603050405020304" pitchFamily="18" charset="0"/>
                    </a:rPr>
                    <a:t>r</a:t>
                  </a:r>
                  <a:r>
                    <a:rPr lang="fr-FR" altLang="fr-FR" sz="1800" baseline="-25000">
                      <a:latin typeface="Calibri" panose="020F0502020204030204" pitchFamily="34" charset="0"/>
                      <a:cs typeface="Times New Roman" panose="02020603050405020304" pitchFamily="18" charset="0"/>
                    </a:rPr>
                    <a:t>zi+1_adjusted</a:t>
                  </a:r>
                </a:p>
              </p:txBody>
            </p:sp>
            <p:sp>
              <p:nvSpPr>
                <p:cNvPr id="78" name="ZoneTexte 134"/>
                <p:cNvSpPr txBox="1">
                  <a:spLocks noChangeArrowheads="1"/>
                </p:cNvSpPr>
                <p:nvPr/>
              </p:nvSpPr>
              <p:spPr bwMode="auto">
                <a:xfrm>
                  <a:off x="7067076" y="3655286"/>
                  <a:ext cx="1260489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r>
                    <a:rPr lang="fr-FR" altLang="fr-FR" sz="1800">
                      <a:latin typeface="Calibri" panose="020F0502020204030204" pitchFamily="34" charset="0"/>
                      <a:cs typeface="Times New Roman" panose="02020603050405020304" pitchFamily="18" charset="0"/>
                    </a:rPr>
                    <a:t>r</a:t>
                  </a:r>
                  <a:r>
                    <a:rPr lang="fr-FR" altLang="fr-FR" sz="1800" baseline="-25000">
                      <a:latin typeface="Calibri" panose="020F0502020204030204" pitchFamily="34" charset="0"/>
                      <a:cs typeface="Times New Roman" panose="02020603050405020304" pitchFamily="18" charset="0"/>
                    </a:rPr>
                    <a:t>zi+1</a:t>
                  </a:r>
                </a:p>
              </p:txBody>
            </p:sp>
            <p:cxnSp>
              <p:nvCxnSpPr>
                <p:cNvPr id="79" name="Connecteur droit avec flèche 135"/>
                <p:cNvCxnSpPr>
                  <a:stCxn id="73" idx="6"/>
                </p:cNvCxnSpPr>
                <p:nvPr/>
              </p:nvCxnSpPr>
              <p:spPr>
                <a:xfrm flipV="1">
                  <a:off x="6511676" y="3343033"/>
                  <a:ext cx="555620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Connecteur droit avec flèche 136"/>
                <p:cNvCxnSpPr>
                  <a:stCxn id="71" idx="5"/>
                </p:cNvCxnSpPr>
                <p:nvPr/>
              </p:nvCxnSpPr>
              <p:spPr>
                <a:xfrm>
                  <a:off x="6424364" y="3851034"/>
                  <a:ext cx="642931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Connecteur droit avec flèche 137"/>
                <p:cNvCxnSpPr/>
                <p:nvPr/>
              </p:nvCxnSpPr>
              <p:spPr>
                <a:xfrm>
                  <a:off x="6402536" y="4077253"/>
                  <a:ext cx="648885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2" name="ZoneTexte 138"/>
                <p:cNvSpPr txBox="1">
                  <a:spLocks noChangeArrowheads="1"/>
                </p:cNvSpPr>
                <p:nvPr/>
              </p:nvSpPr>
              <p:spPr bwMode="auto">
                <a:xfrm>
                  <a:off x="7066476" y="2647861"/>
                  <a:ext cx="1472607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Times New Roman" panose="02020603050405020304" pitchFamily="18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</a:pPr>
                  <a:r>
                    <a:rPr lang="fr-FR" altLang="fr-FR" sz="1800">
                      <a:latin typeface="Calibri" panose="020F0502020204030204" pitchFamily="34" charset="0"/>
                      <a:cs typeface="Times New Roman" panose="02020603050405020304" pitchFamily="18" charset="0"/>
                    </a:rPr>
                    <a:t>r</a:t>
                  </a:r>
                  <a:r>
                    <a:rPr lang="fr-FR" altLang="fr-FR" sz="1800" baseline="-25000">
                      <a:latin typeface="Calibri" panose="020F0502020204030204" pitchFamily="34" charset="0"/>
                      <a:cs typeface="Times New Roman" panose="02020603050405020304" pitchFamily="18" charset="0"/>
                    </a:rPr>
                    <a:t>zi_adjusted</a:t>
                  </a:r>
                </a:p>
              </p:txBody>
            </p:sp>
            <p:cxnSp>
              <p:nvCxnSpPr>
                <p:cNvPr id="83" name="Connecteur droit avec flèche 139"/>
                <p:cNvCxnSpPr>
                  <a:stCxn id="72" idx="7"/>
                </p:cNvCxnSpPr>
                <p:nvPr/>
              </p:nvCxnSpPr>
              <p:spPr>
                <a:xfrm>
                  <a:off x="6422379" y="2833048"/>
                  <a:ext cx="646900" cy="1984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Connecteur droit 140"/>
                <p:cNvCxnSpPr/>
                <p:nvPr/>
              </p:nvCxnSpPr>
              <p:spPr>
                <a:xfrm flipV="1">
                  <a:off x="5997727" y="3356924"/>
                  <a:ext cx="3969" cy="144859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0" name="Groupe 88"/>
              <p:cNvGrpSpPr>
                <a:grpSpLocks/>
              </p:cNvGrpSpPr>
              <p:nvPr/>
            </p:nvGrpSpPr>
            <p:grpSpPr bwMode="auto">
              <a:xfrm>
                <a:off x="1472147" y="4415191"/>
                <a:ext cx="2136849" cy="1449944"/>
                <a:chOff x="1472147" y="3926363"/>
                <a:chExt cx="2136849" cy="1449944"/>
              </a:xfrm>
            </p:grpSpPr>
            <p:grpSp>
              <p:nvGrpSpPr>
                <p:cNvPr id="33" name="Groupe 91"/>
                <p:cNvGrpSpPr>
                  <a:grpSpLocks/>
                </p:cNvGrpSpPr>
                <p:nvPr/>
              </p:nvGrpSpPr>
              <p:grpSpPr bwMode="auto">
                <a:xfrm>
                  <a:off x="1865921" y="4860349"/>
                  <a:ext cx="1743075" cy="515958"/>
                  <a:chOff x="4362450" y="3522324"/>
                  <a:chExt cx="1743075" cy="515958"/>
                </a:xfrm>
              </p:grpSpPr>
              <p:sp>
                <p:nvSpPr>
                  <p:cNvPr id="65" name="Rectangle 64"/>
                  <p:cNvSpPr/>
                  <p:nvPr/>
                </p:nvSpPr>
                <p:spPr>
                  <a:xfrm>
                    <a:off x="4362372" y="3628152"/>
                    <a:ext cx="1743058" cy="311151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  <p:sp>
                <p:nvSpPr>
                  <p:cNvPr id="66" name="Ellipse 122"/>
                  <p:cNvSpPr/>
                  <p:nvPr/>
                </p:nvSpPr>
                <p:spPr>
                  <a:xfrm>
                    <a:off x="4362372" y="3794841"/>
                    <a:ext cx="1743058" cy="24288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  <p:sp>
                <p:nvSpPr>
                  <p:cNvPr id="67" name="Ellipse 123"/>
                  <p:cNvSpPr/>
                  <p:nvPr/>
                </p:nvSpPr>
                <p:spPr>
                  <a:xfrm>
                    <a:off x="4362372" y="3521790"/>
                    <a:ext cx="1743058" cy="24288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  <p:cxnSp>
                <p:nvCxnSpPr>
                  <p:cNvPr id="68" name="Connecteur droit 124"/>
                  <p:cNvCxnSpPr>
                    <a:stCxn id="67" idx="2"/>
                    <a:endCxn id="66" idx="2"/>
                  </p:cNvCxnSpPr>
                  <p:nvPr/>
                </p:nvCxnSpPr>
                <p:spPr>
                  <a:xfrm>
                    <a:off x="4362372" y="3642440"/>
                    <a:ext cx="0" cy="27463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Connecteur droit 125"/>
                  <p:cNvCxnSpPr>
                    <a:stCxn id="67" idx="6"/>
                    <a:endCxn id="66" idx="6"/>
                  </p:cNvCxnSpPr>
                  <p:nvPr/>
                </p:nvCxnSpPr>
                <p:spPr>
                  <a:xfrm>
                    <a:off x="6105430" y="3642440"/>
                    <a:ext cx="0" cy="27463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34" name="Groupe 92"/>
                <p:cNvGrpSpPr>
                  <a:grpSpLocks/>
                </p:cNvGrpSpPr>
                <p:nvPr/>
              </p:nvGrpSpPr>
              <p:grpSpPr bwMode="auto">
                <a:xfrm>
                  <a:off x="2095182" y="4629296"/>
                  <a:ext cx="1302146" cy="424337"/>
                  <a:chOff x="4591711" y="3291271"/>
                  <a:chExt cx="1302146" cy="424337"/>
                </a:xfrm>
              </p:grpSpPr>
              <p:sp>
                <p:nvSpPr>
                  <p:cNvPr id="60" name="Rectangle 59"/>
                  <p:cNvSpPr/>
                  <p:nvPr/>
                </p:nvSpPr>
                <p:spPr>
                  <a:xfrm>
                    <a:off x="4590970" y="3420189"/>
                    <a:ext cx="1303324" cy="212726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  <p:sp>
                <p:nvSpPr>
                  <p:cNvPr id="61" name="Ellipse 117"/>
                  <p:cNvSpPr/>
                  <p:nvPr/>
                </p:nvSpPr>
                <p:spPr>
                  <a:xfrm>
                    <a:off x="4590970" y="3548777"/>
                    <a:ext cx="1303324" cy="166688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  <p:sp>
                <p:nvSpPr>
                  <p:cNvPr id="62" name="Ellipse 118"/>
                  <p:cNvSpPr/>
                  <p:nvPr/>
                </p:nvSpPr>
                <p:spPr>
                  <a:xfrm>
                    <a:off x="4590970" y="3291601"/>
                    <a:ext cx="1303324" cy="211138"/>
                  </a:xfrm>
                  <a:prstGeom prst="ellipse">
                    <a:avLst/>
                  </a:prstGeom>
                  <a:solidFill>
                    <a:srgbClr val="F8DE42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  <p:cxnSp>
                <p:nvCxnSpPr>
                  <p:cNvPr id="63" name="Connecteur droit 119"/>
                  <p:cNvCxnSpPr>
                    <a:stCxn id="62" idx="2"/>
                    <a:endCxn id="61" idx="2"/>
                  </p:cNvCxnSpPr>
                  <p:nvPr/>
                </p:nvCxnSpPr>
                <p:spPr>
                  <a:xfrm>
                    <a:off x="4590970" y="3396376"/>
                    <a:ext cx="0" cy="23653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Connecteur droit 120"/>
                  <p:cNvCxnSpPr>
                    <a:stCxn id="62" idx="6"/>
                    <a:endCxn id="61" idx="6"/>
                  </p:cNvCxnSpPr>
                  <p:nvPr/>
                </p:nvCxnSpPr>
                <p:spPr>
                  <a:xfrm>
                    <a:off x="5894294" y="3396376"/>
                    <a:ext cx="0" cy="236539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5" name="Rectangle 34"/>
                <p:cNvSpPr/>
                <p:nvPr/>
              </p:nvSpPr>
              <p:spPr>
                <a:xfrm>
                  <a:off x="2326214" y="4521676"/>
                  <a:ext cx="842954" cy="19685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36" name="Ellipse 94"/>
                <p:cNvSpPr/>
                <p:nvPr/>
              </p:nvSpPr>
              <p:spPr>
                <a:xfrm>
                  <a:off x="2326214" y="4674077"/>
                  <a:ext cx="842954" cy="106363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fr-FR"/>
                </a:p>
              </p:txBody>
            </p:sp>
            <p:sp>
              <p:nvSpPr>
                <p:cNvPr id="37" name="Ellipse 95"/>
                <p:cNvSpPr/>
                <p:nvPr/>
              </p:nvSpPr>
              <p:spPr>
                <a:xfrm>
                  <a:off x="2326214" y="4453414"/>
                  <a:ext cx="842954" cy="153987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>
                    <a:defRPr/>
                  </a:pPr>
                  <a:endParaRPr lang="fr-FR"/>
                </a:p>
              </p:txBody>
            </p:sp>
            <p:cxnSp>
              <p:nvCxnSpPr>
                <p:cNvPr id="38" name="Connecteur droit 96"/>
                <p:cNvCxnSpPr>
                  <a:stCxn id="37" idx="2"/>
                  <a:endCxn id="36" idx="2"/>
                </p:cNvCxnSpPr>
                <p:nvPr/>
              </p:nvCxnSpPr>
              <p:spPr>
                <a:xfrm>
                  <a:off x="2326214" y="4531201"/>
                  <a:ext cx="0" cy="1968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Connecteur droit 97"/>
                <p:cNvCxnSpPr>
                  <a:stCxn id="37" idx="6"/>
                  <a:endCxn id="36" idx="6"/>
                </p:cNvCxnSpPr>
                <p:nvPr/>
              </p:nvCxnSpPr>
              <p:spPr>
                <a:xfrm>
                  <a:off x="3169167" y="4531201"/>
                  <a:ext cx="0" cy="19685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40" name="Groupe 98"/>
                <p:cNvGrpSpPr>
                  <a:grpSpLocks/>
                </p:cNvGrpSpPr>
                <p:nvPr/>
              </p:nvGrpSpPr>
              <p:grpSpPr bwMode="auto">
                <a:xfrm>
                  <a:off x="2511897" y="4312555"/>
                  <a:ext cx="490643" cy="231292"/>
                  <a:chOff x="5008426" y="2974530"/>
                  <a:chExt cx="490643" cy="231292"/>
                </a:xfrm>
              </p:grpSpPr>
              <p:sp>
                <p:nvSpPr>
                  <p:cNvPr id="55" name="Rectangle 54"/>
                  <p:cNvSpPr/>
                  <p:nvPr/>
                </p:nvSpPr>
                <p:spPr>
                  <a:xfrm>
                    <a:off x="5008478" y="2980451"/>
                    <a:ext cx="490533" cy="16192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  <p:sp>
                <p:nvSpPr>
                  <p:cNvPr id="56" name="Ellipse 112"/>
                  <p:cNvSpPr/>
                  <p:nvPr/>
                </p:nvSpPr>
                <p:spPr>
                  <a:xfrm>
                    <a:off x="5008478" y="3140789"/>
                    <a:ext cx="490533" cy="65087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  <p:sp>
                <p:nvSpPr>
                  <p:cNvPr id="57" name="Ellipse 113"/>
                  <p:cNvSpPr/>
                  <p:nvPr/>
                </p:nvSpPr>
                <p:spPr>
                  <a:xfrm>
                    <a:off x="5008478" y="2974101"/>
                    <a:ext cx="490533" cy="69850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  <p:cxnSp>
                <p:nvCxnSpPr>
                  <p:cNvPr id="58" name="Connecteur droit 114"/>
                  <p:cNvCxnSpPr>
                    <a:stCxn id="57" idx="2"/>
                    <a:endCxn id="56" idx="2"/>
                  </p:cNvCxnSpPr>
                  <p:nvPr/>
                </p:nvCxnSpPr>
                <p:spPr>
                  <a:xfrm>
                    <a:off x="5008478" y="3009026"/>
                    <a:ext cx="0" cy="1651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Connecteur droit 115"/>
                  <p:cNvCxnSpPr>
                    <a:stCxn id="57" idx="6"/>
                    <a:endCxn id="56" idx="6"/>
                  </p:cNvCxnSpPr>
                  <p:nvPr/>
                </p:nvCxnSpPr>
                <p:spPr>
                  <a:xfrm>
                    <a:off x="5499011" y="3009026"/>
                    <a:ext cx="0" cy="16510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3" name="Groupe 99"/>
                <p:cNvGrpSpPr>
                  <a:grpSpLocks/>
                </p:cNvGrpSpPr>
                <p:nvPr/>
              </p:nvGrpSpPr>
              <p:grpSpPr bwMode="auto">
                <a:xfrm>
                  <a:off x="2631461" y="4185215"/>
                  <a:ext cx="220790" cy="180530"/>
                  <a:chOff x="5127990" y="2847190"/>
                  <a:chExt cx="220790" cy="180530"/>
                </a:xfrm>
              </p:grpSpPr>
              <p:sp>
                <p:nvSpPr>
                  <p:cNvPr id="50" name="Rectangle 49"/>
                  <p:cNvSpPr/>
                  <p:nvPr/>
                </p:nvSpPr>
                <p:spPr>
                  <a:xfrm>
                    <a:off x="5127540" y="2862976"/>
                    <a:ext cx="220660" cy="111125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  <p:sp>
                <p:nvSpPr>
                  <p:cNvPr id="51" name="Ellipse 107"/>
                  <p:cNvSpPr/>
                  <p:nvPr/>
                </p:nvSpPr>
                <p:spPr>
                  <a:xfrm>
                    <a:off x="5127540" y="2974101"/>
                    <a:ext cx="220660" cy="53975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  <p:sp>
                <p:nvSpPr>
                  <p:cNvPr id="52" name="Ellipse 108"/>
                  <p:cNvSpPr/>
                  <p:nvPr/>
                </p:nvSpPr>
                <p:spPr>
                  <a:xfrm>
                    <a:off x="5127540" y="2847101"/>
                    <a:ext cx="220660" cy="58738"/>
                  </a:xfrm>
                  <a:prstGeom prst="ellipse">
                    <a:avLst/>
                  </a:prstGeom>
                  <a:noFill/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>
                      <a:defRPr/>
                    </a:pPr>
                    <a:endParaRPr lang="fr-FR"/>
                  </a:p>
                </p:txBody>
              </p:sp>
              <p:cxnSp>
                <p:nvCxnSpPr>
                  <p:cNvPr id="53" name="Connecteur droit 109"/>
                  <p:cNvCxnSpPr>
                    <a:stCxn id="52" idx="2"/>
                    <a:endCxn id="51" idx="2"/>
                  </p:cNvCxnSpPr>
                  <p:nvPr/>
                </p:nvCxnSpPr>
                <p:spPr>
                  <a:xfrm>
                    <a:off x="5127540" y="2877264"/>
                    <a:ext cx="0" cy="12382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Connecteur droit 110"/>
                  <p:cNvCxnSpPr>
                    <a:stCxn id="52" idx="6"/>
                    <a:endCxn id="51" idx="6"/>
                  </p:cNvCxnSpPr>
                  <p:nvPr/>
                </p:nvCxnSpPr>
                <p:spPr>
                  <a:xfrm>
                    <a:off x="5348200" y="2877264"/>
                    <a:ext cx="0" cy="123825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4" name="Connecteur droit 100"/>
                <p:cNvCxnSpPr/>
                <p:nvPr/>
              </p:nvCxnSpPr>
              <p:spPr>
                <a:xfrm>
                  <a:off x="2746896" y="4256564"/>
                  <a:ext cx="0" cy="93662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Connecteur droit 101"/>
                <p:cNvCxnSpPr/>
                <p:nvPr/>
              </p:nvCxnSpPr>
              <p:spPr>
                <a:xfrm>
                  <a:off x="2746896" y="3926363"/>
                  <a:ext cx="0" cy="28892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6" name="Rectangle 45"/>
                <p:cNvSpPr/>
                <p:nvPr/>
              </p:nvSpPr>
              <p:spPr>
                <a:xfrm>
                  <a:off x="1472147" y="4715352"/>
                  <a:ext cx="95249" cy="96838"/>
                </a:xfrm>
                <a:prstGeom prst="rect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fr-FR"/>
                </a:p>
              </p:txBody>
            </p:sp>
            <p:cxnSp>
              <p:nvCxnSpPr>
                <p:cNvPr id="47" name="Connecteur droit 103"/>
                <p:cNvCxnSpPr/>
                <p:nvPr/>
              </p:nvCxnSpPr>
              <p:spPr>
                <a:xfrm>
                  <a:off x="1508659" y="4756627"/>
                  <a:ext cx="1196963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Connecteur droit avec flèche 104"/>
                <p:cNvCxnSpPr/>
                <p:nvPr/>
              </p:nvCxnSpPr>
              <p:spPr>
                <a:xfrm flipV="1">
                  <a:off x="1518184" y="4648676"/>
                  <a:ext cx="66674" cy="10795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Connecteur droit avec flèche 105"/>
                <p:cNvCxnSpPr>
                  <a:cxnSpLocks noChangeAspect="1"/>
                </p:cNvCxnSpPr>
                <p:nvPr/>
              </p:nvCxnSpPr>
              <p:spPr>
                <a:xfrm flipV="1">
                  <a:off x="2702447" y="4694715"/>
                  <a:ext cx="39688" cy="65087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ZoneTexte 89"/>
              <p:cNvSpPr txBox="1">
                <a:spLocks noChangeArrowheads="1"/>
              </p:cNvSpPr>
              <p:nvPr/>
            </p:nvSpPr>
            <p:spPr bwMode="auto">
              <a:xfrm>
                <a:off x="4497225" y="5873075"/>
                <a:ext cx="123686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fr-FR" altLang="fr-FR" sz="1800">
                    <a:latin typeface="Calibri" panose="020F0502020204030204" pitchFamily="34" charset="0"/>
                    <a:cs typeface="Times New Roman" panose="02020603050405020304" pitchFamily="18" charset="0"/>
                  </a:rPr>
                  <a:t>Top view</a:t>
                </a:r>
              </a:p>
            </p:txBody>
          </p:sp>
          <p:sp>
            <p:nvSpPr>
              <p:cNvPr id="32" name="ZoneTexte 90"/>
              <p:cNvSpPr txBox="1">
                <a:spLocks noChangeArrowheads="1"/>
              </p:cNvSpPr>
              <p:nvPr/>
            </p:nvSpPr>
            <p:spPr bwMode="auto">
              <a:xfrm>
                <a:off x="2433798" y="5858647"/>
                <a:ext cx="1149511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</a:pPr>
                <a:r>
                  <a:rPr lang="fr-FR" altLang="fr-FR" sz="1800">
                    <a:latin typeface="Calibri" panose="020F0502020204030204" pitchFamily="34" charset="0"/>
                    <a:cs typeface="Times New Roman" panose="02020603050405020304" pitchFamily="18" charset="0"/>
                  </a:rPr>
                  <a:t>3D view</a:t>
                </a:r>
              </a:p>
            </p:txBody>
          </p:sp>
        </p:grpSp>
        <p:cxnSp>
          <p:nvCxnSpPr>
            <p:cNvPr id="28" name="Connecteur droit 86"/>
            <p:cNvCxnSpPr/>
            <p:nvPr/>
          </p:nvCxnSpPr>
          <p:spPr>
            <a:xfrm flipH="1" flipV="1">
              <a:off x="4859839" y="5143855"/>
              <a:ext cx="0" cy="327026"/>
            </a:xfrm>
            <a:prstGeom prst="line">
              <a:avLst/>
            </a:prstGeom>
            <a:ln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ZoneTexte 16"/>
          <p:cNvSpPr txBox="1"/>
          <p:nvPr/>
        </p:nvSpPr>
        <p:spPr bwMode="auto">
          <a:xfrm>
            <a:off x="164690" y="5599505"/>
            <a:ext cx="1186261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A portion of rings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is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« 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hidden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 » by the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cylinder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situated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above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 A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reduced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 zone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should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be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considered</a:t>
            </a:r>
            <a:endParaRPr lang="fr-FR" sz="2000" dirty="0">
              <a:solidFill>
                <a:schemeClr val="accent6">
                  <a:lumMod val="75000"/>
                </a:schemeClr>
              </a:solidFill>
              <a:latin typeface="Book Antiqua" panose="02040602050305030304" pitchFamily="18" charset="0"/>
              <a:sym typeface="Wingdings" panose="05000000000000000000" pitchFamily="2" charset="2"/>
            </a:endParaRPr>
          </a:p>
          <a:p>
            <a:pPr algn="ctr">
              <a:defRPr/>
            </a:pP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(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safe-sided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 to ignore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this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 </a:t>
            </a:r>
            <a:r>
              <a:rPr lang="fr-FR" sz="2000" dirty="0" err="1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reduction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  <a:sym typeface="Wingdings" panose="05000000000000000000" pitchFamily="2" charset="2"/>
              </a:rPr>
              <a:t>…)</a:t>
            </a:r>
            <a:r>
              <a:rPr lang="fr-FR" sz="2000" dirty="0">
                <a:solidFill>
                  <a:schemeClr val="accent6">
                    <a:lumMod val="75000"/>
                  </a:schemeClr>
                </a:solidFill>
                <a:latin typeface="Book Antiqua" panose="0204060205030503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2784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4.3. Simplified model</a:t>
            </a: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714375" y="1793295"/>
            <a:ext cx="98012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u="sng" dirty="0">
                <a:solidFill>
                  <a:schemeClr val="accent2">
                    <a:lumMod val="75000"/>
                  </a:schemeClr>
                </a:solidFill>
              </a:rPr>
              <a:t>Additional remarks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LU"/>
          </a:p>
        </p:txBody>
      </p:sp>
      <p:sp>
        <p:nvSpPr>
          <p:cNvPr id="89" name="Rectangle 3"/>
          <p:cNvSpPr txBox="1">
            <a:spLocks noChangeArrowheads="1"/>
          </p:cNvSpPr>
          <p:nvPr/>
        </p:nvSpPr>
        <p:spPr>
          <a:xfrm>
            <a:off x="144524" y="2593788"/>
            <a:ext cx="11742676" cy="2225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0237" lvl="1" indent="-285750" algn="just">
              <a:spcAft>
                <a:spcPts val="200"/>
              </a:spcAft>
              <a:buFontTx/>
              <a:buChar char="-"/>
            </a:pPr>
            <a:r>
              <a:rPr lang="en-GB" sz="2000" dirty="0"/>
              <a:t>Recommended width of cylinder is 50 cm</a:t>
            </a:r>
          </a:p>
          <a:p>
            <a:pPr marL="630237" lvl="1" indent="-285750" algn="just">
              <a:spcAft>
                <a:spcPts val="200"/>
              </a:spcAft>
              <a:buFontTx/>
              <a:buChar char="-"/>
            </a:pPr>
            <a:r>
              <a:rPr lang="en-GB" sz="2000" dirty="0"/>
              <a:t>For elements situated below the ceiling, convection should be added </a:t>
            </a:r>
            <a:r>
              <a:rPr lang="en-GB" sz="2000" dirty="0">
                <a:sym typeface="Wingdings" panose="05000000000000000000" pitchFamily="2" charset="2"/>
              </a:rPr>
              <a:t> </a:t>
            </a:r>
            <a:r>
              <a:rPr lang="en-GB" sz="2000" dirty="0" err="1">
                <a:sym typeface="Wingdings" panose="05000000000000000000" pitchFamily="2" charset="2"/>
              </a:rPr>
              <a:t>Hasemi</a:t>
            </a:r>
            <a:endParaRPr lang="en-GB" sz="2000" dirty="0"/>
          </a:p>
          <a:p>
            <a:pPr marL="630237" lvl="1" indent="-285750" algn="just">
              <a:spcAft>
                <a:spcPts val="200"/>
              </a:spcAft>
              <a:buFontTx/>
              <a:buChar char="-"/>
            </a:pPr>
            <a:r>
              <a:rPr lang="en-GB" sz="2000" dirty="0"/>
              <a:t>For several fires, the fluxes received from each fire must be added. The total received flux is limited to 100 kW/m</a:t>
            </a:r>
            <a:r>
              <a:rPr lang="en-GB" sz="2000" baseline="30000" dirty="0"/>
              <a:t>2</a:t>
            </a:r>
          </a:p>
          <a:p>
            <a:pPr marL="630237" lvl="1" indent="-285750" algn="just">
              <a:spcAft>
                <a:spcPts val="200"/>
              </a:spcAft>
              <a:buFontTx/>
              <a:buChar char="-"/>
            </a:pPr>
            <a:r>
              <a:rPr lang="en-GB" sz="2000" dirty="0"/>
              <a:t>The member temperature is calculated by stating the thermal balance of the member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424310" y="3738327"/>
                <a:ext cx="4566699" cy="4437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LU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fr-LU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CH" b="0" i="1" smtClean="0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</m:acc>
                            </m:e>
                            <m:sub>
                              <m:r>
                                <a:rPr lang="fr-LU" i="1">
                                  <a:latin typeface="Cambria Math" panose="02040503050406030204" pitchFamily="18" charset="0"/>
                                </a:rPr>
                                <m:t>𝑡𝑜𝑡</m:t>
                              </m:r>
                            </m:sub>
                          </m:sSub>
                          <m:r>
                            <a:rPr lang="fr-LU" i="0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𝑚𝑖𝑛</m:t>
                          </m:r>
                          <m:d>
                            <m:dPr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CH" i="1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fr-LU" i="1">
                                      <a:latin typeface="Cambria Math" panose="02040503050406030204" pitchFamily="18" charset="0"/>
                                    </a:rPr>
                                    <m:t>𝑟𝑎𝑑</m:t>
                                  </m:r>
                                  <m:r>
                                    <m:rPr>
                                      <m:lit/>
                                    </m:rPr>
                                    <a:rPr lang="fr-LU" i="0">
                                      <a:latin typeface="Cambria Math" panose="02040503050406030204" pitchFamily="18" charset="0"/>
                                    </a:rPr>
                                    <m:t>_</m:t>
                                  </m:r>
                                  <m:r>
                                    <a:rPr lang="fr-LU" i="1">
                                      <a:latin typeface="Cambria Math" panose="02040503050406030204" pitchFamily="18" charset="0"/>
                                    </a:rPr>
                                    <m:t>𝑠𝑒𝑐𝑡𝑖𝑜𝑛</m:t>
                                  </m:r>
                                </m:sub>
                              </m:sSub>
                              <m:r>
                                <a:rPr lang="fr-LU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fr-CH" i="1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fr-LU" i="1">
                                      <a:latin typeface="Cambria Math" panose="02040503050406030204" pitchFamily="18" charset="0"/>
                                    </a:rPr>
                                    <m:t>𝑐𝑜𝑛𝑣</m:t>
                                  </m:r>
                                </m:sub>
                              </m:sSub>
                              <m:r>
                                <a:rPr lang="fr-LU" i="0">
                                  <a:latin typeface="Cambria Math" panose="02040503050406030204" pitchFamily="18" charset="0"/>
                                </a:rPr>
                                <m:t>;100000</m:t>
                              </m:r>
                            </m:e>
                          </m:d>
                        </m:e>
                        <m:sub/>
                      </m:sSub>
                    </m:oMath>
                  </m:oMathPara>
                </a14:m>
                <a:endParaRPr lang="fr-LU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24310" y="3738327"/>
                <a:ext cx="4566699" cy="44371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7953466" y="3758398"/>
            <a:ext cx="958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 [W.m</a:t>
            </a:r>
            <a:r>
              <a:rPr lang="en-GB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-2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]</a:t>
            </a:r>
            <a:endParaRPr lang="fr-L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2605314" y="4478642"/>
                <a:ext cx="7910286" cy="6183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LU" i="1" smtClean="0">
                          <a:latin typeface="Cambria Math" panose="02040503050406030204" pitchFamily="18" charset="0"/>
                        </a:rPr>
                        <m:t>𝜌</m:t>
                      </m:r>
                      <m:sSub>
                        <m:sSub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d>
                        <m:d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f>
                        <m:f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fr-LU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LU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fr-LU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num>
                        <m:den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𝑉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fr-CH" i="1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</m:acc>
                            </m:e>
                            <m:sub>
                              <m:sSub>
                                <m:sSubPr>
                                  <m:ctrlPr>
                                    <a:rPr lang="fr-CH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CH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fr-CH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sub>
                          </m:sSub>
                          <m:r>
                            <a:rPr lang="fr-LU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L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fr-LU" i="1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  <m:d>
                            <m:dPr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LU">
                                  <a:latin typeface="Cambria Math" panose="02040503050406030204" pitchFamily="18" charset="0"/>
                                </a:rPr>
                                <m:t>20−</m:t>
                              </m:r>
                              <m:r>
                                <a:rPr lang="fr-LU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</m:d>
                          <m:r>
                            <a:rPr lang="fr-LU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𝜀</m:t>
                          </m:r>
                          <m:d>
                            <m:dPr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LU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  <m:d>
                                <m:dPr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LU">
                                          <a:latin typeface="Cambria Math" panose="02040503050406030204" pitchFamily="18" charset="0"/>
                                        </a:rPr>
                                        <m:t>293</m:t>
                                      </m:r>
                                    </m:e>
                                    <m:sup>
                                      <m:r>
                                        <a:rPr lang="fr-LU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</m:sSup>
                                  <m:r>
                                    <a:rPr lang="fr-LU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d>
                                        <m:dPr>
                                          <m:ctrlP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LU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𝜃</m:t>
                                          </m:r>
                                          <m:r>
                                            <a:rPr lang="fr-LU">
                                              <a:latin typeface="Cambria Math" panose="02040503050406030204" pitchFamily="18" charset="0"/>
                                            </a:rPr>
                                            <m:t>+273</m:t>
                                          </m:r>
                                        </m:e>
                                      </m:d>
                                    </m:e>
                                    <m:sup>
                                      <m:r>
                                        <a:rPr lang="fr-LU">
                                          <a:latin typeface="Cambria Math" panose="02040503050406030204" pitchFamily="18" charset="0"/>
                                        </a:rPr>
                                        <m:t>4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d>
                        </m:e>
                      </m:d>
                    </m:oMath>
                  </m:oMathPara>
                </a14:m>
                <a:endParaRPr lang="fr-LU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5314" y="4478642"/>
                <a:ext cx="7910286" cy="61831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3254188" y="5095814"/>
            <a:ext cx="63503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i="1" dirty="0">
                <a:latin typeface="Book Antiqua" panose="02040602050305030304" pitchFamily="18" charset="0"/>
                <a:ea typeface="Times New Roman" panose="02020603050405020304" pitchFamily="18" charset="0"/>
              </a:rPr>
              <a:t>ρ, </a:t>
            </a:r>
            <a:r>
              <a:rPr lang="en-GB" i="1" dirty="0" err="1">
                <a:latin typeface="Book Antiqua" panose="02040602050305030304" pitchFamily="18" charset="0"/>
                <a:ea typeface="Times New Roman" panose="02020603050405020304" pitchFamily="18" charset="0"/>
              </a:rPr>
              <a:t>C</a:t>
            </a:r>
            <a:r>
              <a:rPr lang="en-GB" i="1" baseline="-25000" dirty="0" err="1">
                <a:latin typeface="Book Antiqua" panose="02040602050305030304" pitchFamily="18" charset="0"/>
                <a:ea typeface="Times New Roman" panose="02020603050405020304" pitchFamily="18" charset="0"/>
              </a:rPr>
              <a:t>p</a:t>
            </a:r>
            <a:r>
              <a:rPr lang="en-GB" i="1" baseline="-25000" dirty="0">
                <a:latin typeface="Book Antiqua" panose="02040602050305030304" pitchFamily="18" charset="0"/>
                <a:ea typeface="Times New Roman" panose="02020603050405020304" pitchFamily="18" charset="0"/>
              </a:rPr>
              <a:t>, </a:t>
            </a:r>
            <a:r>
              <a:rPr lang="en-GB" dirty="0">
                <a:latin typeface="Book Antiqua" panose="02040602050305030304" pitchFamily="18" charset="0"/>
                <a:ea typeface="Times New Roman" panose="02020603050405020304" pitchFamily="18" charset="0"/>
              </a:rPr>
              <a:t>and </a:t>
            </a:r>
            <a:r>
              <a:rPr lang="en-GB" i="1" dirty="0">
                <a:latin typeface="Book Antiqua" panose="02040602050305030304" pitchFamily="18" charset="0"/>
                <a:ea typeface="Times New Roman" panose="02020603050405020304" pitchFamily="18" charset="0"/>
              </a:rPr>
              <a:t>A</a:t>
            </a:r>
            <a:r>
              <a:rPr lang="en-GB" i="1" baseline="-25000" dirty="0">
                <a:latin typeface="Book Antiqua" panose="02040602050305030304" pitchFamily="18" charset="0"/>
                <a:ea typeface="Times New Roman" panose="02020603050405020304" pitchFamily="18" charset="0"/>
              </a:rPr>
              <a:t>m</a:t>
            </a:r>
            <a:r>
              <a:rPr lang="en-GB" dirty="0">
                <a:latin typeface="Book Antiqua" panose="02040602050305030304" pitchFamily="18" charset="0"/>
                <a:ea typeface="Times New Roman" panose="02020603050405020304" pitchFamily="18" charset="0"/>
              </a:rPr>
              <a:t>/</a:t>
            </a:r>
            <a:r>
              <a:rPr lang="en-GB" i="1" dirty="0">
                <a:latin typeface="Book Antiqua" panose="02040602050305030304" pitchFamily="18" charset="0"/>
                <a:ea typeface="Times New Roman" panose="02020603050405020304" pitchFamily="18" charset="0"/>
              </a:rPr>
              <a:t>V</a:t>
            </a:r>
            <a:r>
              <a:rPr lang="en-GB" dirty="0">
                <a:latin typeface="Book Antiqua" panose="02040602050305030304" pitchFamily="18" charset="0"/>
                <a:ea typeface="Times New Roman" panose="02020603050405020304" pitchFamily="18" charset="0"/>
              </a:rPr>
              <a:t>  are density [kg.m</a:t>
            </a:r>
            <a:r>
              <a:rPr lang="en-GB" baseline="30000" dirty="0">
                <a:latin typeface="Book Antiqua" panose="02040602050305030304" pitchFamily="18" charset="0"/>
                <a:ea typeface="Times New Roman" panose="02020603050405020304" pitchFamily="18" charset="0"/>
              </a:rPr>
              <a:t>-3</a:t>
            </a:r>
            <a:r>
              <a:rPr lang="en-GB" dirty="0">
                <a:latin typeface="Book Antiqua" panose="02040602050305030304" pitchFamily="18" charset="0"/>
                <a:ea typeface="Times New Roman" panose="02020603050405020304" pitchFamily="18" charset="0"/>
              </a:rPr>
              <a:t>], specific heat [J.kg</a:t>
            </a:r>
            <a:r>
              <a:rPr lang="en-GB" baseline="30000" dirty="0">
                <a:latin typeface="Book Antiqua" panose="02040602050305030304" pitchFamily="18" charset="0"/>
                <a:ea typeface="Times New Roman" panose="02020603050405020304" pitchFamily="18" charset="0"/>
              </a:rPr>
              <a:t>-1</a:t>
            </a:r>
            <a:r>
              <a:rPr lang="en-GB" dirty="0">
                <a:latin typeface="Book Antiqua" panose="02040602050305030304" pitchFamily="18" charset="0"/>
                <a:ea typeface="Times New Roman" panose="02020603050405020304" pitchFamily="18" charset="0"/>
              </a:rPr>
              <a:t>.K</a:t>
            </a:r>
            <a:r>
              <a:rPr lang="en-GB" baseline="30000" dirty="0">
                <a:latin typeface="Book Antiqua" panose="02040602050305030304" pitchFamily="18" charset="0"/>
                <a:ea typeface="Times New Roman" panose="02020603050405020304" pitchFamily="18" charset="0"/>
              </a:rPr>
              <a:t>-1</a:t>
            </a:r>
            <a:r>
              <a:rPr lang="en-GB" dirty="0">
                <a:latin typeface="Book Antiqua" panose="02040602050305030304" pitchFamily="18" charset="0"/>
                <a:ea typeface="Times New Roman" panose="02020603050405020304" pitchFamily="18" charset="0"/>
              </a:rPr>
              <a:t>] and </a:t>
            </a:r>
            <a:r>
              <a:rPr lang="en-GB" dirty="0" err="1">
                <a:latin typeface="Book Antiqua" panose="02040602050305030304" pitchFamily="18" charset="0"/>
                <a:ea typeface="Times New Roman" panose="02020603050405020304" pitchFamily="18" charset="0"/>
              </a:rPr>
              <a:t>massivity</a:t>
            </a:r>
            <a:r>
              <a:rPr lang="en-GB" dirty="0">
                <a:latin typeface="Book Antiqua" panose="02040602050305030304" pitchFamily="18" charset="0"/>
                <a:ea typeface="Times New Roman" panose="02020603050405020304" pitchFamily="18" charset="0"/>
              </a:rPr>
              <a:t> [m</a:t>
            </a:r>
            <a:r>
              <a:rPr lang="en-GB" baseline="30000" dirty="0">
                <a:latin typeface="Book Antiqua" panose="02040602050305030304" pitchFamily="18" charset="0"/>
                <a:ea typeface="Times New Roman" panose="02020603050405020304" pitchFamily="18" charset="0"/>
              </a:rPr>
              <a:t>-1</a:t>
            </a:r>
            <a:r>
              <a:rPr lang="en-GB" dirty="0">
                <a:latin typeface="Book Antiqua" panose="02040602050305030304" pitchFamily="18" charset="0"/>
                <a:ea typeface="Times New Roman" panose="02020603050405020304" pitchFamily="18" charset="0"/>
              </a:rPr>
              <a:t>] of the member</a:t>
            </a:r>
            <a:endParaRPr lang="fr-LU" dirty="0">
              <a:latin typeface="Book Antiqua" panose="0204060205030503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10371582" y="4569870"/>
            <a:ext cx="958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 [W.m</a:t>
            </a:r>
            <a:r>
              <a:rPr lang="en-GB" baseline="30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-2</a:t>
            </a:r>
            <a:r>
              <a:rPr lang="en-GB" dirty="0">
                <a:latin typeface="Times New Roman" panose="02020603050405020304" pitchFamily="18" charset="0"/>
                <a:ea typeface="Times New Roman" panose="02020603050405020304" pitchFamily="18" charset="0"/>
              </a:rPr>
              <a:t>]</a:t>
            </a:r>
            <a:endParaRPr lang="fr-LU" dirty="0"/>
          </a:p>
        </p:txBody>
      </p:sp>
    </p:spTree>
    <p:extLst>
      <p:ext uri="{BB962C8B-B14F-4D97-AF65-F5344CB8AC3E}">
        <p14:creationId xmlns:p14="http://schemas.microsoft.com/office/powerpoint/2010/main" val="2447798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utoUpdateAnimBg="0"/>
      <p:bldP spid="8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4.3. Simplified model</a:t>
            </a: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714375" y="1793295"/>
            <a:ext cx="114776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u="sng" dirty="0">
                <a:solidFill>
                  <a:schemeClr val="accent2">
                    <a:lumMod val="75000"/>
                  </a:schemeClr>
                </a:solidFill>
              </a:rPr>
              <a:t>Model validation based on Liège tests (and FDS modelling)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LU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238990"/>
              </p:ext>
            </p:extLst>
          </p:nvPr>
        </p:nvGraphicFramePr>
        <p:xfrm>
          <a:off x="364116" y="3955266"/>
          <a:ext cx="4682836" cy="223529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824639">
                  <a:extLst>
                    <a:ext uri="{9D8B030D-6E8A-4147-A177-3AD203B41FA5}">
                      <a16:colId xmlns:a16="http://schemas.microsoft.com/office/drawing/2014/main" val="2622776672"/>
                    </a:ext>
                  </a:extLst>
                </a:gridCol>
                <a:gridCol w="1152663">
                  <a:extLst>
                    <a:ext uri="{9D8B030D-6E8A-4147-A177-3AD203B41FA5}">
                      <a16:colId xmlns:a16="http://schemas.microsoft.com/office/drawing/2014/main" val="1054266062"/>
                    </a:ext>
                  </a:extLst>
                </a:gridCol>
                <a:gridCol w="803564">
                  <a:extLst>
                    <a:ext uri="{9D8B030D-6E8A-4147-A177-3AD203B41FA5}">
                      <a16:colId xmlns:a16="http://schemas.microsoft.com/office/drawing/2014/main" val="2540324835"/>
                    </a:ext>
                  </a:extLst>
                </a:gridCol>
                <a:gridCol w="928254">
                  <a:extLst>
                    <a:ext uri="{9D8B030D-6E8A-4147-A177-3AD203B41FA5}">
                      <a16:colId xmlns:a16="http://schemas.microsoft.com/office/drawing/2014/main" val="761258061"/>
                    </a:ext>
                  </a:extLst>
                </a:gridCol>
                <a:gridCol w="973716">
                  <a:extLst>
                    <a:ext uri="{9D8B030D-6E8A-4147-A177-3AD203B41FA5}">
                      <a16:colId xmlns:a16="http://schemas.microsoft.com/office/drawing/2014/main" val="3674605563"/>
                    </a:ext>
                  </a:extLst>
                </a:gridCol>
              </a:tblGrid>
              <a:tr h="68300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Diam.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Experiment mean value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Tests no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Cylinder flame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Conic flame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890480285"/>
                  </a:ext>
                </a:extLst>
              </a:tr>
              <a:tr h="2587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[m]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[kW/m²]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CH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[-]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[kW/m²]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[kW/m²]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679003266"/>
                  </a:ext>
                </a:extLst>
              </a:tr>
              <a:tr h="2587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0.60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0.31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 to 4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1.20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0.74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065291464"/>
                  </a:ext>
                </a:extLst>
              </a:tr>
              <a:tr h="2587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1.00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0.73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5 to 8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3.23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1.95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683497510"/>
                  </a:ext>
                </a:extLst>
              </a:tr>
              <a:tr h="2587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1.40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1.36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9 to 14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6.19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3.67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863173337"/>
                  </a:ext>
                </a:extLst>
              </a:tr>
              <a:tr h="2587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1.80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2.12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15 to 18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9.95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5.78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569765209"/>
                  </a:ext>
                </a:extLst>
              </a:tr>
              <a:tr h="2587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2.20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3.39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19 to 22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14.55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8.30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10511632"/>
                  </a:ext>
                </a:extLst>
              </a:tr>
            </a:tbl>
          </a:graphicData>
        </a:graphic>
      </p:graphicFrame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504516" y="2490718"/>
            <a:ext cx="7883236" cy="2225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0237" lvl="1" indent="-285750" algn="just">
              <a:spcAft>
                <a:spcPts val="200"/>
              </a:spcAft>
              <a:buFontTx/>
              <a:buChar char="-"/>
            </a:pPr>
            <a:r>
              <a:rPr lang="en-GB" sz="2000" dirty="0"/>
              <a:t>Gauge situated at 3.75 m from the fire source (height : 1.75 m)</a:t>
            </a:r>
          </a:p>
          <a:p>
            <a:pPr marL="630237" lvl="1" indent="-285750" algn="just">
              <a:spcAft>
                <a:spcPts val="200"/>
              </a:spcAft>
              <a:buFontTx/>
              <a:buChar char="-"/>
            </a:pPr>
            <a:r>
              <a:rPr lang="en-GB" sz="2000" dirty="0"/>
              <a:t>Orientation of the gauge : perpendicular to the fire-gauge axis</a:t>
            </a:r>
          </a:p>
        </p:txBody>
      </p:sp>
      <p:pic>
        <p:nvPicPr>
          <p:cNvPr id="21" name="Image 1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421" y="3404960"/>
            <a:ext cx="5207924" cy="2953602"/>
          </a:xfrm>
          <a:prstGeom prst="rect">
            <a:avLst/>
          </a:prstGeom>
          <a:noFill/>
        </p:spPr>
      </p:pic>
      <p:cxnSp>
        <p:nvCxnSpPr>
          <p:cNvPr id="7" name="Straight Arrow Connector 6"/>
          <p:cNvCxnSpPr/>
          <p:nvPr/>
        </p:nvCxnSpPr>
        <p:spPr>
          <a:xfrm>
            <a:off x="5046952" y="5805055"/>
            <a:ext cx="856469" cy="0"/>
          </a:xfrm>
          <a:prstGeom prst="straightConnector1">
            <a:avLst/>
          </a:prstGeom>
          <a:ln>
            <a:solidFill>
              <a:srgbClr val="7030A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1279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utoUpdateAnimBg="0"/>
      <p:bldP spid="20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4.3. Simplified model</a:t>
            </a: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714375" y="1793295"/>
            <a:ext cx="114776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u="sng" dirty="0">
                <a:solidFill>
                  <a:schemeClr val="accent2">
                    <a:lumMod val="75000"/>
                  </a:schemeClr>
                </a:solidFill>
              </a:rPr>
              <a:t>Model validation based on Ulster tests (and FDS modelling)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LU"/>
          </a:p>
        </p:txBody>
      </p:sp>
      <p:grpSp>
        <p:nvGrpSpPr>
          <p:cNvPr id="22" name="Group 21"/>
          <p:cNvGrpSpPr/>
          <p:nvPr/>
        </p:nvGrpSpPr>
        <p:grpSpPr>
          <a:xfrm>
            <a:off x="3072687" y="2409026"/>
            <a:ext cx="2664436" cy="4021270"/>
            <a:chOff x="4865846" y="1549401"/>
            <a:chExt cx="2885758" cy="4654549"/>
          </a:xfrm>
        </p:grpSpPr>
        <p:pic>
          <p:nvPicPr>
            <p:cNvPr id="23" name="Picture 22" descr="C:\Documents and Settings\MMR\Desktop\locafi\photo\1pan3oct\DSCF3935.JPG"/>
            <p:cNvPicPr/>
            <p:nvPr/>
          </p:nvPicPr>
          <p:blipFill>
            <a:blip r:embed="rId2" cstate="print"/>
            <a:srcRect l="21143" t="17939" r="5429" b="9924"/>
            <a:stretch>
              <a:fillRect/>
            </a:stretch>
          </p:blipFill>
          <p:spPr bwMode="auto">
            <a:xfrm>
              <a:off x="4865846" y="3994150"/>
              <a:ext cx="2885758" cy="220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3"/>
            <p:cNvPicPr/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65846" y="1549401"/>
              <a:ext cx="2885758" cy="23050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Rectangle 7"/>
            <p:cNvSpPr>
              <a:spLocks noChangeArrowheads="1"/>
            </p:cNvSpPr>
            <p:nvPr/>
          </p:nvSpPr>
          <p:spPr bwMode="auto">
            <a:xfrm>
              <a:off x="4933950" y="4215093"/>
              <a:ext cx="2817654" cy="14778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>
                      <a:alpha val="43137"/>
                    </a:schemeClr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anchor="ctr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Times" pitchFamily="18" charset="0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Times" pitchFamily="18" charset="0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Times" pitchFamily="18" charset="0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Times" pitchFamily="18" charset="0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Times" pitchFamily="18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" pitchFamily="18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" pitchFamily="18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" pitchFamily="18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Times" pitchFamily="18" charset="0"/>
                </a:defRPr>
              </a:lvl9pPr>
            </a:lstStyle>
            <a:p>
              <a:pPr algn="l"/>
              <a:r>
                <a:rPr lang="en-GB" altLang="en-US" sz="1800" b="1" dirty="0">
                  <a:latin typeface="Arial" charset="0"/>
                </a:rPr>
                <a:t>Gauge    </a:t>
              </a:r>
            </a:p>
            <a:p>
              <a:pPr algn="l"/>
              <a:r>
                <a:rPr lang="en-GB" altLang="en-US" sz="1800" b="1" dirty="0">
                  <a:latin typeface="Arial" charset="0"/>
                </a:rPr>
                <a:t>           </a:t>
              </a:r>
            </a:p>
            <a:p>
              <a:pPr algn="l"/>
              <a:r>
                <a:rPr lang="en-GB" altLang="en-US" sz="1800" b="1" dirty="0">
                  <a:latin typeface="Arial" charset="0"/>
                </a:rPr>
                <a:t>                          </a:t>
              </a:r>
            </a:p>
            <a:p>
              <a:pPr algn="l"/>
              <a:r>
                <a:rPr lang="en-GB" altLang="en-US" sz="1800" b="1" dirty="0">
                  <a:latin typeface="Arial" charset="0"/>
                </a:rPr>
                <a:t>                             TC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89599" y="2409025"/>
            <a:ext cx="2619049" cy="4021271"/>
            <a:chOff x="1397000" y="2006600"/>
            <a:chExt cx="2717800" cy="3975100"/>
          </a:xfrm>
        </p:grpSpPr>
        <p:pic>
          <p:nvPicPr>
            <p:cNvPr id="27" name="Picture 26" descr="DSCF5103.JPG"/>
            <p:cNvPicPr/>
            <p:nvPr/>
          </p:nvPicPr>
          <p:blipFill rotWithShape="1">
            <a:blip r:embed="rId4" cstate="print"/>
            <a:srcRect l="33989" r="1" b="20060"/>
            <a:stretch/>
          </p:blipFill>
          <p:spPr>
            <a:xfrm>
              <a:off x="1397000" y="2006600"/>
              <a:ext cx="2717800" cy="3975100"/>
            </a:xfrm>
            <a:prstGeom prst="rect">
              <a:avLst/>
            </a:prstGeom>
          </p:spPr>
        </p:pic>
        <p:sp>
          <p:nvSpPr>
            <p:cNvPr id="28" name="Oval 27"/>
            <p:cNvSpPr/>
            <p:nvPr/>
          </p:nvSpPr>
          <p:spPr bwMode="auto">
            <a:xfrm>
              <a:off x="2679700" y="3836252"/>
              <a:ext cx="520700" cy="537517"/>
            </a:xfrm>
            <a:prstGeom prst="ellipse">
              <a:avLst/>
            </a:prstGeom>
            <a:noFill/>
            <a:ln w="31750" cap="flat" cmpd="sng" algn="ctr">
              <a:solidFill>
                <a:srgbClr val="FF33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2730500" y="2488347"/>
              <a:ext cx="520700" cy="537517"/>
            </a:xfrm>
            <a:prstGeom prst="ellipse">
              <a:avLst/>
            </a:prstGeom>
            <a:noFill/>
            <a:ln w="31750" cap="flat" cmpd="sng" algn="ctr">
              <a:solidFill>
                <a:srgbClr val="FF33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/>
              </a:endParaRPr>
            </a:p>
          </p:txBody>
        </p:sp>
      </p:grpSp>
      <p:pic>
        <p:nvPicPr>
          <p:cNvPr id="32" name="Image 6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70" t="16348" r="18609" b="11479"/>
          <a:stretch/>
        </p:blipFill>
        <p:spPr bwMode="auto">
          <a:xfrm>
            <a:off x="5990742" y="3465528"/>
            <a:ext cx="2738285" cy="19082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5" name="Image 3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3025" y="2409025"/>
            <a:ext cx="2736478" cy="1907641"/>
          </a:xfrm>
          <a:prstGeom prst="rect">
            <a:avLst/>
          </a:prstGeom>
        </p:spPr>
      </p:pic>
      <p:sp>
        <p:nvSpPr>
          <p:cNvPr id="12" name="Triangle isocèle 8"/>
          <p:cNvSpPr>
            <a:spLocks noChangeArrowheads="1"/>
          </p:cNvSpPr>
          <p:nvPr/>
        </p:nvSpPr>
        <p:spPr bwMode="auto">
          <a:xfrm>
            <a:off x="9385300" y="3172314"/>
            <a:ext cx="468964" cy="915272"/>
          </a:xfrm>
          <a:prstGeom prst="triangle">
            <a:avLst>
              <a:gd name="adj" fmla="val 50000"/>
            </a:avLst>
          </a:prstGeom>
          <a:solidFill>
            <a:srgbClr val="FFC0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fr-LU"/>
          </a:p>
        </p:txBody>
      </p:sp>
      <p:pic>
        <p:nvPicPr>
          <p:cNvPr id="37" name="Image 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3025" y="4521151"/>
            <a:ext cx="2736478" cy="1907641"/>
          </a:xfrm>
          <a:prstGeom prst="rect">
            <a:avLst/>
          </a:prstGeom>
        </p:spPr>
      </p:pic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9403414" y="5252367"/>
            <a:ext cx="438150" cy="943419"/>
          </a:xfrm>
          <a:prstGeom prst="rect">
            <a:avLst/>
          </a:prstGeom>
          <a:solidFill>
            <a:srgbClr val="FFC0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fr-LU"/>
          </a:p>
        </p:txBody>
      </p:sp>
    </p:spTree>
    <p:extLst>
      <p:ext uri="{BB962C8B-B14F-4D97-AF65-F5344CB8AC3E}">
        <p14:creationId xmlns:p14="http://schemas.microsoft.com/office/powerpoint/2010/main" val="61784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4.3. Simplified model</a:t>
            </a: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714375" y="1793295"/>
            <a:ext cx="114776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u="sng" dirty="0">
                <a:solidFill>
                  <a:schemeClr val="accent2">
                    <a:lumMod val="75000"/>
                  </a:schemeClr>
                </a:solidFill>
              </a:rPr>
              <a:t>Model validation based on Ulster tests (and FDS modelling)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LU"/>
          </a:p>
        </p:txBody>
      </p:sp>
      <p:pic>
        <p:nvPicPr>
          <p:cNvPr id="30" name="Image 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57" y="2316515"/>
            <a:ext cx="4899025" cy="2530475"/>
          </a:xfrm>
          <a:prstGeom prst="rect">
            <a:avLst/>
          </a:prstGeom>
          <a:noFill/>
        </p:spPr>
      </p:pic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300656" y="4958270"/>
            <a:ext cx="2333981" cy="142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0000"/>
              </a:lnSpc>
            </a:pPr>
            <a:r>
              <a:rPr lang="en-US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Case 1a</a:t>
            </a:r>
          </a:p>
          <a:p>
            <a:pPr algn="ctr" eaLnBrk="0" hangingPunct="0">
              <a:lnSpc>
                <a:spcPct val="120000"/>
              </a:lnSpc>
            </a:pPr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pan </a:t>
            </a:r>
          </a:p>
          <a:p>
            <a:pPr algn="ctr" eaLnBrk="0" hangingPunct="0">
              <a:lnSpc>
                <a:spcPct val="120000"/>
              </a:lnSpc>
            </a:pPr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 = 0.7 m</a:t>
            </a:r>
          </a:p>
          <a:p>
            <a:pPr algn="ctr" eaLnBrk="0" hangingPunct="0">
              <a:lnSpc>
                <a:spcPct val="120000"/>
              </a:lnSpc>
            </a:pPr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Gauges at </a:t>
            </a:r>
            <a:r>
              <a:rPr lang="en-US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0.5</a:t>
            </a:r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1.8</a:t>
            </a:r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855857" y="4958270"/>
            <a:ext cx="2333981" cy="142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0000"/>
              </a:lnSpc>
            </a:pPr>
            <a:r>
              <a:rPr lang="en-US" u="sng" dirty="0">
                <a:solidFill>
                  <a:srgbClr val="00B0F0"/>
                </a:solidFill>
              </a:rPr>
              <a:t>Case 1b</a:t>
            </a:r>
          </a:p>
          <a:p>
            <a:pPr algn="ctr" eaLnBrk="0" hangingPunct="0">
              <a:lnSpc>
                <a:spcPct val="120000"/>
              </a:lnSpc>
            </a:pPr>
            <a:r>
              <a:rPr lang="en-US" dirty="0">
                <a:solidFill>
                  <a:srgbClr val="00B0F0"/>
                </a:solidFill>
              </a:rPr>
              <a:t>1 pan </a:t>
            </a:r>
          </a:p>
          <a:p>
            <a:pPr algn="ctr" eaLnBrk="0" hangingPunct="0">
              <a:lnSpc>
                <a:spcPct val="120000"/>
              </a:lnSpc>
            </a:pPr>
            <a:r>
              <a:rPr lang="en-US" dirty="0">
                <a:solidFill>
                  <a:srgbClr val="00B0F0"/>
                </a:solidFill>
              </a:rPr>
              <a:t>D = 0.7 m</a:t>
            </a:r>
          </a:p>
          <a:p>
            <a:pPr algn="ctr" eaLnBrk="0" hangingPunct="0">
              <a:lnSpc>
                <a:spcPct val="120000"/>
              </a:lnSpc>
            </a:pPr>
            <a:r>
              <a:rPr lang="en-US" dirty="0">
                <a:solidFill>
                  <a:srgbClr val="00B0F0"/>
                </a:solidFill>
              </a:rPr>
              <a:t>Gauges at </a:t>
            </a:r>
            <a:r>
              <a:rPr lang="en-US" u="sng" dirty="0">
                <a:solidFill>
                  <a:srgbClr val="00B0F0"/>
                </a:solidFill>
              </a:rPr>
              <a:t>1.0</a:t>
            </a:r>
            <a:r>
              <a:rPr lang="en-US" dirty="0">
                <a:solidFill>
                  <a:srgbClr val="00B0F0"/>
                </a:solidFill>
              </a:rPr>
              <a:t>/</a:t>
            </a:r>
            <a:r>
              <a:rPr lang="en-US" u="sng" dirty="0">
                <a:solidFill>
                  <a:srgbClr val="00B0F0"/>
                </a:solidFill>
              </a:rPr>
              <a:t>1.6</a:t>
            </a:r>
            <a:r>
              <a:rPr lang="en-US" dirty="0">
                <a:solidFill>
                  <a:srgbClr val="00B0F0"/>
                </a:solidFill>
              </a:rPr>
              <a:t> m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277619"/>
              </p:ext>
            </p:extLst>
          </p:nvPr>
        </p:nvGraphicFramePr>
        <p:xfrm>
          <a:off x="5432322" y="2563873"/>
          <a:ext cx="6440130" cy="3645195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937397">
                  <a:extLst>
                    <a:ext uri="{9D8B030D-6E8A-4147-A177-3AD203B41FA5}">
                      <a16:colId xmlns:a16="http://schemas.microsoft.com/office/drawing/2014/main" val="2087909467"/>
                    </a:ext>
                  </a:extLst>
                </a:gridCol>
                <a:gridCol w="1209313">
                  <a:extLst>
                    <a:ext uri="{9D8B030D-6E8A-4147-A177-3AD203B41FA5}">
                      <a16:colId xmlns:a16="http://schemas.microsoft.com/office/drawing/2014/main" val="3003547313"/>
                    </a:ext>
                  </a:extLst>
                </a:gridCol>
                <a:gridCol w="1073355">
                  <a:extLst>
                    <a:ext uri="{9D8B030D-6E8A-4147-A177-3AD203B41FA5}">
                      <a16:colId xmlns:a16="http://schemas.microsoft.com/office/drawing/2014/main" val="3993852707"/>
                    </a:ext>
                  </a:extLst>
                </a:gridCol>
                <a:gridCol w="1073355">
                  <a:extLst>
                    <a:ext uri="{9D8B030D-6E8A-4147-A177-3AD203B41FA5}">
                      <a16:colId xmlns:a16="http://schemas.microsoft.com/office/drawing/2014/main" val="2322175399"/>
                    </a:ext>
                  </a:extLst>
                </a:gridCol>
                <a:gridCol w="1073355">
                  <a:extLst>
                    <a:ext uri="{9D8B030D-6E8A-4147-A177-3AD203B41FA5}">
                      <a16:colId xmlns:a16="http://schemas.microsoft.com/office/drawing/2014/main" val="4226443553"/>
                    </a:ext>
                  </a:extLst>
                </a:gridCol>
                <a:gridCol w="1073355">
                  <a:extLst>
                    <a:ext uri="{9D8B030D-6E8A-4147-A177-3AD203B41FA5}">
                      <a16:colId xmlns:a16="http://schemas.microsoft.com/office/drawing/2014/main" val="3485712069"/>
                    </a:ext>
                  </a:extLst>
                </a:gridCol>
              </a:tblGrid>
              <a:tr h="313161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Gauge location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fr-L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Experiment mean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FDS Simulation 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Cylinder flame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Conic flame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534117634"/>
                  </a:ext>
                </a:extLst>
              </a:tr>
              <a:tr h="51358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Height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Distance</a:t>
                      </a:r>
                      <a:endParaRPr lang="fr-L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vMerge="1">
                  <a:txBody>
                    <a:bodyPr/>
                    <a:lstStyle/>
                    <a:p>
                      <a:endParaRPr lang="fr-L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L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L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L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39286"/>
                  </a:ext>
                </a:extLst>
              </a:tr>
              <a:tr h="3131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m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m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kW/m²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kW/m²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kW/m²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kW/m²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622340156"/>
                  </a:ext>
                </a:extLst>
              </a:tr>
              <a:tr h="3131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1.0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u="sng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0.5</a:t>
                      </a:r>
                      <a:endParaRPr lang="fr-LU" sz="1600" u="sng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30.6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28.5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74.0</a:t>
                      </a:r>
                      <a:endParaRPr lang="fr-L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</a:rPr>
                        <a:t>39.0</a:t>
                      </a:r>
                      <a:endParaRPr lang="fr-LU" sz="16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682907783"/>
                  </a:ext>
                </a:extLst>
              </a:tr>
              <a:tr h="3131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1.0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u="sng" dirty="0">
                          <a:solidFill>
                            <a:srgbClr val="00B0F0"/>
                          </a:solidFill>
                          <a:effectLst/>
                        </a:rPr>
                        <a:t>1.0</a:t>
                      </a:r>
                      <a:endParaRPr lang="fr-LU" sz="1600" u="sng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13.8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12.9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33.2</a:t>
                      </a:r>
                      <a:endParaRPr lang="fr-L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</a:rPr>
                        <a:t>17.9</a:t>
                      </a:r>
                      <a:endParaRPr lang="fr-LU" sz="16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639211168"/>
                  </a:ext>
                </a:extLst>
              </a:tr>
              <a:tr h="3131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1.0</a:t>
                      </a:r>
                      <a:endParaRPr lang="fr-L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u="sng" dirty="0">
                          <a:solidFill>
                            <a:srgbClr val="00B0F0"/>
                          </a:solidFill>
                          <a:effectLst/>
                        </a:rPr>
                        <a:t>1.6</a:t>
                      </a:r>
                      <a:endParaRPr lang="fr-LU" sz="1600" u="sng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5.9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5.5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15.5</a:t>
                      </a:r>
                      <a:endParaRPr lang="fr-L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</a:rPr>
                        <a:t>8.5</a:t>
                      </a:r>
                      <a:endParaRPr lang="fr-LU" sz="16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472201355"/>
                  </a:ext>
                </a:extLst>
              </a:tr>
              <a:tr h="3131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1.0</a:t>
                      </a:r>
                      <a:endParaRPr lang="fr-L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u="sng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1.8</a:t>
                      </a:r>
                      <a:endParaRPr lang="fr-LU" sz="1600" u="sng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4.2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3.8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10.8</a:t>
                      </a:r>
                      <a:endParaRPr lang="fr-L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</a:rPr>
                        <a:t>6.0</a:t>
                      </a:r>
                      <a:endParaRPr lang="fr-LU" sz="16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566765688"/>
                  </a:ext>
                </a:extLst>
              </a:tr>
              <a:tr h="3131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2.0</a:t>
                      </a:r>
                      <a:endParaRPr lang="fr-L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u="sng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0.5</a:t>
                      </a:r>
                      <a:endParaRPr lang="fr-LU" sz="1600" u="sng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6.2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11.2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22.0</a:t>
                      </a:r>
                      <a:endParaRPr lang="fr-L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</a:rPr>
                        <a:t>5.9</a:t>
                      </a:r>
                      <a:endParaRPr lang="fr-LU" sz="16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227210931"/>
                  </a:ext>
                </a:extLst>
              </a:tr>
              <a:tr h="3131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2.0</a:t>
                      </a:r>
                      <a:endParaRPr lang="fr-L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u="sng" dirty="0">
                          <a:solidFill>
                            <a:srgbClr val="00B0F0"/>
                          </a:solidFill>
                          <a:effectLst/>
                        </a:rPr>
                        <a:t>1.0</a:t>
                      </a:r>
                      <a:endParaRPr lang="fr-LU" sz="1600" u="sng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4.5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5.9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14.1</a:t>
                      </a:r>
                      <a:endParaRPr lang="fr-L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</a:rPr>
                        <a:t>5.5</a:t>
                      </a:r>
                      <a:endParaRPr lang="fr-LU" sz="16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299969289"/>
                  </a:ext>
                </a:extLst>
              </a:tr>
              <a:tr h="3131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2.0</a:t>
                      </a:r>
                      <a:endParaRPr lang="fr-L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u="sng" dirty="0">
                          <a:solidFill>
                            <a:srgbClr val="00B0F0"/>
                          </a:solidFill>
                          <a:effectLst/>
                        </a:rPr>
                        <a:t>1.6</a:t>
                      </a:r>
                      <a:endParaRPr lang="fr-LU" sz="1600" u="sng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3.0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3.7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8.8</a:t>
                      </a:r>
                      <a:endParaRPr lang="fr-L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</a:rPr>
                        <a:t>4.1</a:t>
                      </a:r>
                      <a:endParaRPr lang="fr-LU" sz="16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346369571"/>
                  </a:ext>
                </a:extLst>
              </a:tr>
              <a:tr h="31316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2.0</a:t>
                      </a:r>
                      <a:endParaRPr lang="fr-L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u="sng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1.8</a:t>
                      </a:r>
                      <a:endParaRPr lang="fr-LU" sz="1600" u="sng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2.3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2.6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6.7</a:t>
                      </a:r>
                      <a:endParaRPr lang="fr-L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</a:rPr>
                        <a:t>3.3</a:t>
                      </a:r>
                      <a:endParaRPr lang="fr-LU" sz="16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2812133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0634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utoUpdateAnimBg="0"/>
      <p:bldP spid="16" grpId="0" autoUpdateAnimBg="0"/>
      <p:bldP spid="17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4.3. Simplified model</a:t>
            </a: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714375" y="1793295"/>
            <a:ext cx="114776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u="sng" dirty="0">
                <a:solidFill>
                  <a:schemeClr val="accent2">
                    <a:lumMod val="75000"/>
                  </a:schemeClr>
                </a:solidFill>
              </a:rPr>
              <a:t>Model validation based on Ulster tests (and FDS modelling)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LU"/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300656" y="4958270"/>
            <a:ext cx="2333981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0000"/>
              </a:lnSpc>
            </a:pPr>
            <a:r>
              <a:rPr lang="en-US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Case 3</a:t>
            </a:r>
          </a:p>
          <a:p>
            <a:pPr algn="ctr" eaLnBrk="0" hangingPunct="0">
              <a:lnSpc>
                <a:spcPct val="120000"/>
              </a:lnSpc>
            </a:pPr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pans </a:t>
            </a:r>
          </a:p>
          <a:p>
            <a:pPr algn="ctr" eaLnBrk="0" hangingPunct="0">
              <a:lnSpc>
                <a:spcPct val="120000"/>
              </a:lnSpc>
            </a:pPr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 = 0.7 m</a:t>
            </a:r>
          </a:p>
          <a:p>
            <a:pPr algn="ctr" eaLnBrk="0" hangingPunct="0">
              <a:lnSpc>
                <a:spcPct val="120000"/>
              </a:lnSpc>
            </a:pPr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Gauges at </a:t>
            </a:r>
            <a:r>
              <a:rPr lang="en-US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1.0</a:t>
            </a:r>
            <a:r>
              <a:rPr lang="en-US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</a:t>
            </a:r>
          </a:p>
          <a:p>
            <a:pPr algn="ctr" eaLnBrk="0" hangingPunct="0">
              <a:lnSpc>
                <a:spcPct val="120000"/>
              </a:lnSpc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855857" y="4958270"/>
            <a:ext cx="2333981" cy="142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lnSpc>
                <a:spcPct val="120000"/>
              </a:lnSpc>
            </a:pPr>
            <a:r>
              <a:rPr lang="en-US" u="sng" dirty="0">
                <a:solidFill>
                  <a:srgbClr val="00B0F0"/>
                </a:solidFill>
              </a:rPr>
              <a:t>Case 5</a:t>
            </a:r>
          </a:p>
          <a:p>
            <a:pPr algn="ctr" eaLnBrk="0" hangingPunct="0">
              <a:lnSpc>
                <a:spcPct val="120000"/>
              </a:lnSpc>
            </a:pPr>
            <a:r>
              <a:rPr lang="en-US" dirty="0">
                <a:solidFill>
                  <a:srgbClr val="00B0F0"/>
                </a:solidFill>
              </a:rPr>
              <a:t>1 pan </a:t>
            </a:r>
          </a:p>
          <a:p>
            <a:pPr algn="ctr" eaLnBrk="0" hangingPunct="0">
              <a:lnSpc>
                <a:spcPct val="120000"/>
              </a:lnSpc>
            </a:pPr>
            <a:r>
              <a:rPr lang="en-US" dirty="0">
                <a:solidFill>
                  <a:srgbClr val="00B0F0"/>
                </a:solidFill>
              </a:rPr>
              <a:t>D = 1.6 m</a:t>
            </a:r>
          </a:p>
          <a:p>
            <a:pPr algn="ctr" eaLnBrk="0" hangingPunct="0">
              <a:lnSpc>
                <a:spcPct val="120000"/>
              </a:lnSpc>
            </a:pPr>
            <a:r>
              <a:rPr lang="en-US" dirty="0">
                <a:solidFill>
                  <a:srgbClr val="00B0F0"/>
                </a:solidFill>
              </a:rPr>
              <a:t>Gauges at </a:t>
            </a:r>
            <a:r>
              <a:rPr lang="en-US" u="sng" dirty="0">
                <a:solidFill>
                  <a:srgbClr val="00B0F0"/>
                </a:solidFill>
              </a:rPr>
              <a:t>1.5</a:t>
            </a:r>
            <a:r>
              <a:rPr lang="en-US" dirty="0">
                <a:solidFill>
                  <a:srgbClr val="00B0F0"/>
                </a:solidFill>
              </a:rPr>
              <a:t> m</a:t>
            </a:r>
          </a:p>
        </p:txBody>
      </p:sp>
      <p:pic>
        <p:nvPicPr>
          <p:cNvPr id="11" name="Image 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57" y="2345543"/>
            <a:ext cx="2346960" cy="2512695"/>
          </a:xfrm>
          <a:prstGeom prst="rect">
            <a:avLst/>
          </a:prstGeom>
          <a:noFill/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727845"/>
              </p:ext>
            </p:extLst>
          </p:nvPr>
        </p:nvGraphicFramePr>
        <p:xfrm>
          <a:off x="5478855" y="2436683"/>
          <a:ext cx="6147088" cy="2131304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894742">
                  <a:extLst>
                    <a:ext uri="{9D8B030D-6E8A-4147-A177-3AD203B41FA5}">
                      <a16:colId xmlns:a16="http://schemas.microsoft.com/office/drawing/2014/main" val="2588877696"/>
                    </a:ext>
                  </a:extLst>
                </a:gridCol>
                <a:gridCol w="1115774">
                  <a:extLst>
                    <a:ext uri="{9D8B030D-6E8A-4147-A177-3AD203B41FA5}">
                      <a16:colId xmlns:a16="http://schemas.microsoft.com/office/drawing/2014/main" val="3406555382"/>
                    </a:ext>
                  </a:extLst>
                </a:gridCol>
                <a:gridCol w="1063027">
                  <a:extLst>
                    <a:ext uri="{9D8B030D-6E8A-4147-A177-3AD203B41FA5}">
                      <a16:colId xmlns:a16="http://schemas.microsoft.com/office/drawing/2014/main" val="3358341659"/>
                    </a:ext>
                  </a:extLst>
                </a:gridCol>
                <a:gridCol w="1024515">
                  <a:extLst>
                    <a:ext uri="{9D8B030D-6E8A-4147-A177-3AD203B41FA5}">
                      <a16:colId xmlns:a16="http://schemas.microsoft.com/office/drawing/2014/main" val="1877816412"/>
                    </a:ext>
                  </a:extLst>
                </a:gridCol>
                <a:gridCol w="1024515">
                  <a:extLst>
                    <a:ext uri="{9D8B030D-6E8A-4147-A177-3AD203B41FA5}">
                      <a16:colId xmlns:a16="http://schemas.microsoft.com/office/drawing/2014/main" val="332633279"/>
                    </a:ext>
                  </a:extLst>
                </a:gridCol>
                <a:gridCol w="1024515">
                  <a:extLst>
                    <a:ext uri="{9D8B030D-6E8A-4147-A177-3AD203B41FA5}">
                      <a16:colId xmlns:a16="http://schemas.microsoft.com/office/drawing/2014/main" val="1658360498"/>
                    </a:ext>
                  </a:extLst>
                </a:gridCol>
              </a:tblGrid>
              <a:tr h="304472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Gauge location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fr-L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Experiment mean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Simulation mean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Cylinder flame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Conic flame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192910312"/>
                  </a:ext>
                </a:extLst>
              </a:tr>
              <a:tr h="3044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Height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Distance</a:t>
                      </a:r>
                      <a:endParaRPr lang="fr-L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vMerge="1">
                  <a:txBody>
                    <a:bodyPr/>
                    <a:lstStyle/>
                    <a:p>
                      <a:endParaRPr lang="fr-L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L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L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L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4810475"/>
                  </a:ext>
                </a:extLst>
              </a:tr>
              <a:tr h="3044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m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m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kW/m²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kW/m²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kW/m²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kW/m²</a:t>
                      </a:r>
                      <a:endParaRPr lang="fr-L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588669320"/>
                  </a:ext>
                </a:extLst>
              </a:tr>
              <a:tr h="3044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1.0</a:t>
                      </a:r>
                      <a:endParaRPr lang="fr-L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u="sng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fr-LU" sz="1600" u="sng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31.0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26.6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66.3</a:t>
                      </a:r>
                      <a:endParaRPr lang="fr-L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</a:rPr>
                        <a:t>37.4</a:t>
                      </a:r>
                      <a:endParaRPr lang="fr-LU" sz="16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156282755"/>
                  </a:ext>
                </a:extLst>
              </a:tr>
              <a:tr h="3044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1.0</a:t>
                      </a:r>
                      <a:endParaRPr lang="fr-L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u="sng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fr-LU" sz="1600" u="sng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24.3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21.6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62.0</a:t>
                      </a:r>
                      <a:endParaRPr lang="fr-L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</a:rPr>
                        <a:t>34.6</a:t>
                      </a:r>
                      <a:endParaRPr lang="fr-LU" sz="16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317638160"/>
                  </a:ext>
                </a:extLst>
              </a:tr>
              <a:tr h="3044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2.0</a:t>
                      </a:r>
                      <a:endParaRPr lang="fr-L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u="sng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fr-LU" sz="1600" u="sng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15.0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17.7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40.9</a:t>
                      </a:r>
                      <a:endParaRPr lang="fr-L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</a:rPr>
                        <a:t>16.2</a:t>
                      </a:r>
                      <a:endParaRPr lang="fr-LU" sz="16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30015695"/>
                  </a:ext>
                </a:extLst>
              </a:tr>
              <a:tr h="3044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2.0</a:t>
                      </a:r>
                      <a:endParaRPr lang="fr-L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u="sng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1.0</a:t>
                      </a:r>
                      <a:endParaRPr lang="fr-LU" sz="1600" u="sng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13.0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13.6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38.5</a:t>
                      </a:r>
                      <a:endParaRPr lang="fr-L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</a:rPr>
                        <a:t>15.9</a:t>
                      </a:r>
                      <a:endParaRPr lang="fr-LU" sz="16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832064004"/>
                  </a:ext>
                </a:extLst>
              </a:tr>
            </a:tbl>
          </a:graphicData>
        </a:graphic>
      </p:graphicFrame>
      <p:pic>
        <p:nvPicPr>
          <p:cNvPr id="13" name="Image 1345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0522" y="2345543"/>
            <a:ext cx="2346960" cy="2512695"/>
          </a:xfrm>
          <a:prstGeom prst="rect">
            <a:avLst/>
          </a:prstGeom>
          <a:noFill/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6459065"/>
              </p:ext>
            </p:extLst>
          </p:nvPr>
        </p:nvGraphicFramePr>
        <p:xfrm>
          <a:off x="5463188" y="4669585"/>
          <a:ext cx="6177268" cy="1710615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899135">
                  <a:extLst>
                    <a:ext uri="{9D8B030D-6E8A-4147-A177-3AD203B41FA5}">
                      <a16:colId xmlns:a16="http://schemas.microsoft.com/office/drawing/2014/main" val="3772438055"/>
                    </a:ext>
                  </a:extLst>
                </a:gridCol>
                <a:gridCol w="1159953">
                  <a:extLst>
                    <a:ext uri="{9D8B030D-6E8A-4147-A177-3AD203B41FA5}">
                      <a16:colId xmlns:a16="http://schemas.microsoft.com/office/drawing/2014/main" val="65492223"/>
                    </a:ext>
                  </a:extLst>
                </a:gridCol>
                <a:gridCol w="1029545">
                  <a:extLst>
                    <a:ext uri="{9D8B030D-6E8A-4147-A177-3AD203B41FA5}">
                      <a16:colId xmlns:a16="http://schemas.microsoft.com/office/drawing/2014/main" val="4102535838"/>
                    </a:ext>
                  </a:extLst>
                </a:gridCol>
                <a:gridCol w="1029545">
                  <a:extLst>
                    <a:ext uri="{9D8B030D-6E8A-4147-A177-3AD203B41FA5}">
                      <a16:colId xmlns:a16="http://schemas.microsoft.com/office/drawing/2014/main" val="3683291598"/>
                    </a:ext>
                  </a:extLst>
                </a:gridCol>
                <a:gridCol w="1029545">
                  <a:extLst>
                    <a:ext uri="{9D8B030D-6E8A-4147-A177-3AD203B41FA5}">
                      <a16:colId xmlns:a16="http://schemas.microsoft.com/office/drawing/2014/main" val="1008542287"/>
                    </a:ext>
                  </a:extLst>
                </a:gridCol>
                <a:gridCol w="1029545">
                  <a:extLst>
                    <a:ext uri="{9D8B030D-6E8A-4147-A177-3AD203B41FA5}">
                      <a16:colId xmlns:a16="http://schemas.microsoft.com/office/drawing/2014/main" val="3169386948"/>
                    </a:ext>
                  </a:extLst>
                </a:gridCol>
              </a:tblGrid>
              <a:tr h="342123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Gauge location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fr-L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Experiment mean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Simulation mean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Cylinder flame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Conic flame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907534367"/>
                  </a:ext>
                </a:extLst>
              </a:tr>
              <a:tr h="3421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Height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Distance</a:t>
                      </a:r>
                      <a:endParaRPr lang="fr-L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vMerge="1">
                  <a:txBody>
                    <a:bodyPr/>
                    <a:lstStyle/>
                    <a:p>
                      <a:endParaRPr lang="fr-L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L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L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L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7354471"/>
                  </a:ext>
                </a:extLst>
              </a:tr>
              <a:tr h="3421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m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m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kW/m²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kW/m²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kW/m²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kW/m²</a:t>
                      </a:r>
                      <a:endParaRPr lang="fr-L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731881202"/>
                  </a:ext>
                </a:extLst>
              </a:tr>
              <a:tr h="3421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1.0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u="sng" dirty="0">
                          <a:solidFill>
                            <a:srgbClr val="00B0F0"/>
                          </a:solidFill>
                          <a:effectLst/>
                        </a:rPr>
                        <a:t>1.5</a:t>
                      </a:r>
                      <a:endParaRPr lang="fr-LU" sz="1600" u="sng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37.6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33.6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53.9</a:t>
                      </a:r>
                      <a:endParaRPr lang="fr-L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</a:rPr>
                        <a:t>38.9</a:t>
                      </a:r>
                      <a:endParaRPr lang="fr-LU" sz="16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560728655"/>
                  </a:ext>
                </a:extLst>
              </a:tr>
              <a:tr h="34212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2.0</a:t>
                      </a:r>
                      <a:endParaRPr lang="fr-L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u="sng" dirty="0">
                          <a:solidFill>
                            <a:srgbClr val="00B0F0"/>
                          </a:solidFill>
                          <a:effectLst/>
                        </a:rPr>
                        <a:t>1.5</a:t>
                      </a:r>
                      <a:endParaRPr lang="fr-LU" sz="1600" u="sng" dirty="0">
                        <a:solidFill>
                          <a:srgbClr val="00B0F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26.5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24.5</a:t>
                      </a:r>
                      <a:endParaRPr lang="fr-L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55.2</a:t>
                      </a:r>
                      <a:endParaRPr lang="fr-L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600" dirty="0">
                          <a:solidFill>
                            <a:srgbClr val="00B050"/>
                          </a:solidFill>
                          <a:effectLst/>
                        </a:rPr>
                        <a:t>29.7</a:t>
                      </a:r>
                      <a:endParaRPr lang="fr-LU" sz="16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2448980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014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utoUpdateAnimBg="0"/>
      <p:bldP spid="16" grpId="0" autoUpdateAnimBg="0"/>
      <p:bldP spid="17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4.1. Concept of Virtual Solid Flame</a:t>
            </a: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714375" y="1793295"/>
            <a:ext cx="55238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u="sng" dirty="0">
                <a:solidFill>
                  <a:schemeClr val="accent2">
                    <a:lumMod val="75000"/>
                  </a:schemeClr>
                </a:solidFill>
              </a:rPr>
              <a:t>Modelling of the flame</a:t>
            </a:r>
          </a:p>
        </p:txBody>
      </p:sp>
      <p:sp>
        <p:nvSpPr>
          <p:cNvPr id="39" name="Rectangle 3"/>
          <p:cNvSpPr txBox="1">
            <a:spLocks noChangeArrowheads="1"/>
          </p:cNvSpPr>
          <p:nvPr/>
        </p:nvSpPr>
        <p:spPr>
          <a:xfrm>
            <a:off x="-217714" y="2302421"/>
            <a:ext cx="12700000" cy="17926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4487" lvl="1" indent="0" algn="just">
              <a:lnSpc>
                <a:spcPct val="150000"/>
              </a:lnSpc>
              <a:spcAft>
                <a:spcPts val="200"/>
              </a:spcAft>
              <a:buNone/>
            </a:pPr>
            <a:r>
              <a:rPr lang="en-GB" sz="1600" dirty="0"/>
              <a:t>Step 1: The surface of the fire is transformed into an equivalent discus</a:t>
            </a:r>
          </a:p>
          <a:p>
            <a:pPr marL="344487" lvl="1" indent="0" algn="just">
              <a:lnSpc>
                <a:spcPct val="150000"/>
              </a:lnSpc>
              <a:spcAft>
                <a:spcPts val="200"/>
              </a:spcAft>
              <a:buNone/>
            </a:pPr>
            <a:r>
              <a:rPr lang="en-GB" sz="1600" dirty="0"/>
              <a:t>Step 2: The evolution of Heat Release Rate is calculated according to EN 1991-1-2 Annex E (growing phase, plateau, decaying phase)</a:t>
            </a:r>
          </a:p>
          <a:p>
            <a:pPr marL="344487" lvl="1" indent="0" algn="just">
              <a:lnSpc>
                <a:spcPct val="150000"/>
              </a:lnSpc>
              <a:spcAft>
                <a:spcPts val="200"/>
              </a:spcAft>
              <a:buNone/>
            </a:pPr>
            <a:r>
              <a:rPr lang="en-GB" sz="1600" dirty="0">
                <a:sym typeface="Wingdings" panose="05000000000000000000" pitchFamily="2" charset="2"/>
              </a:rPr>
              <a:t>Step 3: The flame length </a:t>
            </a:r>
            <a:r>
              <a:rPr lang="en-GB" sz="1600" dirty="0" err="1">
                <a:sym typeface="Wingdings" panose="05000000000000000000" pitchFamily="2" charset="2"/>
              </a:rPr>
              <a:t>L</a:t>
            </a:r>
            <a:r>
              <a:rPr lang="en-GB" sz="1600" baseline="-25000" dirty="0" err="1">
                <a:sym typeface="Wingdings" panose="05000000000000000000" pitchFamily="2" charset="2"/>
              </a:rPr>
              <a:t>f</a:t>
            </a:r>
            <a:r>
              <a:rPr lang="en-GB" sz="1600" dirty="0">
                <a:sym typeface="Wingdings" panose="05000000000000000000" pitchFamily="2" charset="2"/>
              </a:rPr>
              <a:t> is calculated by application of EN 1991-1-2 Annex C</a:t>
            </a:r>
          </a:p>
          <a:p>
            <a:pPr marL="344487" lvl="1" indent="0" algn="just">
              <a:lnSpc>
                <a:spcPct val="150000"/>
              </a:lnSpc>
              <a:spcAft>
                <a:spcPts val="200"/>
              </a:spcAft>
              <a:buNone/>
            </a:pPr>
            <a:r>
              <a:rPr lang="en-GB" sz="1600" dirty="0">
                <a:sym typeface="Wingdings" panose="05000000000000000000" pitchFamily="2" charset="2"/>
              </a:rPr>
              <a:t>Step 4: The action of the fire is represented by a virtual solid flame, conic or cylindric, defined by </a:t>
            </a:r>
            <a:r>
              <a:rPr lang="en-GB" sz="1600" dirty="0" err="1">
                <a:sym typeface="Wingdings" panose="05000000000000000000" pitchFamily="2" charset="2"/>
              </a:rPr>
              <a:t>D</a:t>
            </a:r>
            <a:r>
              <a:rPr lang="en-GB" sz="1600" baseline="-25000" dirty="0" err="1">
                <a:sym typeface="Wingdings" panose="05000000000000000000" pitchFamily="2" charset="2"/>
              </a:rPr>
              <a:t>eq</a:t>
            </a:r>
            <a:r>
              <a:rPr lang="en-GB" sz="1600" dirty="0">
                <a:sym typeface="Wingdings" panose="05000000000000000000" pitchFamily="2" charset="2"/>
              </a:rPr>
              <a:t> and </a:t>
            </a:r>
            <a:r>
              <a:rPr lang="en-GB" sz="1600" dirty="0" err="1">
                <a:sym typeface="Wingdings" panose="05000000000000000000" pitchFamily="2" charset="2"/>
              </a:rPr>
              <a:t>L</a:t>
            </a:r>
            <a:r>
              <a:rPr lang="en-GB" sz="1600" baseline="-25000" dirty="0" err="1">
                <a:sym typeface="Wingdings" panose="05000000000000000000" pitchFamily="2" charset="2"/>
              </a:rPr>
              <a:t>f</a:t>
            </a:r>
            <a:endParaRPr lang="en-GB" sz="1600" baseline="-25000" dirty="0">
              <a:sym typeface="Wingdings" panose="05000000000000000000" pitchFamily="2" charset="2"/>
            </a:endParaRPr>
          </a:p>
          <a:p>
            <a:pPr marL="344487" lvl="1" indent="0" algn="just">
              <a:lnSpc>
                <a:spcPct val="150000"/>
              </a:lnSpc>
              <a:spcAft>
                <a:spcPts val="200"/>
              </a:spcAft>
              <a:buNone/>
            </a:pPr>
            <a:endParaRPr lang="en-GB" sz="1600" dirty="0">
              <a:sym typeface="Wingdings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6881645" y="2015939"/>
                <a:ext cx="1517191" cy="9106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L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𝑓𝑖𝑟𝑒</m:t>
                          </m:r>
                        </m:sub>
                      </m:sSub>
                      <m:r>
                        <a:rPr lang="fr-LU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LU" i="0">
                                  <a:latin typeface="Cambria Math" panose="02040503050406030204" pitchFamily="18" charset="0"/>
                                </a:rPr>
                                <m:t>4.</m:t>
                              </m:r>
                              <m:r>
                                <a:rPr lang="fr-LU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num>
                            <m:den>
                              <m:r>
                                <a:rPr lang="fr-LU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fr-LU" dirty="0"/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81645" y="2015939"/>
                <a:ext cx="1517191" cy="91069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7925420" y="3375193"/>
                <a:ext cx="3911712" cy="3970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L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fr-LU" i="0">
                          <a:latin typeface="Cambria Math" panose="02040503050406030204" pitchFamily="18" charset="0"/>
                        </a:rPr>
                        <m:t>=−1.02</m:t>
                      </m:r>
                      <m:r>
                        <a:rPr lang="fr-CH" b="0" i="0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𝑓𝑖𝑟𝑒</m:t>
                          </m:r>
                        </m:sub>
                      </m:sSub>
                      <m:r>
                        <a:rPr lang="fr-LU" i="0">
                          <a:latin typeface="Cambria Math" panose="02040503050406030204" pitchFamily="18" charset="0"/>
                        </a:rPr>
                        <m:t>+0.0148</m:t>
                      </m:r>
                      <m:sSup>
                        <m:sSup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"/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LU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r>
                                <a:rPr lang="fr-LU" i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fr-LU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  <m:sup>
                          <m:r>
                            <a:rPr lang="fr-LU" i="0">
                              <a:latin typeface="Cambria Math" panose="02040503050406030204" pitchFamily="18" charset="0"/>
                            </a:rPr>
                            <m:t>0.4</m:t>
                          </m:r>
                        </m:sup>
                      </m:sSup>
                    </m:oMath>
                  </m:oMathPara>
                </a14:m>
                <a:endParaRPr lang="fr-LU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5420" y="3375193"/>
                <a:ext cx="3911712" cy="397096"/>
              </a:xfrm>
              <a:prstGeom prst="rect">
                <a:avLst/>
              </a:prstGeom>
              <a:blipFill>
                <a:blip r:embed="rId3"/>
                <a:stretch>
                  <a:fillRect t="-109231" r="-6542" b="-169231"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/>
          <p:cNvCxnSpPr/>
          <p:nvPr/>
        </p:nvCxnSpPr>
        <p:spPr>
          <a:xfrm flipV="1">
            <a:off x="869885" y="4685037"/>
            <a:ext cx="0" cy="1571625"/>
          </a:xfrm>
          <a:prstGeom prst="straightConnector1">
            <a:avLst/>
          </a:prstGeom>
          <a:ln>
            <a:tailEnd type="triangle" w="med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869885" y="6256662"/>
            <a:ext cx="2761944" cy="17696"/>
          </a:xfrm>
          <a:prstGeom prst="straightConnector1">
            <a:avLst/>
          </a:prstGeom>
          <a:ln>
            <a:tailEnd type="triangle" w="med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Arc 8"/>
          <p:cNvSpPr/>
          <p:nvPr/>
        </p:nvSpPr>
        <p:spPr>
          <a:xfrm rot="5400000">
            <a:off x="-54802" y="4550236"/>
            <a:ext cx="1849371" cy="1563482"/>
          </a:xfrm>
          <a:prstGeom prst="arc">
            <a:avLst>
              <a:gd name="adj1" fmla="val 17392085"/>
              <a:gd name="adj2" fmla="val 0"/>
            </a:avLst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cxnSp>
        <p:nvCxnSpPr>
          <p:cNvPr id="47" name="Straight Connector 46"/>
          <p:cNvCxnSpPr>
            <a:stCxn id="9" idx="0"/>
          </p:cNvCxnSpPr>
          <p:nvPr/>
        </p:nvCxnSpPr>
        <p:spPr>
          <a:xfrm flipV="1">
            <a:off x="1617514" y="5599437"/>
            <a:ext cx="1043378" cy="270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2672604" y="5599436"/>
            <a:ext cx="426438" cy="67492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1617514" y="5151762"/>
            <a:ext cx="0" cy="136207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2653554" y="5151762"/>
            <a:ext cx="0" cy="136207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946750" y="5308269"/>
            <a:ext cx="23242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dirty="0" err="1"/>
              <a:t>HRR</a:t>
            </a:r>
            <a:r>
              <a:rPr lang="fr-CH" sz="1500" baseline="-25000" dirty="0" err="1"/>
              <a:t>max</a:t>
            </a:r>
            <a:r>
              <a:rPr lang="fr-CH" sz="1500" baseline="-25000" dirty="0"/>
              <a:t> </a:t>
            </a:r>
            <a:r>
              <a:rPr lang="fr-CH" sz="1500" dirty="0"/>
              <a:t>(fuel or ventilation </a:t>
            </a:r>
            <a:r>
              <a:rPr lang="fr-CH" sz="1500" dirty="0" err="1"/>
              <a:t>controlled</a:t>
            </a:r>
            <a:r>
              <a:rPr lang="fr-CH" sz="1500" dirty="0"/>
              <a:t>)</a:t>
            </a:r>
            <a:endParaRPr lang="fr-LU" sz="1500" dirty="0"/>
          </a:p>
        </p:txBody>
      </p:sp>
      <p:cxnSp>
        <p:nvCxnSpPr>
          <p:cNvPr id="58" name="Straight Connector 57"/>
          <p:cNvCxnSpPr/>
          <p:nvPr/>
        </p:nvCxnSpPr>
        <p:spPr>
          <a:xfrm>
            <a:off x="869885" y="5597534"/>
            <a:ext cx="2619684" cy="190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562983" y="5677795"/>
            <a:ext cx="11647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dirty="0" err="1"/>
              <a:t>parabolic</a:t>
            </a:r>
            <a:endParaRPr lang="fr-LU" sz="1500" dirty="0"/>
          </a:p>
        </p:txBody>
      </p:sp>
      <p:sp>
        <p:nvSpPr>
          <p:cNvPr id="68" name="TextBox 67"/>
          <p:cNvSpPr txBox="1"/>
          <p:nvPr/>
        </p:nvSpPr>
        <p:spPr>
          <a:xfrm>
            <a:off x="1749141" y="5234428"/>
            <a:ext cx="11647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dirty="0"/>
              <a:t>constant</a:t>
            </a:r>
            <a:endParaRPr lang="fr-LU" sz="1500" dirty="0"/>
          </a:p>
        </p:txBody>
      </p:sp>
      <p:sp>
        <p:nvSpPr>
          <p:cNvPr id="69" name="TextBox 68"/>
          <p:cNvSpPr txBox="1"/>
          <p:nvPr/>
        </p:nvSpPr>
        <p:spPr>
          <a:xfrm>
            <a:off x="3021964" y="5936897"/>
            <a:ext cx="11647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dirty="0" err="1"/>
              <a:t>linear</a:t>
            </a:r>
            <a:endParaRPr lang="fr-LU" sz="1500" dirty="0"/>
          </a:p>
        </p:txBody>
      </p:sp>
      <p:sp>
        <p:nvSpPr>
          <p:cNvPr id="70" name="TextBox 69"/>
          <p:cNvSpPr txBox="1"/>
          <p:nvPr/>
        </p:nvSpPr>
        <p:spPr>
          <a:xfrm>
            <a:off x="3631829" y="6147913"/>
            <a:ext cx="11647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dirty="0"/>
              <a:t>time</a:t>
            </a:r>
            <a:endParaRPr lang="fr-LU" sz="1500" dirty="0"/>
          </a:p>
        </p:txBody>
      </p:sp>
      <p:sp>
        <p:nvSpPr>
          <p:cNvPr id="71" name="TextBox 70"/>
          <p:cNvSpPr txBox="1"/>
          <p:nvPr/>
        </p:nvSpPr>
        <p:spPr>
          <a:xfrm>
            <a:off x="452747" y="4384582"/>
            <a:ext cx="11647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dirty="0"/>
              <a:t>Q (or HRR)</a:t>
            </a:r>
            <a:endParaRPr lang="fr-LU" sz="1500" dirty="0"/>
          </a:p>
        </p:txBody>
      </p:sp>
      <p:pic>
        <p:nvPicPr>
          <p:cNvPr id="72" name="Image 13444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5" r="50571" b="7757"/>
          <a:stretch/>
        </p:blipFill>
        <p:spPr bwMode="auto">
          <a:xfrm>
            <a:off x="5956625" y="4615281"/>
            <a:ext cx="3154002" cy="15028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73" name="Straight Arrow Connector 72"/>
          <p:cNvCxnSpPr/>
          <p:nvPr/>
        </p:nvCxnSpPr>
        <p:spPr>
          <a:xfrm flipV="1">
            <a:off x="5615526" y="4878322"/>
            <a:ext cx="6062" cy="1056566"/>
          </a:xfrm>
          <a:prstGeom prst="straightConnector1">
            <a:avLst/>
          </a:prstGeom>
          <a:ln w="6350">
            <a:headEnd type="stealth" w="lg" len="lg"/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5967069" y="6147579"/>
            <a:ext cx="1188044" cy="0"/>
          </a:xfrm>
          <a:prstGeom prst="straightConnector1">
            <a:avLst/>
          </a:prstGeom>
          <a:ln w="6350">
            <a:headEnd type="stealth" w="lg" len="lg"/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V="1">
            <a:off x="7703599" y="6128278"/>
            <a:ext cx="1127694" cy="10118"/>
          </a:xfrm>
          <a:prstGeom prst="straightConnector1">
            <a:avLst/>
          </a:prstGeom>
          <a:ln w="6350">
            <a:headEnd type="stealth" w="lg" len="lg"/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6366436" y="6147579"/>
            <a:ext cx="6436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dirty="0" err="1"/>
              <a:t>D</a:t>
            </a:r>
            <a:r>
              <a:rPr lang="fr-CH" sz="1500" baseline="-25000" dirty="0" err="1"/>
              <a:t>eq</a:t>
            </a:r>
            <a:endParaRPr lang="fr-LU" sz="1500" baseline="-25000" dirty="0"/>
          </a:p>
        </p:txBody>
      </p:sp>
      <p:sp>
        <p:nvSpPr>
          <p:cNvPr id="80" name="TextBox 79"/>
          <p:cNvSpPr txBox="1"/>
          <p:nvPr/>
        </p:nvSpPr>
        <p:spPr>
          <a:xfrm>
            <a:off x="8115599" y="6147579"/>
            <a:ext cx="6436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dirty="0" err="1"/>
              <a:t>D</a:t>
            </a:r>
            <a:r>
              <a:rPr lang="fr-CH" sz="1500" baseline="-25000" dirty="0" err="1"/>
              <a:t>eq</a:t>
            </a:r>
            <a:endParaRPr lang="fr-LU" sz="1500" baseline="-25000" dirty="0"/>
          </a:p>
        </p:txBody>
      </p:sp>
      <p:sp>
        <p:nvSpPr>
          <p:cNvPr id="81" name="TextBox 80"/>
          <p:cNvSpPr txBox="1"/>
          <p:nvPr/>
        </p:nvSpPr>
        <p:spPr>
          <a:xfrm>
            <a:off x="5278883" y="5235768"/>
            <a:ext cx="6436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dirty="0" err="1"/>
              <a:t>L</a:t>
            </a:r>
            <a:r>
              <a:rPr lang="fr-CH" sz="1500" baseline="-25000" dirty="0" err="1"/>
              <a:t>f</a:t>
            </a:r>
            <a:endParaRPr lang="fr-LU" sz="1500" baseline="-25000" dirty="0"/>
          </a:p>
        </p:txBody>
      </p:sp>
      <p:sp>
        <p:nvSpPr>
          <p:cNvPr id="85" name="TextBox 84"/>
          <p:cNvSpPr txBox="1"/>
          <p:nvPr/>
        </p:nvSpPr>
        <p:spPr>
          <a:xfrm>
            <a:off x="7703599" y="4333781"/>
            <a:ext cx="127778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b="1" i="1" u="sng" dirty="0" err="1"/>
              <a:t>Cone</a:t>
            </a:r>
            <a:r>
              <a:rPr lang="fr-CH" sz="1500" b="1" i="1" u="sng" dirty="0"/>
              <a:t> model</a:t>
            </a:r>
            <a:endParaRPr lang="fr-LU" sz="1500" b="1" i="1" u="sng" baseline="-25000" dirty="0"/>
          </a:p>
        </p:txBody>
      </p:sp>
      <p:sp>
        <p:nvSpPr>
          <p:cNvPr id="86" name="TextBox 85"/>
          <p:cNvSpPr txBox="1"/>
          <p:nvPr/>
        </p:nvSpPr>
        <p:spPr>
          <a:xfrm>
            <a:off x="5774870" y="4333781"/>
            <a:ext cx="159369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b="1" i="1" u="sng" dirty="0" err="1"/>
              <a:t>Cylinder</a:t>
            </a:r>
            <a:r>
              <a:rPr lang="fr-CH" sz="1500" b="1" i="1" u="sng" dirty="0"/>
              <a:t> model</a:t>
            </a:r>
            <a:endParaRPr lang="fr-LU" sz="1500" b="1" i="1" u="sng" baseline="-25000" dirty="0"/>
          </a:p>
        </p:txBody>
      </p:sp>
      <p:pic>
        <p:nvPicPr>
          <p:cNvPr id="32" name="Image 1347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8174" y="4841730"/>
            <a:ext cx="2661680" cy="10205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640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utoUpdateAnimBg="0"/>
      <p:bldP spid="3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fr-LU" smtClean="0"/>
              <a:t>20</a:t>
            </a:fld>
            <a:endParaRPr lang="fr-LU"/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4.3. Simplified model</a:t>
            </a: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714375" y="1793295"/>
            <a:ext cx="114776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u="sng" dirty="0">
                <a:solidFill>
                  <a:schemeClr val="accent2">
                    <a:lumMod val="75000"/>
                  </a:schemeClr>
                </a:solidFill>
              </a:rPr>
              <a:t>Model validation for large diameters (LCPP tests)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L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FE294E-BA65-466E-990E-A84A4132102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22739" y="2409026"/>
            <a:ext cx="6174280" cy="396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569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4.4. Contour plots</a:t>
            </a:r>
          </a:p>
        </p:txBody>
      </p:sp>
      <p:sp>
        <p:nvSpPr>
          <p:cNvPr id="7" name="Rectangle 6"/>
          <p:cNvSpPr/>
          <p:nvPr/>
        </p:nvSpPr>
        <p:spPr>
          <a:xfrm>
            <a:off x="514350" y="1870239"/>
            <a:ext cx="1096327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fr-LU" sz="2000" dirty="0" err="1"/>
              <a:t>Provide</a:t>
            </a:r>
            <a:r>
              <a:rPr lang="fr-LU" sz="2000" dirty="0"/>
              <a:t> a new set of </a:t>
            </a:r>
            <a:r>
              <a:rPr lang="fr-LU" sz="2000" dirty="0" err="1"/>
              <a:t>results</a:t>
            </a:r>
            <a:r>
              <a:rPr lang="fr-LU" sz="2000" dirty="0"/>
              <a:t> for validation of SAFIR and </a:t>
            </a:r>
            <a:r>
              <a:rPr lang="fr-LU" sz="2000" dirty="0" err="1"/>
              <a:t>OZone</a:t>
            </a:r>
            <a:r>
              <a:rPr lang="fr-LU" sz="2000" dirty="0"/>
              <a:t> </a:t>
            </a:r>
            <a:r>
              <a:rPr lang="fr-LU" sz="2000" dirty="0" err="1"/>
              <a:t>implementations</a:t>
            </a:r>
            <a:endParaRPr lang="fr-LU" sz="2000" dirty="0"/>
          </a:p>
          <a:p>
            <a:pPr marL="285750" indent="-285750" algn="just">
              <a:buFontTx/>
              <a:buChar char="-"/>
            </a:pPr>
            <a:r>
              <a:rPr lang="fr-LU" sz="2000" dirty="0" err="1"/>
              <a:t>Provide</a:t>
            </a:r>
            <a:r>
              <a:rPr lang="fr-LU" sz="2000" dirty="0"/>
              <a:t> quick and </a:t>
            </a:r>
            <a:r>
              <a:rPr lang="fr-LU" sz="2000" dirty="0" err="1"/>
              <a:t>safe</a:t>
            </a:r>
            <a:r>
              <a:rPr lang="fr-LU" sz="2000" dirty="0"/>
              <a:t> </a:t>
            </a:r>
            <a:r>
              <a:rPr lang="fr-LU" sz="2000" dirty="0" err="1"/>
              <a:t>results</a:t>
            </a:r>
            <a:r>
              <a:rPr lang="fr-LU" sz="2000" dirty="0"/>
              <a:t> for a </a:t>
            </a:r>
            <a:r>
              <a:rPr lang="fr-LU" sz="2000" dirty="0" err="1"/>
              <a:t>wide</a:t>
            </a:r>
            <a:r>
              <a:rPr lang="fr-LU" sz="2000" dirty="0"/>
              <a:t> range of configurations (</a:t>
            </a:r>
            <a:r>
              <a:rPr lang="fr-LU" sz="2000" dirty="0" err="1"/>
              <a:t>predesign</a:t>
            </a:r>
            <a:r>
              <a:rPr lang="fr-LU" sz="2000" dirty="0"/>
              <a:t>) and an interpolation </a:t>
            </a:r>
            <a:r>
              <a:rPr lang="fr-LU" sz="2000" dirty="0" err="1"/>
              <a:t>method</a:t>
            </a:r>
            <a:r>
              <a:rPr lang="fr-LU" sz="2000" dirty="0"/>
              <a:t> to </a:t>
            </a:r>
            <a:r>
              <a:rPr lang="fr-LU" sz="2000" dirty="0" err="1"/>
              <a:t>apply</a:t>
            </a:r>
            <a:r>
              <a:rPr lang="fr-LU" sz="2000" dirty="0"/>
              <a:t> </a:t>
            </a:r>
            <a:r>
              <a:rPr lang="fr-LU" sz="2000" dirty="0" err="1"/>
              <a:t>it</a:t>
            </a:r>
            <a:r>
              <a:rPr lang="fr-LU" sz="2000" dirty="0"/>
              <a:t> to a </a:t>
            </a:r>
            <a:r>
              <a:rPr lang="fr-LU" sz="2000" dirty="0" err="1"/>
              <a:t>much</a:t>
            </a:r>
            <a:r>
              <a:rPr lang="fr-LU" sz="2000" dirty="0"/>
              <a:t> </a:t>
            </a:r>
            <a:r>
              <a:rPr lang="fr-LU" sz="2000" dirty="0" err="1"/>
              <a:t>wider</a:t>
            </a:r>
            <a:r>
              <a:rPr lang="fr-LU" sz="2000" dirty="0"/>
              <a:t> range of configurations</a:t>
            </a:r>
          </a:p>
          <a:p>
            <a:pPr marL="285750" indent="-285750" algn="just">
              <a:buFontTx/>
              <a:buChar char="-"/>
            </a:pPr>
            <a:r>
              <a:rPr lang="fr-CH" sz="2000" dirty="0" err="1"/>
              <a:t>Provide</a:t>
            </a:r>
            <a:r>
              <a:rPr lang="fr-CH" sz="2000" dirty="0"/>
              <a:t> a set of </a:t>
            </a:r>
            <a:r>
              <a:rPr lang="fr-CH" sz="2000" dirty="0" err="1"/>
              <a:t>reference</a:t>
            </a:r>
            <a:r>
              <a:rPr lang="fr-CH" sz="2000" dirty="0"/>
              <a:t> </a:t>
            </a:r>
            <a:r>
              <a:rPr lang="fr-CH" sz="2000" dirty="0" err="1"/>
              <a:t>results</a:t>
            </a:r>
            <a:r>
              <a:rPr lang="fr-CH" sz="2000" dirty="0"/>
              <a:t> for validation of </a:t>
            </a:r>
            <a:r>
              <a:rPr lang="fr-CH" sz="2000" dirty="0" err="1"/>
              <a:t>implementation</a:t>
            </a:r>
            <a:r>
              <a:rPr lang="fr-CH" sz="2000" dirty="0"/>
              <a:t> of </a:t>
            </a:r>
            <a:r>
              <a:rPr lang="fr-CH" sz="2000" dirty="0" err="1"/>
              <a:t>analytical</a:t>
            </a:r>
            <a:r>
              <a:rPr lang="fr-CH" sz="2000" dirty="0"/>
              <a:t> </a:t>
            </a:r>
            <a:r>
              <a:rPr lang="fr-CH" sz="2000" dirty="0" err="1"/>
              <a:t>methods</a:t>
            </a:r>
            <a:r>
              <a:rPr lang="fr-CH" sz="2000" dirty="0"/>
              <a:t> by </a:t>
            </a:r>
            <a:r>
              <a:rPr lang="fr-CH" sz="2000" dirty="0" err="1"/>
              <a:t>practitioners</a:t>
            </a:r>
            <a:r>
              <a:rPr lang="fr-CH" sz="2000" dirty="0"/>
              <a:t> (</a:t>
            </a:r>
            <a:r>
              <a:rPr lang="fr-CH" sz="2000" dirty="0" err="1"/>
              <a:t>spreadsheets</a:t>
            </a:r>
            <a:r>
              <a:rPr lang="fr-CH" sz="2000" dirty="0"/>
              <a:t> or software)</a:t>
            </a:r>
          </a:p>
        </p:txBody>
      </p:sp>
      <p:pic>
        <p:nvPicPr>
          <p:cNvPr id="8" name="Image 7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321" y="3514212"/>
            <a:ext cx="2993420" cy="2576120"/>
          </a:xfrm>
          <a:prstGeom prst="rect">
            <a:avLst/>
          </a:prstGeom>
        </p:spPr>
      </p:pic>
      <p:pic>
        <p:nvPicPr>
          <p:cNvPr id="9" name="Image 30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985" y="3514212"/>
            <a:ext cx="2993420" cy="257612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658321" y="6090332"/>
            <a:ext cx="62800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LU" dirty="0"/>
              <a:t>D = 2m, RHR = 500 kW/m</a:t>
            </a:r>
            <a:r>
              <a:rPr lang="fr-LU" baseline="30000" dirty="0"/>
              <a:t>2</a:t>
            </a:r>
            <a:r>
              <a:rPr lang="fr-LU" dirty="0"/>
              <a:t>, </a:t>
            </a:r>
            <a:r>
              <a:rPr lang="fr-LU" dirty="0">
                <a:latin typeface="Symbol" panose="05050102010706020507" pitchFamily="18" charset="2"/>
              </a:rPr>
              <a:t>q</a:t>
            </a:r>
            <a:r>
              <a:rPr lang="fr-LU" dirty="0"/>
              <a:t> = 0° (</a:t>
            </a:r>
            <a:r>
              <a:rPr lang="fr-LU" dirty="0" err="1"/>
              <a:t>left</a:t>
            </a:r>
            <a:r>
              <a:rPr lang="fr-LU" dirty="0"/>
              <a:t>) or </a:t>
            </a:r>
            <a:r>
              <a:rPr lang="fr-LU" dirty="0">
                <a:latin typeface="Symbol" panose="05050102010706020507" pitchFamily="18" charset="2"/>
              </a:rPr>
              <a:t>q</a:t>
            </a:r>
            <a:r>
              <a:rPr lang="fr-LU" dirty="0"/>
              <a:t> = 90° (right) </a:t>
            </a:r>
          </a:p>
        </p:txBody>
      </p:sp>
    </p:spTree>
    <p:extLst>
      <p:ext uri="{BB962C8B-B14F-4D97-AF65-F5344CB8AC3E}">
        <p14:creationId xmlns:p14="http://schemas.microsoft.com/office/powerpoint/2010/main" val="2705209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03028" y="1952828"/>
            <a:ext cx="1123482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fr-CH" sz="2000" dirty="0" err="1"/>
              <a:t>Each</a:t>
            </a:r>
            <a:r>
              <a:rPr lang="fr-CH" sz="2000" dirty="0"/>
              <a:t> </a:t>
            </a:r>
            <a:r>
              <a:rPr lang="fr-CH" sz="2000" dirty="0" err="1"/>
              <a:t>nomogram</a:t>
            </a:r>
            <a:r>
              <a:rPr lang="fr-CH" sz="2000" dirty="0"/>
              <a:t> </a:t>
            </a:r>
            <a:r>
              <a:rPr lang="fr-CH" sz="2000" dirty="0" err="1"/>
              <a:t>is</a:t>
            </a:r>
            <a:r>
              <a:rPr lang="fr-CH" sz="2000" dirty="0"/>
              <a:t> </a:t>
            </a:r>
            <a:r>
              <a:rPr lang="fr-CH" sz="2000" dirty="0" err="1"/>
              <a:t>characterised</a:t>
            </a:r>
            <a:r>
              <a:rPr lang="fr-CH" sz="2000" dirty="0"/>
              <a:t> by :</a:t>
            </a:r>
          </a:p>
          <a:p>
            <a:pPr marL="628650" indent="-266700" algn="just">
              <a:buFontTx/>
              <a:buChar char="-"/>
            </a:pPr>
            <a:r>
              <a:rPr lang="fr-CH" sz="2000" dirty="0"/>
              <a:t>the </a:t>
            </a:r>
            <a:r>
              <a:rPr lang="fr-CH" sz="2000" dirty="0" err="1"/>
              <a:t>diameter</a:t>
            </a:r>
            <a:r>
              <a:rPr lang="fr-CH" sz="2000" dirty="0"/>
              <a:t> of the </a:t>
            </a:r>
            <a:r>
              <a:rPr lang="fr-CH" sz="2000" dirty="0" err="1"/>
              <a:t>fire</a:t>
            </a:r>
            <a:r>
              <a:rPr lang="fr-CH" sz="2000" dirty="0"/>
              <a:t> (m)</a:t>
            </a:r>
          </a:p>
          <a:p>
            <a:pPr marL="628650" indent="-266700" algn="just">
              <a:buFontTx/>
              <a:buChar char="-"/>
            </a:pPr>
            <a:r>
              <a:rPr lang="fr-CH" sz="2000" dirty="0"/>
              <a:t>the RHR (kW/m</a:t>
            </a:r>
            <a:r>
              <a:rPr lang="fr-CH" sz="2000" baseline="30000" dirty="0"/>
              <a:t>2</a:t>
            </a:r>
            <a:r>
              <a:rPr lang="fr-CH" sz="2000" dirty="0"/>
              <a:t>)</a:t>
            </a:r>
          </a:p>
          <a:p>
            <a:pPr marL="628650" indent="-266700" algn="just">
              <a:buFontTx/>
              <a:buChar char="-"/>
            </a:pPr>
            <a:r>
              <a:rPr lang="fr-CH" sz="2000" dirty="0"/>
              <a:t>the orientation of the </a:t>
            </a:r>
            <a:r>
              <a:rPr lang="fr-CH" sz="2000" dirty="0" err="1"/>
              <a:t>receiving</a:t>
            </a:r>
            <a:r>
              <a:rPr lang="fr-CH" sz="2000" dirty="0"/>
              <a:t> surface (°)</a:t>
            </a:r>
          </a:p>
          <a:p>
            <a:pPr marL="628650" indent="-266700" algn="just">
              <a:buFontTx/>
              <a:buChar char="-"/>
            </a:pPr>
            <a:endParaRPr lang="fr-CH" sz="20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fr-CH" sz="2000" dirty="0" err="1"/>
              <a:t>Nomograms</a:t>
            </a:r>
            <a:r>
              <a:rPr lang="fr-CH" sz="2000" dirty="0"/>
              <a:t> </a:t>
            </a:r>
            <a:r>
              <a:rPr lang="fr-CH" sz="2000" dirty="0" err="1"/>
              <a:t>only</a:t>
            </a:r>
            <a:r>
              <a:rPr lang="fr-CH" sz="2000" dirty="0"/>
              <a:t> </a:t>
            </a:r>
            <a:r>
              <a:rPr lang="fr-CH" sz="2000" dirty="0" err="1"/>
              <a:t>account</a:t>
            </a:r>
            <a:r>
              <a:rPr lang="fr-CH" sz="2000" dirty="0"/>
              <a:t> for radiation. Not </a:t>
            </a:r>
            <a:r>
              <a:rPr lang="fr-CH" sz="2000" dirty="0" err="1"/>
              <a:t>used</a:t>
            </a:r>
            <a:r>
              <a:rPr lang="fr-CH" sz="2000" dirty="0"/>
              <a:t> :</a:t>
            </a:r>
          </a:p>
          <a:p>
            <a:pPr marL="628650" indent="-266700" algn="just">
              <a:buFontTx/>
              <a:buChar char="-"/>
            </a:pPr>
            <a:r>
              <a:rPr lang="fr-CH" sz="2000" dirty="0"/>
              <a:t>Inside the </a:t>
            </a:r>
            <a:r>
              <a:rPr lang="fr-CH" sz="2000" dirty="0" err="1"/>
              <a:t>fire</a:t>
            </a:r>
            <a:r>
              <a:rPr lang="fr-CH" sz="2000" dirty="0"/>
              <a:t> </a:t>
            </a:r>
            <a:r>
              <a:rPr lang="fr-CH" sz="2000" dirty="0">
                <a:sym typeface="Wingdings" panose="05000000000000000000" pitchFamily="2" charset="2"/>
              </a:rPr>
              <a:t> HESKESTAD</a:t>
            </a:r>
            <a:endParaRPr lang="fr-CH" sz="2000" dirty="0"/>
          </a:p>
          <a:p>
            <a:pPr marL="628650" indent="-266700" algn="just">
              <a:buFontTx/>
              <a:buChar char="-"/>
            </a:pPr>
            <a:r>
              <a:rPr lang="fr-CH" sz="2000" dirty="0"/>
              <a:t>At the </a:t>
            </a:r>
            <a:r>
              <a:rPr lang="fr-CH" sz="2000" dirty="0" err="1"/>
              <a:t>ceiling</a:t>
            </a:r>
            <a:r>
              <a:rPr lang="fr-CH" sz="2000" dirty="0"/>
              <a:t> </a:t>
            </a:r>
            <a:r>
              <a:rPr lang="fr-CH" sz="2000" dirty="0" err="1"/>
              <a:t>level</a:t>
            </a:r>
            <a:r>
              <a:rPr lang="fr-CH" sz="2000" dirty="0"/>
              <a:t> </a:t>
            </a:r>
            <a:r>
              <a:rPr lang="fr-CH" sz="2000" dirty="0">
                <a:sym typeface="Wingdings" panose="05000000000000000000" pitchFamily="2" charset="2"/>
              </a:rPr>
              <a:t> HASEMI</a:t>
            </a:r>
            <a:endParaRPr lang="fr-CH" sz="2000" dirty="0"/>
          </a:p>
          <a:p>
            <a:pPr algn="just"/>
            <a:r>
              <a:rPr lang="fr-CH" sz="2000" dirty="0"/>
              <a:t> 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fr-CH" sz="2000" dirty="0"/>
              <a:t>Assumes </a:t>
            </a:r>
            <a:r>
              <a:rPr lang="fr-CH" sz="2000" dirty="0" err="1"/>
              <a:t>that</a:t>
            </a:r>
            <a:r>
              <a:rPr lang="fr-CH" sz="2000" dirty="0"/>
              <a:t> the </a:t>
            </a:r>
            <a:r>
              <a:rPr lang="fr-CH" sz="2000" dirty="0" err="1"/>
              <a:t>flame</a:t>
            </a:r>
            <a:r>
              <a:rPr lang="fr-CH" sz="2000" dirty="0"/>
              <a:t> </a:t>
            </a:r>
            <a:r>
              <a:rPr lang="fr-CH" sz="2000" dirty="0" err="1"/>
              <a:t>emissivity</a:t>
            </a:r>
            <a:r>
              <a:rPr lang="fr-CH" sz="2000" dirty="0"/>
              <a:t> </a:t>
            </a:r>
            <a:r>
              <a:rPr lang="fr-CH" sz="2000" dirty="0" err="1"/>
              <a:t>is</a:t>
            </a:r>
            <a:r>
              <a:rPr lang="fr-CH" sz="2000" dirty="0"/>
              <a:t> 1.0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fr-CH" sz="2000" dirty="0"/>
          </a:p>
          <a:p>
            <a:pPr marL="342900" indent="-342900" algn="just">
              <a:buFont typeface="Wingdings" panose="05000000000000000000" pitchFamily="2" charset="2"/>
              <a:buChar char="Ø"/>
            </a:pPr>
            <a:endParaRPr lang="fr-CH" sz="2000" dirty="0"/>
          </a:p>
          <a:p>
            <a:pPr algn="just"/>
            <a:endParaRPr lang="fr-LU" sz="2000" dirty="0"/>
          </a:p>
        </p:txBody>
      </p:sp>
      <p:pic>
        <p:nvPicPr>
          <p:cNvPr id="13" name="Image 1344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25" t="6035" r="53150" b="7757"/>
          <a:stretch/>
        </p:blipFill>
        <p:spPr bwMode="auto">
          <a:xfrm>
            <a:off x="6737230" y="1700784"/>
            <a:ext cx="1354347" cy="15028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6832121" y="3355675"/>
            <a:ext cx="1130061" cy="0"/>
          </a:xfrm>
          <a:prstGeom prst="straightConnector1">
            <a:avLst/>
          </a:prstGeom>
          <a:ln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7191375" y="3355675"/>
            <a:ext cx="381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000" dirty="0"/>
              <a:t>D</a:t>
            </a:r>
            <a:endParaRPr lang="fr-LU" sz="2000" dirty="0"/>
          </a:p>
        </p:txBody>
      </p:sp>
      <p:sp>
        <p:nvSpPr>
          <p:cNvPr id="20" name="Flowchart: Data 19"/>
          <p:cNvSpPr/>
          <p:nvPr/>
        </p:nvSpPr>
        <p:spPr>
          <a:xfrm rot="5400000">
            <a:off x="7700244" y="1470189"/>
            <a:ext cx="523875" cy="276225"/>
          </a:xfrm>
          <a:prstGeom prst="flowChartInputOutpu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7381875" y="2342298"/>
            <a:ext cx="580306" cy="66544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7962181" y="1581626"/>
            <a:ext cx="0" cy="760672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7705725" y="1581625"/>
            <a:ext cx="256456" cy="2711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7462119" y="1345601"/>
            <a:ext cx="4864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000" dirty="0"/>
              <a:t>n</a:t>
            </a:r>
            <a:r>
              <a:rPr lang="fr-CH" sz="2000" baseline="-25000" dirty="0"/>
              <a:t>1</a:t>
            </a:r>
            <a:endParaRPr lang="fr-LU" sz="2000" baseline="-25000" dirty="0"/>
          </a:p>
        </p:txBody>
      </p:sp>
      <p:sp>
        <p:nvSpPr>
          <p:cNvPr id="31" name="Rectangle 30"/>
          <p:cNvSpPr/>
          <p:nvPr/>
        </p:nvSpPr>
        <p:spPr>
          <a:xfrm>
            <a:off x="7173133" y="2596496"/>
            <a:ext cx="381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000" dirty="0">
                <a:solidFill>
                  <a:srgbClr val="FFFF00"/>
                </a:solidFill>
              </a:rPr>
              <a:t>O</a:t>
            </a:r>
            <a:endParaRPr lang="fr-LU" sz="2000" dirty="0">
              <a:solidFill>
                <a:srgbClr val="FFFF00"/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7342403" y="2940972"/>
            <a:ext cx="72000" cy="720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33" name="Flowchart: Data 32"/>
          <p:cNvSpPr/>
          <p:nvPr/>
        </p:nvSpPr>
        <p:spPr>
          <a:xfrm rot="5400000" flipV="1">
            <a:off x="7960159" y="1485735"/>
            <a:ext cx="523875" cy="243607"/>
          </a:xfrm>
          <a:prstGeom prst="flowChartInputOutpu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8219805" y="1618627"/>
            <a:ext cx="275776" cy="1912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8347765" y="1393313"/>
            <a:ext cx="4864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000" dirty="0"/>
              <a:t>n</a:t>
            </a:r>
            <a:r>
              <a:rPr lang="fr-CH" sz="2000" baseline="-25000" dirty="0"/>
              <a:t>2</a:t>
            </a:r>
            <a:endParaRPr lang="fr-LU" sz="2000" baseline="-25000" dirty="0"/>
          </a:p>
        </p:txBody>
      </p:sp>
      <p:sp>
        <p:nvSpPr>
          <p:cNvPr id="37" name="Rectangle 36"/>
          <p:cNvSpPr/>
          <p:nvPr/>
        </p:nvSpPr>
        <p:spPr>
          <a:xfrm>
            <a:off x="8300319" y="2142502"/>
            <a:ext cx="3082056" cy="12208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000" b="1" i="1" dirty="0" err="1"/>
              <a:t>Finite</a:t>
            </a:r>
            <a:r>
              <a:rPr lang="fr-CH" sz="2000" b="1" i="1" dirty="0"/>
              <a:t> Surface 1 : </a:t>
            </a:r>
            <a:r>
              <a:rPr lang="fr-CH" sz="2000" b="1" i="1" dirty="0">
                <a:latin typeface="Symbol" panose="05050102010706020507" pitchFamily="18" charset="2"/>
              </a:rPr>
              <a:t>q</a:t>
            </a:r>
            <a:r>
              <a:rPr lang="fr-CH" sz="2000" b="1" i="1" dirty="0"/>
              <a:t> = 0°</a:t>
            </a:r>
          </a:p>
          <a:p>
            <a:r>
              <a:rPr lang="fr-CH" sz="2000" b="1" i="1" dirty="0" err="1"/>
              <a:t>Finite</a:t>
            </a:r>
            <a:r>
              <a:rPr lang="fr-CH" sz="2000" b="1" i="1" dirty="0"/>
              <a:t> Surface 2 : </a:t>
            </a:r>
            <a:r>
              <a:rPr lang="fr-CH" sz="2000" b="1" i="1" dirty="0">
                <a:latin typeface="Symbol" panose="05050102010706020507" pitchFamily="18" charset="2"/>
              </a:rPr>
              <a:t>q</a:t>
            </a:r>
            <a:r>
              <a:rPr lang="fr-CH" sz="2000" b="1" i="1" dirty="0"/>
              <a:t> = 90°</a:t>
            </a:r>
          </a:p>
          <a:p>
            <a:endParaRPr lang="fr-CH" sz="2000" b="1" i="1" dirty="0"/>
          </a:p>
          <a:p>
            <a:endParaRPr lang="fr-LU" sz="2000" b="1" i="1" baseline="-25000" dirty="0"/>
          </a:p>
        </p:txBody>
      </p:sp>
      <p:sp>
        <p:nvSpPr>
          <p:cNvPr id="21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22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4.4. Contour plots</a:t>
            </a:r>
          </a:p>
        </p:txBody>
      </p:sp>
    </p:spTree>
    <p:extLst>
      <p:ext uri="{BB962C8B-B14F-4D97-AF65-F5344CB8AC3E}">
        <p14:creationId xmlns:p14="http://schemas.microsoft.com/office/powerpoint/2010/main" val="230351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508000" y="1917700"/>
          <a:ext cx="11036300" cy="120650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006600">
                  <a:extLst>
                    <a:ext uri="{9D8B030D-6E8A-4147-A177-3AD203B41FA5}">
                      <a16:colId xmlns:a16="http://schemas.microsoft.com/office/drawing/2014/main" val="3747243707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314161625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2051112577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1073595285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2841813977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2166598879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3503022325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1059215411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3134133682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3066542367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2421772085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4280852003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2568422695"/>
                    </a:ext>
                  </a:extLst>
                </a:gridCol>
              </a:tblGrid>
              <a:tr h="3016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Case</a:t>
                      </a:r>
                      <a:endParaRPr lang="fr-L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9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11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12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802410666"/>
                  </a:ext>
                </a:extLst>
              </a:tr>
              <a:tr h="3016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 (m)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231761949"/>
                  </a:ext>
                </a:extLst>
              </a:tr>
              <a:tr h="3016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HRR (kW/m²)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250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500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1000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1500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250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500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1000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1500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250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500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1000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1500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127085772"/>
                  </a:ext>
                </a:extLst>
              </a:tr>
              <a:tr h="3016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Power (MW)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0.8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1.6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3.1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4.7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1.8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3.5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7.1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10.6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3.1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6.3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12.6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18.8</a:t>
                      </a:r>
                      <a:endParaRPr lang="fr-L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945324889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08000" y="3341116"/>
          <a:ext cx="11036300" cy="120866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2006600">
                  <a:extLst>
                    <a:ext uri="{9D8B030D-6E8A-4147-A177-3AD203B41FA5}">
                      <a16:colId xmlns:a16="http://schemas.microsoft.com/office/drawing/2014/main" val="1542576697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3901499498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4022448830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1984433226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453675535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2592463145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3803717743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189524436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3450125924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4135681217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2161037813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3579990195"/>
                    </a:ext>
                  </a:extLst>
                </a:gridCol>
                <a:gridCol w="752475">
                  <a:extLst>
                    <a:ext uri="{9D8B030D-6E8A-4147-A177-3AD203B41FA5}">
                      <a16:colId xmlns:a16="http://schemas.microsoft.com/office/drawing/2014/main" val="3090814337"/>
                    </a:ext>
                  </a:extLst>
                </a:gridCol>
              </a:tblGrid>
              <a:tr h="3021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Case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13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14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15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16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17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18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19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21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22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23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24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535384721"/>
                  </a:ext>
                </a:extLst>
              </a:tr>
              <a:tr h="3021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D (m)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6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8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9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9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9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152193601"/>
                  </a:ext>
                </a:extLst>
              </a:tr>
              <a:tr h="3021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HRR (kW/m²)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250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500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1000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1500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250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500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1000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250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500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750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250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500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456238022"/>
                  </a:ext>
                </a:extLst>
              </a:tr>
              <a:tr h="3021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Power (MW)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7.1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14.1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28.3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42.4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12.6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25.1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50.3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47.7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15.9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31.8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19.6</a:t>
                      </a:r>
                      <a:endParaRPr lang="fr-L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39.3</a:t>
                      </a:r>
                      <a:endParaRPr lang="fr-L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376207053"/>
                  </a:ext>
                </a:extLst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874503" y="4962728"/>
            <a:ext cx="112348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000" b="1" i="1" dirty="0">
                <a:solidFill>
                  <a:srgbClr val="A50021"/>
                </a:solidFill>
              </a:rPr>
              <a:t>Scope of application of the </a:t>
            </a:r>
            <a:r>
              <a:rPr lang="fr-CH" sz="2000" b="1" i="1" dirty="0" err="1">
                <a:solidFill>
                  <a:srgbClr val="A50021"/>
                </a:solidFill>
              </a:rPr>
              <a:t>method</a:t>
            </a:r>
            <a:r>
              <a:rPr lang="fr-CH" sz="2000" b="1" i="1" dirty="0">
                <a:solidFill>
                  <a:srgbClr val="A50021"/>
                </a:solidFill>
              </a:rPr>
              <a:t> (idem </a:t>
            </a:r>
            <a:r>
              <a:rPr lang="fr-CH" sz="2000" b="1" i="1" dirty="0" err="1">
                <a:solidFill>
                  <a:srgbClr val="A50021"/>
                </a:solidFill>
              </a:rPr>
              <a:t>Annex</a:t>
            </a:r>
            <a:r>
              <a:rPr lang="fr-CH" sz="2000" b="1" i="1" dirty="0">
                <a:solidFill>
                  <a:srgbClr val="A50021"/>
                </a:solidFill>
              </a:rPr>
              <a:t> C of EN 1991-1-2) : D </a:t>
            </a:r>
            <a:r>
              <a:rPr lang="fr-CH" sz="2000" b="1" i="1" u="sng" dirty="0">
                <a:solidFill>
                  <a:srgbClr val="A50021"/>
                </a:solidFill>
              </a:rPr>
              <a:t>&lt;</a:t>
            </a:r>
            <a:r>
              <a:rPr lang="fr-CH" sz="2000" b="1" i="1" dirty="0">
                <a:solidFill>
                  <a:srgbClr val="A50021"/>
                </a:solidFill>
              </a:rPr>
              <a:t> 10 m ; Q </a:t>
            </a:r>
            <a:r>
              <a:rPr lang="fr-CH" sz="2000" b="1" i="1" u="sng" dirty="0">
                <a:solidFill>
                  <a:srgbClr val="A50021"/>
                </a:solidFill>
              </a:rPr>
              <a:t>&lt;</a:t>
            </a:r>
            <a:r>
              <a:rPr lang="fr-CH" sz="2000" b="1" i="1" dirty="0">
                <a:solidFill>
                  <a:srgbClr val="A50021"/>
                </a:solidFill>
              </a:rPr>
              <a:t> 50 MW 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874503" y="5486603"/>
            <a:ext cx="1123482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000" b="1" i="1" dirty="0">
                <a:solidFill>
                  <a:srgbClr val="A50021"/>
                </a:solidFill>
                <a:sym typeface="Wingdings" panose="05000000000000000000" pitchFamily="2" charset="2"/>
              </a:rPr>
              <a:t> The </a:t>
            </a:r>
            <a:r>
              <a:rPr lang="fr-CH" sz="2000" b="1" i="1" dirty="0" err="1">
                <a:solidFill>
                  <a:srgbClr val="A50021"/>
                </a:solidFill>
                <a:sym typeface="Wingdings" panose="05000000000000000000" pitchFamily="2" charset="2"/>
              </a:rPr>
              <a:t>chosen</a:t>
            </a:r>
            <a:r>
              <a:rPr lang="fr-CH" sz="2000" b="1" i="1" dirty="0">
                <a:solidFill>
                  <a:srgbClr val="A50021"/>
                </a:solidFill>
                <a:sym typeface="Wingdings" panose="05000000000000000000" pitchFamily="2" charset="2"/>
              </a:rPr>
              <a:t> configurations </a:t>
            </a:r>
            <a:r>
              <a:rPr lang="fr-CH" sz="2000" b="1" i="1" dirty="0" err="1">
                <a:solidFill>
                  <a:srgbClr val="A50021"/>
                </a:solidFill>
                <a:sym typeface="Wingdings" panose="05000000000000000000" pitchFamily="2" charset="2"/>
              </a:rPr>
              <a:t>cover</a:t>
            </a:r>
            <a:r>
              <a:rPr lang="fr-CH" sz="2000" b="1" i="1" dirty="0">
                <a:solidFill>
                  <a:srgbClr val="A50021"/>
                </a:solidFill>
                <a:sym typeface="Wingdings" panose="05000000000000000000" pitchFamily="2" charset="2"/>
              </a:rPr>
              <a:t> the </a:t>
            </a:r>
            <a:r>
              <a:rPr lang="fr-CH" sz="2000" b="1" i="1" dirty="0" err="1">
                <a:solidFill>
                  <a:srgbClr val="A50021"/>
                </a:solidFill>
                <a:sym typeface="Wingdings" panose="05000000000000000000" pitchFamily="2" charset="2"/>
              </a:rPr>
              <a:t>field</a:t>
            </a:r>
            <a:r>
              <a:rPr lang="fr-CH" sz="2000" b="1" i="1" dirty="0">
                <a:solidFill>
                  <a:srgbClr val="A50021"/>
                </a:solidFill>
                <a:sym typeface="Wingdings" panose="05000000000000000000" pitchFamily="2" charset="2"/>
              </a:rPr>
              <a:t> of application of the </a:t>
            </a:r>
            <a:r>
              <a:rPr lang="fr-CH" sz="2000" b="1" i="1" dirty="0" err="1">
                <a:solidFill>
                  <a:srgbClr val="A50021"/>
                </a:solidFill>
                <a:sym typeface="Wingdings" panose="05000000000000000000" pitchFamily="2" charset="2"/>
              </a:rPr>
              <a:t>calculation</a:t>
            </a:r>
            <a:r>
              <a:rPr lang="fr-CH" sz="2000" b="1" i="1" dirty="0">
                <a:solidFill>
                  <a:srgbClr val="A50021"/>
                </a:solidFill>
                <a:sym typeface="Wingdings" panose="05000000000000000000" pitchFamily="2" charset="2"/>
              </a:rPr>
              <a:t> </a:t>
            </a:r>
            <a:r>
              <a:rPr lang="fr-CH" sz="2000" b="1" i="1" dirty="0" err="1">
                <a:solidFill>
                  <a:srgbClr val="A50021"/>
                </a:solidFill>
                <a:sym typeface="Wingdings" panose="05000000000000000000" pitchFamily="2" charset="2"/>
              </a:rPr>
              <a:t>method</a:t>
            </a:r>
            <a:r>
              <a:rPr lang="fr-CH" sz="2000" b="1" i="1" dirty="0">
                <a:solidFill>
                  <a:srgbClr val="A50021"/>
                </a:solidFill>
                <a:sym typeface="Wingdings" panose="05000000000000000000" pitchFamily="2" charset="2"/>
              </a:rPr>
              <a:t> </a:t>
            </a:r>
            <a:endParaRPr lang="fr-CH" sz="2000" b="1" i="1" dirty="0">
              <a:solidFill>
                <a:srgbClr val="A50021"/>
              </a:solidFill>
            </a:endParaRPr>
          </a:p>
        </p:txBody>
      </p:sp>
      <p:sp>
        <p:nvSpPr>
          <p:cNvPr id="10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1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4.4. Contour plots</a:t>
            </a:r>
          </a:p>
        </p:txBody>
      </p:sp>
    </p:spTree>
    <p:extLst>
      <p:ext uri="{BB962C8B-B14F-4D97-AF65-F5344CB8AC3E}">
        <p14:creationId xmlns:p14="http://schemas.microsoft.com/office/powerpoint/2010/main" val="202214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1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4.4. Contour plots</a:t>
            </a:r>
          </a:p>
        </p:txBody>
      </p:sp>
      <p:sp>
        <p:nvSpPr>
          <p:cNvPr id="4" name="Rectangle 3"/>
          <p:cNvSpPr/>
          <p:nvPr/>
        </p:nvSpPr>
        <p:spPr>
          <a:xfrm>
            <a:off x="5990901" y="1876989"/>
            <a:ext cx="470714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H" dirty="0" err="1"/>
              <a:t>Localised</a:t>
            </a:r>
            <a:r>
              <a:rPr lang="fr-CH" dirty="0"/>
              <a:t> </a:t>
            </a:r>
            <a:r>
              <a:rPr lang="fr-CH" dirty="0" err="1"/>
              <a:t>fire</a:t>
            </a:r>
            <a:r>
              <a:rPr lang="fr-CH" dirty="0"/>
              <a:t> </a:t>
            </a:r>
            <a:r>
              <a:rPr lang="fr-CH" dirty="0" err="1"/>
              <a:t>characteristics</a:t>
            </a:r>
            <a:r>
              <a:rPr lang="fr-CH" dirty="0"/>
              <a:t> :</a:t>
            </a:r>
          </a:p>
          <a:p>
            <a:pPr marL="628650" indent="-266700">
              <a:buFontTx/>
              <a:buChar char="-"/>
            </a:pPr>
            <a:r>
              <a:rPr lang="fr-CH" dirty="0"/>
              <a:t>D = 10 m</a:t>
            </a:r>
          </a:p>
          <a:p>
            <a:pPr marL="628650" indent="-266700">
              <a:buFontTx/>
              <a:buChar char="-"/>
            </a:pPr>
            <a:r>
              <a:rPr lang="fr-CH" dirty="0"/>
              <a:t>RHR : 500 kW/m</a:t>
            </a:r>
            <a:r>
              <a:rPr lang="fr-CH" baseline="30000" dirty="0"/>
              <a:t>2</a:t>
            </a:r>
            <a:endParaRPr lang="fr-CH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H" dirty="0"/>
              <a:t>Target position</a:t>
            </a:r>
          </a:p>
          <a:p>
            <a:pPr marL="628650" indent="-266700">
              <a:buFontTx/>
              <a:buChar char="-"/>
            </a:pPr>
            <a:r>
              <a:rPr lang="fr-CH" dirty="0"/>
              <a:t>Z = 5m</a:t>
            </a:r>
          </a:p>
          <a:p>
            <a:pPr marL="628650" indent="-266700">
              <a:buFontTx/>
              <a:buChar char="-"/>
            </a:pPr>
            <a:r>
              <a:rPr lang="fr-CH" dirty="0"/>
              <a:t>X = 10 m</a:t>
            </a:r>
          </a:p>
          <a:p>
            <a:pPr marL="628650" indent="-266700">
              <a:buFontTx/>
              <a:buChar char="-"/>
            </a:pPr>
            <a:r>
              <a:rPr lang="fr-CH" dirty="0"/>
              <a:t>Orientation : 0°</a:t>
            </a:r>
          </a:p>
        </p:txBody>
      </p:sp>
      <p:sp>
        <p:nvSpPr>
          <p:cNvPr id="18" name="Rectangle 17"/>
          <p:cNvSpPr/>
          <p:nvPr/>
        </p:nvSpPr>
        <p:spPr>
          <a:xfrm>
            <a:off x="8442960" y="2752173"/>
            <a:ext cx="20261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algn="ctr"/>
            <a:r>
              <a:rPr lang="fr-CH" dirty="0" err="1">
                <a:solidFill>
                  <a:schemeClr val="accent2">
                    <a:lumMod val="75000"/>
                  </a:schemeClr>
                </a:solidFill>
              </a:rPr>
              <a:t>Received</a:t>
            </a:r>
            <a:r>
              <a:rPr lang="fr-CH" dirty="0">
                <a:solidFill>
                  <a:schemeClr val="accent2">
                    <a:lumMod val="75000"/>
                  </a:schemeClr>
                </a:solidFill>
              </a:rPr>
              <a:t> Flux = 16 kW/m</a:t>
            </a:r>
            <a:r>
              <a:rPr lang="fr-CH" baseline="30000" dirty="0">
                <a:solidFill>
                  <a:schemeClr val="accent2">
                    <a:lumMod val="75000"/>
                  </a:schemeClr>
                </a:solidFill>
              </a:rPr>
              <a:t>2</a:t>
            </a:r>
          </a:p>
        </p:txBody>
      </p:sp>
      <p:pic>
        <p:nvPicPr>
          <p:cNvPr id="19" name="Image 29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1926907"/>
            <a:ext cx="4859655" cy="4299585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1528769" y="4583837"/>
            <a:ext cx="3595681" cy="0"/>
          </a:xfrm>
          <a:prstGeom prst="line">
            <a:avLst/>
          </a:prstGeom>
          <a:ln w="349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3934725" y="2418810"/>
            <a:ext cx="0" cy="3315778"/>
          </a:xfrm>
          <a:prstGeom prst="line">
            <a:avLst/>
          </a:prstGeom>
          <a:ln w="3492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3871199" y="4525074"/>
            <a:ext cx="108000" cy="108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 dirty="0"/>
          </a:p>
        </p:txBody>
      </p:sp>
      <p:pic>
        <p:nvPicPr>
          <p:cNvPr id="25" name="Image 52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976" y="3858396"/>
            <a:ext cx="2763040" cy="2386012"/>
          </a:xfrm>
          <a:prstGeom prst="rect">
            <a:avLst/>
          </a:prstGeom>
        </p:spPr>
      </p:pic>
      <p:cxnSp>
        <p:nvCxnSpPr>
          <p:cNvPr id="26" name="Straight Connector 25"/>
          <p:cNvCxnSpPr/>
          <p:nvPr/>
        </p:nvCxnSpPr>
        <p:spPr>
          <a:xfrm>
            <a:off x="6926580" y="4145280"/>
            <a:ext cx="0" cy="1810288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897880" y="5303520"/>
            <a:ext cx="1722120" cy="0"/>
          </a:xfrm>
          <a:prstGeom prst="line">
            <a:avLst/>
          </a:prstGeom>
          <a:ln w="254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6889566" y="5264760"/>
            <a:ext cx="72000" cy="72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 dirty="0"/>
          </a:p>
        </p:txBody>
      </p:sp>
      <p:sp>
        <p:nvSpPr>
          <p:cNvPr id="31" name="Rectangle 30"/>
          <p:cNvSpPr/>
          <p:nvPr/>
        </p:nvSpPr>
        <p:spPr>
          <a:xfrm>
            <a:off x="8014542" y="4394438"/>
            <a:ext cx="47071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r-CH" dirty="0"/>
              <a:t>Target position</a:t>
            </a:r>
          </a:p>
          <a:p>
            <a:pPr marL="628650" indent="-266700">
              <a:buFontTx/>
              <a:buChar char="-"/>
            </a:pPr>
            <a:r>
              <a:rPr lang="fr-CH" dirty="0"/>
              <a:t>Z = 5m</a:t>
            </a:r>
          </a:p>
          <a:p>
            <a:pPr marL="628650" indent="-266700">
              <a:buFontTx/>
              <a:buChar char="-"/>
            </a:pPr>
            <a:r>
              <a:rPr lang="fr-CH" dirty="0"/>
              <a:t>X = 10 m</a:t>
            </a:r>
          </a:p>
          <a:p>
            <a:pPr marL="628650" indent="-266700">
              <a:buFontTx/>
              <a:buChar char="-"/>
            </a:pPr>
            <a:r>
              <a:rPr lang="fr-CH" dirty="0"/>
              <a:t>Orientation : 90°</a:t>
            </a:r>
          </a:p>
        </p:txBody>
      </p:sp>
      <p:sp>
        <p:nvSpPr>
          <p:cNvPr id="32" name="Rectangle 31"/>
          <p:cNvSpPr/>
          <p:nvPr/>
        </p:nvSpPr>
        <p:spPr>
          <a:xfrm>
            <a:off x="9976971" y="4579074"/>
            <a:ext cx="20261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algn="ctr"/>
            <a:r>
              <a:rPr lang="fr-CH" dirty="0" err="1">
                <a:solidFill>
                  <a:schemeClr val="accent2">
                    <a:lumMod val="75000"/>
                  </a:schemeClr>
                </a:solidFill>
              </a:rPr>
              <a:t>Received</a:t>
            </a:r>
            <a:r>
              <a:rPr lang="fr-CH" dirty="0">
                <a:solidFill>
                  <a:schemeClr val="accent2">
                    <a:lumMod val="75000"/>
                  </a:schemeClr>
                </a:solidFill>
              </a:rPr>
              <a:t> Flux = 2.4 kW/m</a:t>
            </a:r>
            <a:r>
              <a:rPr lang="fr-CH" baseline="30000" dirty="0">
                <a:solidFill>
                  <a:schemeClr val="accent2">
                    <a:lumMod val="75000"/>
                  </a:schemeClr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8569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4.5. Conclusions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LU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171450" y="1868073"/>
            <a:ext cx="11571226" cy="42469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0237" lvl="1" indent="-285750" algn="just">
              <a:spcAft>
                <a:spcPts val="200"/>
              </a:spcAft>
              <a:buFontTx/>
              <a:buChar char="-"/>
            </a:pPr>
            <a:r>
              <a:rPr lang="en-GB" sz="2400" dirty="0"/>
              <a:t>LOCAFI project introduces the new concept of Virtual Solid Flame.</a:t>
            </a:r>
          </a:p>
          <a:p>
            <a:pPr marL="630237" lvl="1" indent="-285750" algn="just">
              <a:spcAft>
                <a:spcPts val="200"/>
              </a:spcAft>
              <a:buFontTx/>
              <a:buChar char="-"/>
            </a:pPr>
            <a:r>
              <a:rPr lang="en-GB" sz="2400" dirty="0"/>
              <a:t>The distribution of temperature on the perimeter of the Virtual Solid Flame is based on existing equations of EN 1991-1-2 Annex C (</a:t>
            </a:r>
            <a:r>
              <a:rPr lang="en-GB" sz="2400" dirty="0" err="1"/>
              <a:t>Heskestad</a:t>
            </a:r>
            <a:r>
              <a:rPr lang="en-GB" sz="2400" dirty="0"/>
              <a:t>, </a:t>
            </a:r>
            <a:r>
              <a:rPr lang="en-GB" sz="2400" dirty="0" err="1"/>
              <a:t>Hasemi</a:t>
            </a:r>
            <a:r>
              <a:rPr lang="en-GB" sz="2400" dirty="0"/>
              <a:t>).</a:t>
            </a:r>
          </a:p>
          <a:p>
            <a:pPr marL="630237" lvl="1" indent="-285750" algn="just">
              <a:spcAft>
                <a:spcPts val="200"/>
              </a:spcAft>
              <a:buFontTx/>
              <a:buChar char="-"/>
            </a:pPr>
            <a:r>
              <a:rPr lang="en-GB" sz="2400" dirty="0"/>
              <a:t>The exchange of radiative fluxes is based on the configuration factor of EN 1991-1-2 Annex G.</a:t>
            </a:r>
          </a:p>
          <a:p>
            <a:pPr marL="630237" lvl="1" indent="-285750" algn="just">
              <a:spcAft>
                <a:spcPts val="200"/>
              </a:spcAft>
              <a:buFontTx/>
              <a:buChar char="-"/>
            </a:pPr>
            <a:r>
              <a:rPr lang="en-GB" sz="2400" dirty="0"/>
              <a:t>The simplified model is based on mathematical equations providing the radiative flux received by an infinitesimal surface from cylinders and rings.</a:t>
            </a:r>
            <a:endParaRPr lang="en-GB" sz="2400" baseline="30000" dirty="0"/>
          </a:p>
          <a:p>
            <a:pPr marL="630237" lvl="1" indent="-285750" algn="just">
              <a:spcAft>
                <a:spcPts val="200"/>
              </a:spcAft>
              <a:buFontTx/>
              <a:buChar char="-"/>
            </a:pPr>
            <a:r>
              <a:rPr lang="en-GB" sz="2400" dirty="0"/>
              <a:t>The convective fluxes must be calculated separately. However, convective heat fluxes have a significant effect only in configurations already covered by EN 1991-1-2 Annex C (members engulfed into fire or situated at the ceiling level).</a:t>
            </a:r>
          </a:p>
        </p:txBody>
      </p:sp>
    </p:spTree>
    <p:extLst>
      <p:ext uri="{BB962C8B-B14F-4D97-AF65-F5344CB8AC3E}">
        <p14:creationId xmlns:p14="http://schemas.microsoft.com/office/powerpoint/2010/main" val="386309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4.1. Concept of Virtual Solid Flame</a:t>
            </a: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714375" y="1793295"/>
            <a:ext cx="55238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u="sng" dirty="0">
                <a:solidFill>
                  <a:schemeClr val="accent2">
                    <a:lumMod val="75000"/>
                  </a:schemeClr>
                </a:solidFill>
              </a:rPr>
              <a:t>Modelling of the flame</a:t>
            </a:r>
          </a:p>
        </p:txBody>
      </p:sp>
      <p:pic>
        <p:nvPicPr>
          <p:cNvPr id="32" name="Image 1344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5" r="50571" b="7757"/>
          <a:stretch/>
        </p:blipFill>
        <p:spPr bwMode="auto">
          <a:xfrm>
            <a:off x="1919017" y="3436065"/>
            <a:ext cx="3154002" cy="15028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33" name="Straight Arrow Connector 32"/>
          <p:cNvCxnSpPr/>
          <p:nvPr/>
        </p:nvCxnSpPr>
        <p:spPr>
          <a:xfrm flipV="1">
            <a:off x="1577918" y="3699106"/>
            <a:ext cx="6062" cy="1056566"/>
          </a:xfrm>
          <a:prstGeom prst="straightConnector1">
            <a:avLst/>
          </a:prstGeom>
          <a:ln w="6350">
            <a:headEnd type="stealth" w="lg" len="lg"/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929461" y="4968363"/>
            <a:ext cx="1188044" cy="0"/>
          </a:xfrm>
          <a:prstGeom prst="straightConnector1">
            <a:avLst/>
          </a:prstGeom>
          <a:ln w="6350">
            <a:headEnd type="stealth" w="lg" len="lg"/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3665991" y="4949062"/>
            <a:ext cx="1127694" cy="10118"/>
          </a:xfrm>
          <a:prstGeom prst="straightConnector1">
            <a:avLst/>
          </a:prstGeom>
          <a:ln w="6350">
            <a:headEnd type="stealth" w="lg" len="lg"/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328828" y="4968363"/>
            <a:ext cx="6436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dirty="0" err="1"/>
              <a:t>D</a:t>
            </a:r>
            <a:r>
              <a:rPr lang="fr-CH" sz="1500" baseline="-25000" dirty="0" err="1"/>
              <a:t>eq</a:t>
            </a:r>
            <a:endParaRPr lang="fr-LU" sz="1500" baseline="-25000" dirty="0"/>
          </a:p>
        </p:txBody>
      </p:sp>
      <p:sp>
        <p:nvSpPr>
          <p:cNvPr id="37" name="TextBox 36"/>
          <p:cNvSpPr txBox="1"/>
          <p:nvPr/>
        </p:nvSpPr>
        <p:spPr>
          <a:xfrm>
            <a:off x="4077991" y="4968363"/>
            <a:ext cx="6436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dirty="0" err="1"/>
              <a:t>D</a:t>
            </a:r>
            <a:r>
              <a:rPr lang="fr-CH" sz="1500" baseline="-25000" dirty="0" err="1"/>
              <a:t>eq</a:t>
            </a:r>
            <a:endParaRPr lang="fr-LU" sz="1500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1241275" y="4056552"/>
            <a:ext cx="6436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dirty="0" err="1"/>
              <a:t>L</a:t>
            </a:r>
            <a:r>
              <a:rPr lang="fr-CH" sz="1500" baseline="-25000" dirty="0" err="1"/>
              <a:t>f</a:t>
            </a:r>
            <a:endParaRPr lang="fr-LU" sz="1500" baseline="-25000" dirty="0"/>
          </a:p>
        </p:txBody>
      </p:sp>
      <p:sp>
        <p:nvSpPr>
          <p:cNvPr id="40" name="TextBox 39"/>
          <p:cNvSpPr txBox="1"/>
          <p:nvPr/>
        </p:nvSpPr>
        <p:spPr>
          <a:xfrm>
            <a:off x="3665991" y="3154565"/>
            <a:ext cx="127778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b="1" i="1" u="sng" dirty="0" err="1"/>
              <a:t>Cone</a:t>
            </a:r>
            <a:r>
              <a:rPr lang="fr-CH" sz="1500" b="1" i="1" u="sng" dirty="0"/>
              <a:t> model</a:t>
            </a:r>
            <a:endParaRPr lang="fr-LU" sz="1500" b="1" i="1" u="sng" baseline="-25000" dirty="0"/>
          </a:p>
        </p:txBody>
      </p:sp>
      <p:sp>
        <p:nvSpPr>
          <p:cNvPr id="43" name="TextBox 42"/>
          <p:cNvSpPr txBox="1"/>
          <p:nvPr/>
        </p:nvSpPr>
        <p:spPr>
          <a:xfrm>
            <a:off x="1737262" y="3154565"/>
            <a:ext cx="159369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b="1" i="1" u="sng" dirty="0" err="1"/>
              <a:t>Cylinder</a:t>
            </a:r>
            <a:r>
              <a:rPr lang="fr-CH" sz="1500" b="1" i="1" u="sng" dirty="0"/>
              <a:t> model</a:t>
            </a:r>
            <a:endParaRPr lang="fr-LU" sz="1500" b="1" i="1" u="sng" baseline="-25000" dirty="0"/>
          </a:p>
        </p:txBody>
      </p:sp>
      <p:sp>
        <p:nvSpPr>
          <p:cNvPr id="44" name="Rectangle 3"/>
          <p:cNvSpPr txBox="1">
            <a:spLocks noChangeArrowheads="1"/>
          </p:cNvSpPr>
          <p:nvPr/>
        </p:nvSpPr>
        <p:spPr>
          <a:xfrm>
            <a:off x="2590605" y="2505727"/>
            <a:ext cx="6460766" cy="4596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4487" lvl="1" indent="0" algn="just">
              <a:spcAft>
                <a:spcPts val="200"/>
              </a:spcAft>
              <a:buNone/>
            </a:pPr>
            <a:r>
              <a:rPr lang="en-GB" sz="1600" b="1" i="1" dirty="0">
                <a:solidFill>
                  <a:srgbClr val="00B050"/>
                </a:solidFill>
              </a:rPr>
              <a:t>If the flame does not impact the ceiling (</a:t>
            </a:r>
            <a:r>
              <a:rPr lang="en-GB" sz="1600" b="1" i="1" dirty="0" err="1">
                <a:solidFill>
                  <a:srgbClr val="00B050"/>
                </a:solidFill>
              </a:rPr>
              <a:t>L</a:t>
            </a:r>
            <a:r>
              <a:rPr lang="en-GB" sz="1600" b="1" i="1" baseline="-25000" dirty="0" err="1">
                <a:solidFill>
                  <a:srgbClr val="00B050"/>
                </a:solidFill>
              </a:rPr>
              <a:t>f</a:t>
            </a:r>
            <a:r>
              <a:rPr lang="en-GB" sz="1600" b="1" i="1" dirty="0">
                <a:solidFill>
                  <a:srgbClr val="00B050"/>
                </a:solidFill>
              </a:rPr>
              <a:t> &lt; </a:t>
            </a:r>
            <a:r>
              <a:rPr lang="en-GB" sz="1600" b="1" i="1" dirty="0" err="1">
                <a:solidFill>
                  <a:srgbClr val="00B050"/>
                </a:solidFill>
              </a:rPr>
              <a:t>H</a:t>
            </a:r>
            <a:r>
              <a:rPr lang="en-GB" sz="1600" b="1" i="1" baseline="-25000" dirty="0" err="1">
                <a:solidFill>
                  <a:srgbClr val="00B050"/>
                </a:solidFill>
              </a:rPr>
              <a:t>ceiling</a:t>
            </a:r>
            <a:r>
              <a:rPr lang="en-GB" sz="1600" b="1" i="1" dirty="0">
                <a:solidFill>
                  <a:srgbClr val="00B050"/>
                </a:solidFill>
              </a:rPr>
              <a:t> or no ceiling)</a:t>
            </a:r>
            <a:endParaRPr lang="en-GB" sz="1600" b="1" i="1" dirty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820621" y="5353363"/>
                <a:ext cx="5651804" cy="5285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fr-LU" i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LU" i="0"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d>
                            <m:dPr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LU" i="0">
                                  <a:latin typeface="Cambria Math" panose="02040503050406030204" pitchFamily="18" charset="0"/>
                                </a:rPr>
                                <m:t>900;20+0.25</m:t>
                              </m:r>
                              <m:sSup>
                                <m:sSupPr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0.8</m:t>
                                      </m:r>
                                      <m: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  <m:d>
                                        <m:dPr>
                                          <m:ctrlP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type m:val="lin"/>
                                      <m:ctrlP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den>
                                  </m:f>
                                </m:sup>
                              </m:sSup>
                              <m:sSup>
                                <m:sSupPr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fr-LU" i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type m:val="lin"/>
                                      <m:ctrlP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−5</m:t>
                                      </m:r>
                                    </m:num>
                                    <m:den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fr-LU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0621" y="5353363"/>
                <a:ext cx="5651804" cy="528543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820621" y="5929743"/>
                <a:ext cx="3853299" cy="4331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L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LU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fr-LU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fr-LU" i="0">
                              <a:latin typeface="Cambria Math" panose="02040503050406030204" pitchFamily="18" charset="0"/>
                            </a:rPr>
                            <m:t>=−1.02</m:t>
                          </m:r>
                          <m:sSub>
                            <m:sSubPr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LU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fr-LU" i="1">
                                  <a:latin typeface="Cambria Math" panose="02040503050406030204" pitchFamily="18" charset="0"/>
                                </a:rPr>
                                <m:t>𝑓𝑖𝑟𝑒</m:t>
                              </m:r>
                            </m:sub>
                          </m:sSub>
                          <m:r>
                            <a:rPr lang="fr-LU" i="0">
                              <a:latin typeface="Cambria Math" panose="02040503050406030204" pitchFamily="18" charset="0"/>
                            </a:rPr>
                            <m:t>+0.00524</m:t>
                          </m:r>
                          <m:sSup>
                            <m:sSupPr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LU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d>
                                <m:dPr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LU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sup>
                              <m:r>
                                <a:rPr lang="fr-LU" i="0">
                                  <a:latin typeface="Cambria Math" panose="02040503050406030204" pitchFamily="18" charset="0"/>
                                </a:rPr>
                                <m:t>0.4</m:t>
                              </m:r>
                            </m:sup>
                          </m:sSup>
                        </m:e>
                        <m:sub/>
                      </m:sSub>
                    </m:oMath>
                  </m:oMathPara>
                </a14:m>
                <a:endParaRPr lang="fr-LU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0621" y="5929743"/>
                <a:ext cx="3853299" cy="433196"/>
              </a:xfrm>
              <a:prstGeom prst="rect">
                <a:avLst/>
              </a:prstGeom>
              <a:blipFill>
                <a:blip r:embed="rId4" cstate="print"/>
                <a:stretch>
                  <a:fillRect b="-1408"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Ellipse 42"/>
          <p:cNvSpPr/>
          <p:nvPr/>
        </p:nvSpPr>
        <p:spPr>
          <a:xfrm>
            <a:off x="6623866" y="4692900"/>
            <a:ext cx="720080" cy="116308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Triangle isocèle 43"/>
          <p:cNvSpPr/>
          <p:nvPr/>
        </p:nvSpPr>
        <p:spPr>
          <a:xfrm>
            <a:off x="6623866" y="3675552"/>
            <a:ext cx="720080" cy="1080120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1" name="Connecteur droit 44"/>
          <p:cNvCxnSpPr/>
          <p:nvPr/>
        </p:nvCxnSpPr>
        <p:spPr>
          <a:xfrm flipV="1">
            <a:off x="6623866" y="3667256"/>
            <a:ext cx="360040" cy="10801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45"/>
          <p:cNvCxnSpPr/>
          <p:nvPr/>
        </p:nvCxnSpPr>
        <p:spPr>
          <a:xfrm flipH="1" flipV="1">
            <a:off x="6983906" y="3667256"/>
            <a:ext cx="360040" cy="10801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Ellipse 80"/>
          <p:cNvSpPr/>
          <p:nvPr/>
        </p:nvSpPr>
        <p:spPr>
          <a:xfrm>
            <a:off x="6780654" y="4236482"/>
            <a:ext cx="410980" cy="1040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ZoneTexte 81"/>
          <p:cNvSpPr txBox="1"/>
          <p:nvPr/>
        </p:nvSpPr>
        <p:spPr>
          <a:xfrm>
            <a:off x="5999026" y="3598433"/>
            <a:ext cx="887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θ</a:t>
            </a:r>
            <a:r>
              <a:rPr lang="fr-FR" i="1" baseline="-25000" dirty="0"/>
              <a:t>f </a:t>
            </a:r>
            <a:r>
              <a:rPr lang="fr-FR" dirty="0"/>
              <a:t> (z)</a:t>
            </a:r>
          </a:p>
        </p:txBody>
      </p:sp>
      <p:cxnSp>
        <p:nvCxnSpPr>
          <p:cNvPr id="59" name="Connecteur droit avec flèche 83"/>
          <p:cNvCxnSpPr>
            <a:stCxn id="57" idx="2"/>
          </p:cNvCxnSpPr>
          <p:nvPr/>
        </p:nvCxnSpPr>
        <p:spPr>
          <a:xfrm>
            <a:off x="6442690" y="3967765"/>
            <a:ext cx="337964" cy="3005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avec flèche 5"/>
          <p:cNvCxnSpPr/>
          <p:nvPr/>
        </p:nvCxnSpPr>
        <p:spPr>
          <a:xfrm flipV="1">
            <a:off x="7511194" y="3667256"/>
            <a:ext cx="0" cy="108012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ZoneTexte 6"/>
          <p:cNvSpPr txBox="1"/>
          <p:nvPr/>
        </p:nvSpPr>
        <p:spPr>
          <a:xfrm>
            <a:off x="7511194" y="397417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/>
              <a:t>L</a:t>
            </a:r>
            <a:r>
              <a:rPr lang="fr-FR" i="1" baseline="-25000" dirty="0" err="1"/>
              <a:t>f</a:t>
            </a:r>
            <a:endParaRPr lang="fr-FR" i="1" baseline="-25000" dirty="0"/>
          </a:p>
        </p:txBody>
      </p:sp>
      <p:cxnSp>
        <p:nvCxnSpPr>
          <p:cNvPr id="62" name="Connecteur droit avec flèche 19"/>
          <p:cNvCxnSpPr/>
          <p:nvPr/>
        </p:nvCxnSpPr>
        <p:spPr>
          <a:xfrm flipV="1">
            <a:off x="6456803" y="4268347"/>
            <a:ext cx="0" cy="50072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ZoneTexte 20"/>
          <p:cNvSpPr txBox="1"/>
          <p:nvPr/>
        </p:nvSpPr>
        <p:spPr>
          <a:xfrm>
            <a:off x="6215050" y="4358569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/>
              <a:t>z</a:t>
            </a:r>
            <a:endParaRPr lang="fr-FR" i="1" baseline="-25000" dirty="0"/>
          </a:p>
        </p:txBody>
      </p:sp>
      <p:sp>
        <p:nvSpPr>
          <p:cNvPr id="64" name="Ellipse 42"/>
          <p:cNvSpPr/>
          <p:nvPr/>
        </p:nvSpPr>
        <p:spPr>
          <a:xfrm>
            <a:off x="8691331" y="4697518"/>
            <a:ext cx="720080" cy="116308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Ellipse 42"/>
          <p:cNvSpPr/>
          <p:nvPr/>
        </p:nvSpPr>
        <p:spPr>
          <a:xfrm>
            <a:off x="8691331" y="3680145"/>
            <a:ext cx="720080" cy="116308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6" name="Connecteur droit 45"/>
          <p:cNvCxnSpPr>
            <a:endCxn id="65" idx="6"/>
          </p:cNvCxnSpPr>
          <p:nvPr/>
        </p:nvCxnSpPr>
        <p:spPr>
          <a:xfrm flipV="1">
            <a:off x="9411233" y="3738299"/>
            <a:ext cx="178" cy="10236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45"/>
          <p:cNvCxnSpPr/>
          <p:nvPr/>
        </p:nvCxnSpPr>
        <p:spPr>
          <a:xfrm flipV="1">
            <a:off x="8691152" y="3735147"/>
            <a:ext cx="178" cy="10236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Ellipse 42"/>
          <p:cNvSpPr/>
          <p:nvPr/>
        </p:nvSpPr>
        <p:spPr>
          <a:xfrm>
            <a:off x="8691151" y="4230373"/>
            <a:ext cx="720080" cy="11630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ZoneTexte 81"/>
          <p:cNvSpPr txBox="1"/>
          <p:nvPr/>
        </p:nvSpPr>
        <p:spPr>
          <a:xfrm>
            <a:off x="9534480" y="3580436"/>
            <a:ext cx="887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θ</a:t>
            </a:r>
            <a:r>
              <a:rPr lang="fr-FR" i="1" baseline="-25000" dirty="0"/>
              <a:t>f </a:t>
            </a:r>
            <a:r>
              <a:rPr lang="fr-FR" dirty="0"/>
              <a:t> (z)</a:t>
            </a:r>
          </a:p>
        </p:txBody>
      </p:sp>
      <p:cxnSp>
        <p:nvCxnSpPr>
          <p:cNvPr id="82" name="Connecteur droit avec flèche 19"/>
          <p:cNvCxnSpPr/>
          <p:nvPr/>
        </p:nvCxnSpPr>
        <p:spPr>
          <a:xfrm flipV="1">
            <a:off x="9717484" y="4296940"/>
            <a:ext cx="0" cy="50072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ZoneTexte 20"/>
          <p:cNvSpPr txBox="1"/>
          <p:nvPr/>
        </p:nvSpPr>
        <p:spPr>
          <a:xfrm>
            <a:off x="9475731" y="4387162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/>
              <a:t>z</a:t>
            </a:r>
            <a:endParaRPr lang="fr-FR" i="1" baseline="-25000" dirty="0"/>
          </a:p>
        </p:txBody>
      </p:sp>
      <p:cxnSp>
        <p:nvCxnSpPr>
          <p:cNvPr id="84" name="Connecteur droit avec flèche 83"/>
          <p:cNvCxnSpPr/>
          <p:nvPr/>
        </p:nvCxnSpPr>
        <p:spPr>
          <a:xfrm flipH="1">
            <a:off x="9414114" y="3967765"/>
            <a:ext cx="349649" cy="30699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2511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utoUpdateAnimBg="0"/>
      <p:bldP spid="4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4.1. Concept of Virtual Solid Flame</a:t>
            </a: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714375" y="1793295"/>
            <a:ext cx="55238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u="sng" dirty="0">
                <a:solidFill>
                  <a:schemeClr val="accent2">
                    <a:lumMod val="75000"/>
                  </a:schemeClr>
                </a:solidFill>
              </a:rPr>
              <a:t>Modelling of the flame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81185" y="3721581"/>
            <a:ext cx="6062" cy="1056566"/>
          </a:xfrm>
          <a:prstGeom prst="straightConnector1">
            <a:avLst/>
          </a:prstGeom>
          <a:ln w="6350">
            <a:headEnd type="stealth" w="lg" len="lg"/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1020326" y="4983554"/>
            <a:ext cx="721183" cy="0"/>
          </a:xfrm>
          <a:prstGeom prst="straightConnector1">
            <a:avLst/>
          </a:prstGeom>
          <a:ln w="6350">
            <a:headEnd type="stealth" w="lg" len="lg"/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058000" y="5010281"/>
            <a:ext cx="6436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500" dirty="0" err="1"/>
              <a:t>D</a:t>
            </a:r>
            <a:r>
              <a:rPr lang="fr-CH" sz="1500" baseline="-25000" dirty="0" err="1"/>
              <a:t>eq</a:t>
            </a:r>
            <a:endParaRPr lang="fr-LU" sz="1500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81185" y="4103339"/>
            <a:ext cx="94257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dirty="0" err="1"/>
              <a:t>H</a:t>
            </a:r>
            <a:r>
              <a:rPr lang="fr-CH" sz="1500" baseline="-25000" dirty="0" err="1"/>
              <a:t>ceiling</a:t>
            </a:r>
            <a:endParaRPr lang="fr-LU" sz="1500" baseline="-25000" dirty="0"/>
          </a:p>
        </p:txBody>
      </p:sp>
      <p:sp>
        <p:nvSpPr>
          <p:cNvPr id="40" name="TextBox 39"/>
          <p:cNvSpPr txBox="1"/>
          <p:nvPr/>
        </p:nvSpPr>
        <p:spPr>
          <a:xfrm>
            <a:off x="3272518" y="3154565"/>
            <a:ext cx="127778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b="1" i="1" u="sng" dirty="0" err="1"/>
              <a:t>Cone</a:t>
            </a:r>
            <a:r>
              <a:rPr lang="fr-CH" sz="1500" b="1" i="1" u="sng" dirty="0"/>
              <a:t> model</a:t>
            </a:r>
            <a:endParaRPr lang="fr-LU" sz="1500" b="1" i="1" u="sng" baseline="-25000" dirty="0"/>
          </a:p>
        </p:txBody>
      </p:sp>
      <p:sp>
        <p:nvSpPr>
          <p:cNvPr id="43" name="TextBox 42"/>
          <p:cNvSpPr txBox="1"/>
          <p:nvPr/>
        </p:nvSpPr>
        <p:spPr>
          <a:xfrm>
            <a:off x="587677" y="3154565"/>
            <a:ext cx="159369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b="1" i="1" u="sng" dirty="0" err="1"/>
              <a:t>Cylinder</a:t>
            </a:r>
            <a:r>
              <a:rPr lang="fr-CH" sz="1500" b="1" i="1" u="sng" dirty="0"/>
              <a:t> model</a:t>
            </a:r>
            <a:endParaRPr lang="fr-LU" sz="1500" b="1" i="1" u="sng" baseline="-25000" dirty="0"/>
          </a:p>
        </p:txBody>
      </p:sp>
      <p:sp>
        <p:nvSpPr>
          <p:cNvPr id="44" name="Rectangle 3"/>
          <p:cNvSpPr txBox="1">
            <a:spLocks noChangeArrowheads="1"/>
          </p:cNvSpPr>
          <p:nvPr/>
        </p:nvSpPr>
        <p:spPr>
          <a:xfrm>
            <a:off x="2590605" y="2505727"/>
            <a:ext cx="6460766" cy="4596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4487" lvl="1" indent="0" algn="just">
              <a:spcAft>
                <a:spcPts val="200"/>
              </a:spcAft>
              <a:buNone/>
            </a:pPr>
            <a:r>
              <a:rPr lang="en-GB" sz="1600" b="1" i="1" dirty="0">
                <a:solidFill>
                  <a:srgbClr val="00B050"/>
                </a:solidFill>
              </a:rPr>
              <a:t>If the flame does impact the ceiling (</a:t>
            </a:r>
            <a:r>
              <a:rPr lang="en-GB" sz="1600" b="1" i="1" dirty="0" err="1">
                <a:solidFill>
                  <a:srgbClr val="00B050"/>
                </a:solidFill>
              </a:rPr>
              <a:t>L</a:t>
            </a:r>
            <a:r>
              <a:rPr lang="en-GB" sz="1600" b="1" i="1" baseline="-25000" dirty="0" err="1">
                <a:solidFill>
                  <a:srgbClr val="00B050"/>
                </a:solidFill>
              </a:rPr>
              <a:t>f</a:t>
            </a:r>
            <a:r>
              <a:rPr lang="en-GB" sz="1600" b="1" i="1" dirty="0">
                <a:solidFill>
                  <a:srgbClr val="00B050"/>
                </a:solidFill>
              </a:rPr>
              <a:t> &gt; </a:t>
            </a:r>
            <a:r>
              <a:rPr lang="en-GB" sz="1600" b="1" i="1" dirty="0" err="1">
                <a:solidFill>
                  <a:srgbClr val="00B050"/>
                </a:solidFill>
              </a:rPr>
              <a:t>H</a:t>
            </a:r>
            <a:r>
              <a:rPr lang="en-GB" sz="1600" b="1" i="1" baseline="-25000" dirty="0" err="1">
                <a:solidFill>
                  <a:srgbClr val="00B050"/>
                </a:solidFill>
              </a:rPr>
              <a:t>ceiling</a:t>
            </a:r>
            <a:r>
              <a:rPr lang="en-GB" sz="1600" b="1" i="1" dirty="0">
                <a:solidFill>
                  <a:srgbClr val="00B050"/>
                </a:solidFill>
              </a:rPr>
              <a:t>)</a:t>
            </a:r>
            <a:endParaRPr lang="en-GB" sz="1600" b="1" i="1" dirty="0">
              <a:solidFill>
                <a:srgbClr val="00B050"/>
              </a:solidFill>
              <a:sym typeface="Wingdings" panose="05000000000000000000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259283" y="5321605"/>
                <a:ext cx="5041765" cy="4801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LU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LU" sz="16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fr-LU" sz="16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fr-LU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LU" sz="1600" i="1"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</m:d>
                      <m:r>
                        <a:rPr lang="fr-LU" sz="1600" i="0"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fr-LU" sz="16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fr-LU" sz="1600" i="0"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d>
                            <m:dPr>
                              <m:ctrlPr>
                                <a:rPr lang="fr-LU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LU" sz="1600" i="0">
                                  <a:latin typeface="Cambria Math" panose="02040503050406030204" pitchFamily="18" charset="0"/>
                                </a:rPr>
                                <m:t>900;20+0.25</m:t>
                              </m:r>
                              <m:sSup>
                                <m:sSupPr>
                                  <m:ctrlPr>
                                    <a:rPr lang="fr-LU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LU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LU" sz="1600" i="0">
                                          <a:latin typeface="Cambria Math" panose="02040503050406030204" pitchFamily="18" charset="0"/>
                                        </a:rPr>
                                        <m:t>0.8</m:t>
                                      </m:r>
                                      <m:r>
                                        <a:rPr lang="fr-LU" sz="1600" i="1">
                                          <a:latin typeface="Cambria Math" panose="02040503050406030204" pitchFamily="18" charset="0"/>
                                        </a:rPr>
                                        <m:t>𝑄</m:t>
                                      </m:r>
                                      <m:d>
                                        <m:dPr>
                                          <m:ctrlPr>
                                            <a:rPr lang="fr-LU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LU" sz="1600" i="1">
                                              <a:latin typeface="Cambria Math" panose="02040503050406030204" pitchFamily="18" charset="0"/>
                                            </a:rPr>
                                            <m:t>𝑡</m:t>
                                          </m:r>
                                        </m:e>
                                      </m:d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type m:val="lin"/>
                                      <m:ctrlPr>
                                        <a:rPr lang="fr-LU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LU" sz="160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num>
                                    <m:den>
                                      <m:r>
                                        <a:rPr lang="fr-LU" sz="1600" i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den>
                                  </m:f>
                                </m:sup>
                              </m:sSup>
                              <m:sSup>
                                <m:sSupPr>
                                  <m:ctrlPr>
                                    <a:rPr lang="fr-LU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fr-LU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LU" sz="1600" i="1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  <m:r>
                                        <a:rPr lang="fr-LU" sz="1600" i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fr-LU" sz="16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fr-LU" sz="1600" i="1">
                                              <a:latin typeface="Cambria Math" panose="02040503050406030204" pitchFamily="18" charset="0"/>
                                            </a:rPr>
                                            <m:t>𝑧</m:t>
                                          </m:r>
                                        </m:e>
                                        <m:sub>
                                          <m:r>
                                            <a:rPr lang="fr-LU" sz="1600" i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f>
                                    <m:fPr>
                                      <m:type m:val="lin"/>
                                      <m:ctrlPr>
                                        <a:rPr lang="fr-LU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LU" sz="1600" i="0">
                                          <a:latin typeface="Cambria Math" panose="02040503050406030204" pitchFamily="18" charset="0"/>
                                        </a:rPr>
                                        <m:t>−5</m:t>
                                      </m:r>
                                    </m:num>
                                    <m:den>
                                      <m:r>
                                        <a:rPr lang="fr-LU" sz="1600" i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den>
                                  </m:f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fr-LU" sz="16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83" y="5321605"/>
                <a:ext cx="5041765" cy="480196"/>
              </a:xfrm>
              <a:prstGeom prst="rect">
                <a:avLst/>
              </a:prstGeom>
              <a:blipFill>
                <a:blip r:embed="rId3" cstate="print"/>
                <a:stretch>
                  <a:fillRect t="-49367" r="-3144" b="-50633"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59283" y="5897985"/>
                <a:ext cx="3440236" cy="3953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LU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sSub>
                            <m:sSubPr>
                              <m:ctrlPr>
                                <a:rPr lang="fr-LU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LU" sz="16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fr-LU" sz="1600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fr-LU" sz="1600" i="0">
                              <a:latin typeface="Cambria Math" panose="02040503050406030204" pitchFamily="18" charset="0"/>
                            </a:rPr>
                            <m:t>=−1.02</m:t>
                          </m:r>
                          <m:sSub>
                            <m:sSubPr>
                              <m:ctrlPr>
                                <a:rPr lang="fr-LU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LU" sz="1600" i="1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fr-LU" sz="1600" i="1">
                                  <a:latin typeface="Cambria Math" panose="02040503050406030204" pitchFamily="18" charset="0"/>
                                </a:rPr>
                                <m:t>𝑓𝑖𝑟𝑒</m:t>
                              </m:r>
                            </m:sub>
                          </m:sSub>
                          <m:r>
                            <a:rPr lang="fr-LU" sz="1600" i="0">
                              <a:latin typeface="Cambria Math" panose="02040503050406030204" pitchFamily="18" charset="0"/>
                            </a:rPr>
                            <m:t>+0.00524</m:t>
                          </m:r>
                          <m:sSup>
                            <m:sSupPr>
                              <m:ctrlPr>
                                <a:rPr lang="fr-LU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CH" sz="16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fr-LU" sz="16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d>
                                <m:dPr>
                                  <m:ctrlPr>
                                    <a:rPr lang="fr-LU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fr-LU" sz="16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  <m:sup>
                              <m:r>
                                <a:rPr lang="fr-LU" sz="1600" i="0">
                                  <a:latin typeface="Cambria Math" panose="02040503050406030204" pitchFamily="18" charset="0"/>
                                </a:rPr>
                                <m:t>0.4</m:t>
                              </m:r>
                            </m:sup>
                          </m:sSup>
                        </m:e>
                        <m:sub/>
                      </m:sSub>
                    </m:oMath>
                  </m:oMathPara>
                </a14:m>
                <a:endParaRPr lang="fr-LU" sz="16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283" y="5897985"/>
                <a:ext cx="3440236" cy="395301"/>
              </a:xfrm>
              <a:prstGeom prst="rect">
                <a:avLst/>
              </a:prstGeom>
              <a:blipFill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Ellipse 80"/>
          <p:cNvSpPr/>
          <p:nvPr/>
        </p:nvSpPr>
        <p:spPr>
          <a:xfrm>
            <a:off x="6468567" y="4328807"/>
            <a:ext cx="410980" cy="1040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2" name="Connecteur droit avec flèche 19"/>
          <p:cNvCxnSpPr/>
          <p:nvPr/>
        </p:nvCxnSpPr>
        <p:spPr>
          <a:xfrm flipV="1">
            <a:off x="6003635" y="4367682"/>
            <a:ext cx="0" cy="50072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ZoneTexte 20"/>
          <p:cNvSpPr txBox="1"/>
          <p:nvPr/>
        </p:nvSpPr>
        <p:spPr>
          <a:xfrm>
            <a:off x="5761882" y="445790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/>
              <a:t>z</a:t>
            </a:r>
            <a:endParaRPr lang="fr-FR" i="1" baseline="-25000" dirty="0"/>
          </a:p>
        </p:txBody>
      </p:sp>
      <p:sp>
        <p:nvSpPr>
          <p:cNvPr id="67" name="Cylindre 20"/>
          <p:cNvSpPr/>
          <p:nvPr/>
        </p:nvSpPr>
        <p:spPr>
          <a:xfrm>
            <a:off x="1021429" y="3688858"/>
            <a:ext cx="720080" cy="1152128"/>
          </a:xfrm>
          <a:prstGeom prst="can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Ellipse 30"/>
          <p:cNvSpPr/>
          <p:nvPr/>
        </p:nvSpPr>
        <p:spPr>
          <a:xfrm>
            <a:off x="3541709" y="4742972"/>
            <a:ext cx="720080" cy="116308"/>
          </a:xfrm>
          <a:prstGeom prst="ellipse">
            <a:avLst/>
          </a:prstGeom>
          <a:solidFill>
            <a:srgbClr val="58070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Triangle isocèle 31"/>
          <p:cNvSpPr/>
          <p:nvPr/>
        </p:nvSpPr>
        <p:spPr>
          <a:xfrm>
            <a:off x="3541709" y="3725624"/>
            <a:ext cx="720080" cy="1080120"/>
          </a:xfrm>
          <a:prstGeom prst="triangle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Ellipse 22"/>
          <p:cNvSpPr/>
          <p:nvPr/>
        </p:nvSpPr>
        <p:spPr>
          <a:xfrm>
            <a:off x="2857633" y="3647718"/>
            <a:ext cx="2088232" cy="3323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Ellipse 23"/>
          <p:cNvSpPr/>
          <p:nvPr/>
        </p:nvSpPr>
        <p:spPr>
          <a:xfrm>
            <a:off x="337353" y="3620010"/>
            <a:ext cx="2088232" cy="3323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3558505" y="4976107"/>
            <a:ext cx="721183" cy="0"/>
          </a:xfrm>
          <a:prstGeom prst="straightConnector1">
            <a:avLst/>
          </a:prstGeom>
          <a:ln w="6350">
            <a:headEnd type="stealth" w="lg" len="lg"/>
            <a:tailEnd type="stealth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3596179" y="5010281"/>
            <a:ext cx="6436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500" dirty="0" err="1"/>
              <a:t>D</a:t>
            </a:r>
            <a:r>
              <a:rPr lang="fr-CH" sz="1500" baseline="-25000" dirty="0" err="1"/>
              <a:t>eq</a:t>
            </a:r>
            <a:endParaRPr lang="fr-LU" sz="1500" baseline="-25000" dirty="0"/>
          </a:p>
        </p:txBody>
      </p:sp>
      <p:sp>
        <p:nvSpPr>
          <p:cNvPr id="78" name="Ellipse 35"/>
          <p:cNvSpPr/>
          <p:nvPr/>
        </p:nvSpPr>
        <p:spPr>
          <a:xfrm>
            <a:off x="6314017" y="4763352"/>
            <a:ext cx="720080" cy="116308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9" name="Triangle isocèle 36"/>
          <p:cNvSpPr/>
          <p:nvPr/>
        </p:nvSpPr>
        <p:spPr>
          <a:xfrm>
            <a:off x="6314017" y="3746004"/>
            <a:ext cx="720080" cy="1080120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0" name="Connecteur droit 37"/>
          <p:cNvCxnSpPr/>
          <p:nvPr/>
        </p:nvCxnSpPr>
        <p:spPr>
          <a:xfrm flipV="1">
            <a:off x="6314017" y="3943877"/>
            <a:ext cx="289124" cy="87395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cteur droit 38"/>
          <p:cNvCxnSpPr/>
          <p:nvPr/>
        </p:nvCxnSpPr>
        <p:spPr>
          <a:xfrm flipH="1" flipV="1">
            <a:off x="6747157" y="3943877"/>
            <a:ext cx="286940" cy="87395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Ellipse 39"/>
          <p:cNvSpPr/>
          <p:nvPr/>
        </p:nvSpPr>
        <p:spPr>
          <a:xfrm>
            <a:off x="6108527" y="3891832"/>
            <a:ext cx="1214694" cy="1040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Ellipse 34"/>
          <p:cNvSpPr/>
          <p:nvPr/>
        </p:nvSpPr>
        <p:spPr>
          <a:xfrm>
            <a:off x="5629941" y="3777711"/>
            <a:ext cx="2088232" cy="332332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Ellipse 46"/>
          <p:cNvSpPr/>
          <p:nvPr/>
        </p:nvSpPr>
        <p:spPr>
          <a:xfrm>
            <a:off x="6603141" y="3914888"/>
            <a:ext cx="144016" cy="52269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8" name="Connecteur droit 17"/>
          <p:cNvCxnSpPr/>
          <p:nvPr/>
        </p:nvCxnSpPr>
        <p:spPr>
          <a:xfrm>
            <a:off x="6674057" y="3317955"/>
            <a:ext cx="0" cy="1643889"/>
          </a:xfrm>
          <a:prstGeom prst="line">
            <a:avLst/>
          </a:prstGeom>
          <a:ln>
            <a:solidFill>
              <a:schemeClr val="tx1"/>
            </a:solidFill>
            <a:prstDash val="lgDash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avec flèche 49"/>
          <p:cNvCxnSpPr/>
          <p:nvPr/>
        </p:nvCxnSpPr>
        <p:spPr>
          <a:xfrm flipH="1">
            <a:off x="6675149" y="3461971"/>
            <a:ext cx="104302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ZoneTexte 50"/>
          <p:cNvSpPr txBox="1"/>
          <p:nvPr/>
        </p:nvSpPr>
        <p:spPr>
          <a:xfrm>
            <a:off x="6891173" y="3101931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/>
              <a:t>L</a:t>
            </a:r>
            <a:r>
              <a:rPr lang="fr-FR" i="1" baseline="-25000" dirty="0" err="1"/>
              <a:t>h</a:t>
            </a:r>
            <a:endParaRPr lang="fr-FR" i="1" baseline="-25000" dirty="0"/>
          </a:p>
          <a:p>
            <a:r>
              <a:rPr lang="fr-FR" i="1" dirty="0"/>
              <a:t>r</a:t>
            </a:r>
          </a:p>
        </p:txBody>
      </p:sp>
      <p:cxnSp>
        <p:nvCxnSpPr>
          <p:cNvPr id="91" name="Connecteur droit avec flèche 53"/>
          <p:cNvCxnSpPr/>
          <p:nvPr/>
        </p:nvCxnSpPr>
        <p:spPr>
          <a:xfrm flipH="1">
            <a:off x="6675149" y="3718262"/>
            <a:ext cx="648072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ZoneTexte 55"/>
          <p:cNvSpPr txBox="1"/>
          <p:nvPr/>
        </p:nvSpPr>
        <p:spPr>
          <a:xfrm>
            <a:off x="5699400" y="3250678"/>
            <a:ext cx="887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θ</a:t>
            </a:r>
            <a:r>
              <a:rPr lang="fr-FR" i="1" baseline="-25000" dirty="0"/>
              <a:t>f </a:t>
            </a:r>
            <a:r>
              <a:rPr lang="fr-FR" dirty="0"/>
              <a:t> (r)</a:t>
            </a:r>
          </a:p>
        </p:txBody>
      </p:sp>
      <p:cxnSp>
        <p:nvCxnSpPr>
          <p:cNvPr id="93" name="Connecteur droit avec flèche 56"/>
          <p:cNvCxnSpPr>
            <a:stCxn id="92" idx="2"/>
          </p:cNvCxnSpPr>
          <p:nvPr/>
        </p:nvCxnSpPr>
        <p:spPr>
          <a:xfrm>
            <a:off x="6143064" y="3620010"/>
            <a:ext cx="337964" cy="3005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ZoneTexte 81"/>
          <p:cNvSpPr txBox="1"/>
          <p:nvPr/>
        </p:nvSpPr>
        <p:spPr>
          <a:xfrm>
            <a:off x="7178113" y="4328807"/>
            <a:ext cx="887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θ</a:t>
            </a:r>
            <a:r>
              <a:rPr lang="fr-FR" i="1" baseline="-25000" dirty="0"/>
              <a:t>f </a:t>
            </a:r>
            <a:r>
              <a:rPr lang="fr-FR" dirty="0"/>
              <a:t> (z)</a:t>
            </a:r>
          </a:p>
        </p:txBody>
      </p:sp>
      <p:cxnSp>
        <p:nvCxnSpPr>
          <p:cNvPr id="96" name="Connecteur droit avec flèche 83"/>
          <p:cNvCxnSpPr/>
          <p:nvPr/>
        </p:nvCxnSpPr>
        <p:spPr>
          <a:xfrm flipH="1" flipV="1">
            <a:off x="6891174" y="4374110"/>
            <a:ext cx="396043" cy="837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avec flèche 19"/>
          <p:cNvCxnSpPr/>
          <p:nvPr/>
        </p:nvCxnSpPr>
        <p:spPr>
          <a:xfrm flipV="1">
            <a:off x="8949030" y="4367682"/>
            <a:ext cx="0" cy="50072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ZoneTexte 20"/>
          <p:cNvSpPr txBox="1"/>
          <p:nvPr/>
        </p:nvSpPr>
        <p:spPr>
          <a:xfrm>
            <a:off x="8707277" y="4457904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/>
              <a:t>z</a:t>
            </a:r>
            <a:endParaRPr lang="fr-FR" i="1" baseline="-25000" dirty="0"/>
          </a:p>
        </p:txBody>
      </p:sp>
      <p:sp>
        <p:nvSpPr>
          <p:cNvPr id="100" name="Ellipse 35"/>
          <p:cNvSpPr/>
          <p:nvPr/>
        </p:nvSpPr>
        <p:spPr>
          <a:xfrm>
            <a:off x="9259412" y="4763352"/>
            <a:ext cx="720080" cy="116308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Triangle isocèle 36"/>
          <p:cNvSpPr/>
          <p:nvPr/>
        </p:nvSpPr>
        <p:spPr>
          <a:xfrm>
            <a:off x="9259412" y="3746004"/>
            <a:ext cx="720080" cy="1080120"/>
          </a:xfrm>
          <a:prstGeom prst="triangl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4" name="Ellipse 39"/>
          <p:cNvSpPr/>
          <p:nvPr/>
        </p:nvSpPr>
        <p:spPr>
          <a:xfrm>
            <a:off x="9053922" y="3891832"/>
            <a:ext cx="1214694" cy="1040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5" name="Ellipse 34"/>
          <p:cNvSpPr/>
          <p:nvPr/>
        </p:nvSpPr>
        <p:spPr>
          <a:xfrm>
            <a:off x="8575336" y="3777711"/>
            <a:ext cx="2088232" cy="332332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7" name="Connecteur droit 17"/>
          <p:cNvCxnSpPr/>
          <p:nvPr/>
        </p:nvCxnSpPr>
        <p:spPr>
          <a:xfrm>
            <a:off x="9619452" y="3317955"/>
            <a:ext cx="0" cy="1643889"/>
          </a:xfrm>
          <a:prstGeom prst="line">
            <a:avLst/>
          </a:prstGeom>
          <a:ln>
            <a:solidFill>
              <a:schemeClr val="tx1"/>
            </a:solidFill>
            <a:prstDash val="lgDash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avec flèche 49"/>
          <p:cNvCxnSpPr/>
          <p:nvPr/>
        </p:nvCxnSpPr>
        <p:spPr>
          <a:xfrm flipH="1">
            <a:off x="9620544" y="3461971"/>
            <a:ext cx="1043024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ZoneTexte 50"/>
          <p:cNvSpPr txBox="1"/>
          <p:nvPr/>
        </p:nvSpPr>
        <p:spPr>
          <a:xfrm>
            <a:off x="9836568" y="3101931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err="1"/>
              <a:t>L</a:t>
            </a:r>
            <a:r>
              <a:rPr lang="fr-FR" i="1" baseline="-25000" dirty="0" err="1"/>
              <a:t>h</a:t>
            </a:r>
            <a:endParaRPr lang="fr-FR" i="1" baseline="-25000" dirty="0"/>
          </a:p>
          <a:p>
            <a:r>
              <a:rPr lang="fr-FR" i="1" dirty="0"/>
              <a:t>r</a:t>
            </a:r>
          </a:p>
        </p:txBody>
      </p:sp>
      <p:cxnSp>
        <p:nvCxnSpPr>
          <p:cNvPr id="110" name="Connecteur droit avec flèche 53"/>
          <p:cNvCxnSpPr/>
          <p:nvPr/>
        </p:nvCxnSpPr>
        <p:spPr>
          <a:xfrm flipH="1">
            <a:off x="9620544" y="3718262"/>
            <a:ext cx="648072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ZoneTexte 55"/>
          <p:cNvSpPr txBox="1"/>
          <p:nvPr/>
        </p:nvSpPr>
        <p:spPr>
          <a:xfrm>
            <a:off x="8644795" y="3250678"/>
            <a:ext cx="887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θ</a:t>
            </a:r>
            <a:r>
              <a:rPr lang="fr-FR" i="1" baseline="-25000" dirty="0"/>
              <a:t>f </a:t>
            </a:r>
            <a:r>
              <a:rPr lang="fr-FR" dirty="0"/>
              <a:t> (r)</a:t>
            </a:r>
          </a:p>
        </p:txBody>
      </p:sp>
      <p:cxnSp>
        <p:nvCxnSpPr>
          <p:cNvPr id="112" name="Connecteur droit avec flèche 56"/>
          <p:cNvCxnSpPr>
            <a:stCxn id="111" idx="2"/>
          </p:cNvCxnSpPr>
          <p:nvPr/>
        </p:nvCxnSpPr>
        <p:spPr>
          <a:xfrm>
            <a:off x="9088459" y="3620010"/>
            <a:ext cx="337964" cy="30058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Ellipse 35"/>
          <p:cNvSpPr/>
          <p:nvPr/>
        </p:nvSpPr>
        <p:spPr>
          <a:xfrm>
            <a:off x="9263859" y="3911934"/>
            <a:ext cx="720080" cy="58154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6" name="Connecteur droit 45"/>
          <p:cNvCxnSpPr>
            <a:endCxn id="115" idx="2"/>
          </p:cNvCxnSpPr>
          <p:nvPr/>
        </p:nvCxnSpPr>
        <p:spPr>
          <a:xfrm flipV="1">
            <a:off x="9256784" y="3941011"/>
            <a:ext cx="7075" cy="88507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Connecteur droit 45"/>
          <p:cNvCxnSpPr/>
          <p:nvPr/>
        </p:nvCxnSpPr>
        <p:spPr>
          <a:xfrm flipV="1">
            <a:off x="9971128" y="3937106"/>
            <a:ext cx="7075" cy="88507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Ellipse 42"/>
          <p:cNvSpPr/>
          <p:nvPr/>
        </p:nvSpPr>
        <p:spPr>
          <a:xfrm>
            <a:off x="9262057" y="4305380"/>
            <a:ext cx="720080" cy="116308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9" name="ZoneTexte 81"/>
          <p:cNvSpPr txBox="1"/>
          <p:nvPr/>
        </p:nvSpPr>
        <p:spPr>
          <a:xfrm>
            <a:off x="10100351" y="4365066"/>
            <a:ext cx="887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dirty="0"/>
              <a:t>θ</a:t>
            </a:r>
            <a:r>
              <a:rPr lang="fr-FR" i="1" baseline="-25000" dirty="0"/>
              <a:t>f </a:t>
            </a:r>
            <a:r>
              <a:rPr lang="fr-FR" dirty="0"/>
              <a:t> (z)</a:t>
            </a:r>
          </a:p>
        </p:txBody>
      </p:sp>
      <p:cxnSp>
        <p:nvCxnSpPr>
          <p:cNvPr id="120" name="Connecteur droit avec flèche 83"/>
          <p:cNvCxnSpPr>
            <a:endCxn id="118" idx="6"/>
          </p:cNvCxnSpPr>
          <p:nvPr/>
        </p:nvCxnSpPr>
        <p:spPr>
          <a:xfrm flipH="1" flipV="1">
            <a:off x="9982137" y="4363534"/>
            <a:ext cx="250474" cy="1131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21" name="Obje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5141781"/>
              </p:ext>
            </p:extLst>
          </p:nvPr>
        </p:nvGraphicFramePr>
        <p:xfrm>
          <a:off x="7646988" y="5200650"/>
          <a:ext cx="2120900" cy="34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" name="Équation" r:id="rId5" imgW="1498320" imgH="241200" progId="Equation.3">
                  <p:embed/>
                </p:oleObj>
              </mc:Choice>
              <mc:Fallback>
                <p:oleObj name="Équation" r:id="rId5" imgW="1498320" imgH="241200" progId="Equation.3">
                  <p:embed/>
                  <p:pic>
                    <p:nvPicPr>
                      <p:cNvPr id="0" name="Picture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46988" y="5200650"/>
                        <a:ext cx="2120900" cy="3413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" name="Obje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6560992"/>
              </p:ext>
            </p:extLst>
          </p:nvPr>
        </p:nvGraphicFramePr>
        <p:xfrm>
          <a:off x="7811101" y="6024900"/>
          <a:ext cx="4314825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" name="Équation" r:id="rId7" imgW="2869920" imgH="266400" progId="Equation.3">
                  <p:embed/>
                </p:oleObj>
              </mc:Choice>
              <mc:Fallback>
                <p:oleObj name="Équation" r:id="rId7" imgW="2869920" imgH="266400" progId="Equation.3">
                  <p:embed/>
                  <p:pic>
                    <p:nvPicPr>
                      <p:cNvPr id="0" name="Picture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1101" y="6024900"/>
                        <a:ext cx="4314825" cy="400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5" name="Obje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3943880"/>
              </p:ext>
            </p:extLst>
          </p:nvPr>
        </p:nvGraphicFramePr>
        <p:xfrm>
          <a:off x="7211743" y="5566345"/>
          <a:ext cx="457200" cy="36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7" name="Équation" r:id="rId9" imgW="304560" imgH="241200" progId="Equation.3">
                  <p:embed/>
                </p:oleObj>
              </mc:Choice>
              <mc:Fallback>
                <p:oleObj name="Équation" r:id="rId9" imgW="304560" imgH="241200" progId="Equation.3">
                  <p:embed/>
                  <p:pic>
                    <p:nvPicPr>
                      <p:cNvPr id="0" name="Picture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11743" y="5566345"/>
                        <a:ext cx="457200" cy="361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6" name="Rectangle 125"/>
              <p:cNvSpPr/>
              <p:nvPr/>
            </p:nvSpPr>
            <p:spPr>
              <a:xfrm>
                <a:off x="7571255" y="5597050"/>
                <a:ext cx="278569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𝑎𝑙𝑐𝑢𝑙𝑎𝑡𝑒𝑑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𝑓𝑟𝑜𝑚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𝐻𝑎𝑠𝑒𝑚𝑖</m:t>
                      </m:r>
                    </m:oMath>
                  </m:oMathPara>
                </a14:m>
                <a:endParaRPr lang="fr-LU" dirty="0"/>
              </a:p>
            </p:txBody>
          </p:sp>
        </mc:Choice>
        <mc:Fallback xmlns="">
          <p:sp>
            <p:nvSpPr>
              <p:cNvPr id="126" name="Rectangle 1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1255" y="5597050"/>
                <a:ext cx="2785698" cy="369332"/>
              </a:xfrm>
              <a:prstGeom prst="rect">
                <a:avLst/>
              </a:prstGeom>
              <a:blipFill>
                <a:blip r:embed="rId11" cstate="print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Rectangle 126"/>
              <p:cNvSpPr/>
              <p:nvPr/>
            </p:nvSpPr>
            <p:spPr>
              <a:xfrm>
                <a:off x="6367980" y="6041668"/>
                <a:ext cx="144802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𝑠𝑎𝑡𝑖𝑠𝑓𝑖𝑒𝑠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b="0" i="1" smtClean="0">
                          <a:latin typeface="Cambria Math" panose="02040503050406030204" pitchFamily="18" charset="0"/>
                        </a:rPr>
                        <m:t>𝑡𝑜</m:t>
                      </m:r>
                    </m:oMath>
                  </m:oMathPara>
                </a14:m>
                <a:endParaRPr lang="fr-LU" dirty="0"/>
              </a:p>
            </p:txBody>
          </p:sp>
        </mc:Choice>
        <mc:Fallback xmlns="">
          <p:sp>
            <p:nvSpPr>
              <p:cNvPr id="127" name="Rectangle 1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7980" y="6041668"/>
                <a:ext cx="1448024" cy="369332"/>
              </a:xfrm>
              <a:prstGeom prst="rect">
                <a:avLst/>
              </a:prstGeom>
              <a:blipFill>
                <a:blip r:embed="rId12" cstate="print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8" name="Rectangle 127"/>
              <p:cNvSpPr/>
              <p:nvPr/>
            </p:nvSpPr>
            <p:spPr>
              <a:xfrm>
                <a:off x="5765932" y="6052697"/>
                <a:ext cx="706732" cy="3583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LU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LU" sz="1600" i="1"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fr-LU" sz="1600" i="1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d>
                        <m:dPr>
                          <m:ctrlPr>
                            <a:rPr lang="fr-LU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CH" sz="16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</m:oMath>
                  </m:oMathPara>
                </a14:m>
                <a:endParaRPr lang="fr-LU" sz="1600" dirty="0"/>
              </a:p>
            </p:txBody>
          </p:sp>
        </mc:Choice>
        <mc:Fallback xmlns="">
          <p:sp>
            <p:nvSpPr>
              <p:cNvPr id="128" name="Rectangle 1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5932" y="6052697"/>
                <a:ext cx="706732" cy="358303"/>
              </a:xfrm>
              <a:prstGeom prst="rect">
                <a:avLst/>
              </a:prstGeom>
              <a:blipFill>
                <a:blip r:embed="rId13" cstate="print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43095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utoUpdateAnimBg="0"/>
      <p:bldP spid="4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0" y="467360"/>
            <a:ext cx="10941169" cy="1233424"/>
          </a:xfrm>
        </p:spPr>
        <p:txBody>
          <a:bodyPr/>
          <a:lstStyle/>
          <a:p>
            <a:r>
              <a:rPr lang="en-GB" dirty="0"/>
              <a:t>4.2. Geometrical method for exchanged heat fluxes</a:t>
            </a: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714375" y="1793295"/>
            <a:ext cx="66008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u="sng" dirty="0">
                <a:solidFill>
                  <a:schemeClr val="accent2">
                    <a:lumMod val="75000"/>
                  </a:schemeClr>
                </a:solidFill>
              </a:rPr>
              <a:t>Assessment of radiative heat fluxes</a:t>
            </a:r>
          </a:p>
        </p:txBody>
      </p:sp>
      <p:sp>
        <p:nvSpPr>
          <p:cNvPr id="39" name="Rectangle 3"/>
          <p:cNvSpPr txBox="1">
            <a:spLocks noChangeArrowheads="1"/>
          </p:cNvSpPr>
          <p:nvPr/>
        </p:nvSpPr>
        <p:spPr>
          <a:xfrm>
            <a:off x="5249924" y="4041588"/>
            <a:ext cx="6756546" cy="22258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0237" lvl="1" indent="-285750" algn="just">
              <a:spcAft>
                <a:spcPts val="200"/>
              </a:spcAft>
              <a:buFontTx/>
              <a:buChar char="-"/>
            </a:pPr>
            <a:r>
              <a:rPr lang="en-GB" dirty="0"/>
              <a:t>the emissivity </a:t>
            </a:r>
            <a:r>
              <a:rPr lang="en-GB" dirty="0">
                <a:latin typeface="Symbol" panose="05050102010706020507" pitchFamily="18" charset="2"/>
              </a:rPr>
              <a:t>e</a:t>
            </a:r>
            <a:r>
              <a:rPr lang="en-GB" baseline="-25000" dirty="0"/>
              <a:t>1</a:t>
            </a:r>
            <a:r>
              <a:rPr lang="en-GB" dirty="0"/>
              <a:t> (of the emitting surface) is assumed equal to 1 for flames</a:t>
            </a:r>
          </a:p>
          <a:p>
            <a:pPr marL="630237" lvl="1" indent="-285750" algn="just">
              <a:spcAft>
                <a:spcPts val="200"/>
              </a:spcAft>
              <a:buFontTx/>
              <a:buChar char="-"/>
            </a:pPr>
            <a:r>
              <a:rPr lang="en-GB" dirty="0"/>
              <a:t>the absorptivity </a:t>
            </a:r>
            <a:r>
              <a:rPr lang="en-GB" dirty="0">
                <a:latin typeface="Symbol" panose="05050102010706020507" pitchFamily="18" charset="2"/>
              </a:rPr>
              <a:t>a</a:t>
            </a:r>
            <a:r>
              <a:rPr lang="en-GB" baseline="-25000" dirty="0"/>
              <a:t>2</a:t>
            </a:r>
            <a:r>
              <a:rPr lang="en-GB" dirty="0"/>
              <a:t> depends on the receiving surface properties</a:t>
            </a:r>
          </a:p>
          <a:p>
            <a:pPr marL="630237" lvl="1" indent="-285750" algn="just">
              <a:spcAft>
                <a:spcPts val="200"/>
              </a:spcAft>
              <a:buFontTx/>
              <a:buChar char="-"/>
            </a:pPr>
            <a:r>
              <a:rPr lang="en-GB" dirty="0" err="1"/>
              <a:t>Kirchoff</a:t>
            </a:r>
            <a:r>
              <a:rPr lang="en-GB" dirty="0"/>
              <a:t> Law : absorptivity (</a:t>
            </a:r>
            <a:r>
              <a:rPr lang="en-GB" dirty="0">
                <a:latin typeface="Symbol" panose="05050102010706020507" pitchFamily="18" charset="2"/>
              </a:rPr>
              <a:t>a</a:t>
            </a:r>
            <a:r>
              <a:rPr lang="en-GB" dirty="0"/>
              <a:t>) = emissivity (</a:t>
            </a:r>
            <a:r>
              <a:rPr lang="en-GB" dirty="0">
                <a:latin typeface="Symbol" panose="05050102010706020507" pitchFamily="18" charset="2"/>
              </a:rPr>
              <a:t>e</a:t>
            </a:r>
            <a:r>
              <a:rPr lang="en-GB" dirty="0"/>
              <a:t>) </a:t>
            </a:r>
          </a:p>
          <a:p>
            <a:pPr marL="630237" lvl="1" indent="-285750" algn="just">
              <a:spcAft>
                <a:spcPts val="200"/>
              </a:spcAft>
              <a:buFontTx/>
              <a:buChar char="-"/>
            </a:pPr>
            <a:r>
              <a:rPr lang="en-GB" dirty="0"/>
              <a:t>For steel, </a:t>
            </a:r>
            <a:r>
              <a:rPr lang="en-GB" dirty="0">
                <a:latin typeface="Symbol" panose="05050102010706020507" pitchFamily="18" charset="2"/>
              </a:rPr>
              <a:t>e</a:t>
            </a:r>
            <a:r>
              <a:rPr lang="en-GB" dirty="0"/>
              <a:t> = </a:t>
            </a:r>
            <a:r>
              <a:rPr lang="en-GB" dirty="0">
                <a:latin typeface="Symbol" panose="05050102010706020507" pitchFamily="18" charset="2"/>
              </a:rPr>
              <a:t>a</a:t>
            </a:r>
            <a:r>
              <a:rPr lang="en-GB" dirty="0"/>
              <a:t> = 0.7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LU"/>
          </a:p>
        </p:txBody>
      </p:sp>
      <p:sp>
        <p:nvSpPr>
          <p:cNvPr id="48" name="Rectangle 3"/>
          <p:cNvSpPr txBox="1">
            <a:spLocks noChangeArrowheads="1"/>
          </p:cNvSpPr>
          <p:nvPr/>
        </p:nvSpPr>
        <p:spPr>
          <a:xfrm>
            <a:off x="199523" y="2572860"/>
            <a:ext cx="11806947" cy="591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4487" lvl="1" indent="0" algn="just">
              <a:spcAft>
                <a:spcPts val="200"/>
              </a:spcAft>
              <a:buNone/>
            </a:pPr>
            <a:r>
              <a:rPr lang="en-GB" dirty="0"/>
              <a:t>The radiative heat flux leaving a given radiating surface dA</a:t>
            </a:r>
            <a:r>
              <a:rPr lang="en-GB" baseline="-25000" dirty="0"/>
              <a:t>1</a:t>
            </a:r>
            <a:r>
              <a:rPr lang="en-GB" dirty="0"/>
              <a:t> and received by a surface dA</a:t>
            </a:r>
            <a:r>
              <a:rPr lang="en-GB" baseline="-25000" dirty="0"/>
              <a:t>2</a:t>
            </a:r>
            <a:r>
              <a:rPr lang="en-GB" dirty="0"/>
              <a:t> is  :</a:t>
            </a: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333" y="3136194"/>
            <a:ext cx="3895725" cy="32115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ectangle 50"/>
              <p:cNvSpPr/>
              <p:nvPr/>
            </p:nvSpPr>
            <p:spPr>
              <a:xfrm>
                <a:off x="6102996" y="3142830"/>
                <a:ext cx="5348529" cy="62991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L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LU">
                              <a:latin typeface="Cambria Math" panose="02040503050406030204" pitchFamily="18" charset="0"/>
                            </a:rPr>
                            <m:t>∅</m:t>
                          </m:r>
                        </m:e>
                        <m:sub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LU" i="0" baseline="-2500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fr-CH" b="0" i="0" baseline="-2500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LU" i="0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LU" i="0" baseline="-2500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LU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fr-LU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fr-LU" i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i="1"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f>
                        <m:f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𝑐𝑜𝑠</m:t>
                          </m:r>
                          <m:d>
                            <m:dPr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LU" i="1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fr-LU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𝑐𝑜𝑠</m:t>
                          </m:r>
                          <m:d>
                            <m:dPr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LU" i="1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fr-LU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LU" i="0" baseline="-2500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fr-CH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LU" i="0" baseline="-2500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LU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p>
                              <m:r>
                                <a:rPr lang="fr-LU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fr-LU" dirty="0"/>
              </a:p>
            </p:txBody>
          </p:sp>
        </mc:Choice>
        <mc:Fallback xmlns="">
          <p:sp>
            <p:nvSpPr>
              <p:cNvPr id="51" name="Rectangle 5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2996" y="3142830"/>
                <a:ext cx="5348529" cy="629916"/>
              </a:xfrm>
              <a:prstGeom prst="rect">
                <a:avLst/>
              </a:prstGeom>
              <a:blipFill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2" name="Rectangle 51"/>
          <p:cNvSpPr/>
          <p:nvPr/>
        </p:nvSpPr>
        <p:spPr>
          <a:xfrm>
            <a:off x="2941666" y="6093792"/>
            <a:ext cx="2184556" cy="25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3377351" y="5352268"/>
            <a:ext cx="533400" cy="732936"/>
          </a:xfrm>
          <a:prstGeom prst="straightConnector1">
            <a:avLst/>
          </a:prstGeom>
          <a:ln w="19050">
            <a:solidFill>
              <a:schemeClr val="tx1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V="1">
            <a:off x="3926095" y="5553327"/>
            <a:ext cx="346963" cy="546317"/>
          </a:xfrm>
          <a:prstGeom prst="straightConnector1">
            <a:avLst/>
          </a:prstGeom>
          <a:ln w="19050">
            <a:solidFill>
              <a:srgbClr val="7030A0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3904903" y="6096773"/>
            <a:ext cx="204686" cy="170707"/>
          </a:xfrm>
          <a:prstGeom prst="straightConnector1">
            <a:avLst/>
          </a:prstGeom>
          <a:ln w="19050">
            <a:solidFill>
              <a:srgbClr val="00B050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3"/>
          <p:cNvSpPr txBox="1">
            <a:spLocks noChangeArrowheads="1"/>
          </p:cNvSpPr>
          <p:nvPr/>
        </p:nvSpPr>
        <p:spPr>
          <a:xfrm>
            <a:off x="1785527" y="5313903"/>
            <a:ext cx="1788674" cy="591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4487" lvl="1" indent="0" algn="ctr">
              <a:spcAft>
                <a:spcPts val="200"/>
              </a:spcAft>
              <a:buNone/>
            </a:pPr>
            <a:r>
              <a:rPr lang="en-GB" sz="1600" dirty="0"/>
              <a:t>Impinging radiative flux</a:t>
            </a:r>
          </a:p>
        </p:txBody>
      </p:sp>
      <p:sp>
        <p:nvSpPr>
          <p:cNvPr id="63" name="Rectangle 3"/>
          <p:cNvSpPr txBox="1">
            <a:spLocks noChangeArrowheads="1"/>
          </p:cNvSpPr>
          <p:nvPr/>
        </p:nvSpPr>
        <p:spPr>
          <a:xfrm>
            <a:off x="3553271" y="6084194"/>
            <a:ext cx="1788674" cy="5919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4487" lvl="1" indent="0" algn="ctr">
              <a:spcAft>
                <a:spcPts val="200"/>
              </a:spcAft>
              <a:buNone/>
            </a:pPr>
            <a:r>
              <a:rPr lang="en-GB" sz="1600" dirty="0">
                <a:solidFill>
                  <a:srgbClr val="00B050"/>
                </a:solidFill>
              </a:rPr>
              <a:t>Absorbed flux</a:t>
            </a:r>
          </a:p>
        </p:txBody>
      </p:sp>
      <p:sp>
        <p:nvSpPr>
          <p:cNvPr id="64" name="Rectangle 3"/>
          <p:cNvSpPr txBox="1">
            <a:spLocks noChangeArrowheads="1"/>
          </p:cNvSpPr>
          <p:nvPr/>
        </p:nvSpPr>
        <p:spPr>
          <a:xfrm>
            <a:off x="3697902" y="5240671"/>
            <a:ext cx="1375289" cy="35701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4487" lvl="1" indent="0" algn="ctr">
              <a:spcAft>
                <a:spcPts val="200"/>
              </a:spcAft>
              <a:buNone/>
            </a:pPr>
            <a:r>
              <a:rPr lang="en-GB" sz="1600" dirty="0">
                <a:solidFill>
                  <a:srgbClr val="7030A0"/>
                </a:solidFill>
              </a:rPr>
              <a:t>Reflected flux</a:t>
            </a:r>
          </a:p>
        </p:txBody>
      </p:sp>
      <p:sp>
        <p:nvSpPr>
          <p:cNvPr id="61" name="Rectangle 60"/>
          <p:cNvSpPr/>
          <p:nvPr/>
        </p:nvSpPr>
        <p:spPr>
          <a:xfrm>
            <a:off x="6299200" y="3142830"/>
            <a:ext cx="5341257" cy="62991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</p:spTree>
    <p:extLst>
      <p:ext uri="{BB962C8B-B14F-4D97-AF65-F5344CB8AC3E}">
        <p14:creationId xmlns:p14="http://schemas.microsoft.com/office/powerpoint/2010/main" val="1263508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utoUpdateAnimBg="0"/>
      <p:bldP spid="39" grpId="0" build="p"/>
      <p:bldP spid="48" grpId="0" build="p"/>
      <p:bldP spid="62" grpId="0" build="p"/>
      <p:bldP spid="63" grpId="0" build="p"/>
      <p:bldP spid="6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535" name="Rectangle 3"/>
          <p:cNvSpPr txBox="1">
            <a:spLocks noChangeArrowheads="1"/>
          </p:cNvSpPr>
          <p:nvPr/>
        </p:nvSpPr>
        <p:spPr>
          <a:xfrm>
            <a:off x="379981" y="2549412"/>
            <a:ext cx="11812019" cy="14372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4487" lvl="1" indent="0" algn="just">
              <a:spcAft>
                <a:spcPts val="200"/>
              </a:spcAft>
              <a:buNone/>
            </a:pPr>
            <a:r>
              <a:rPr lang="en-GB" dirty="0"/>
              <a:t>Concave sections imply </a:t>
            </a:r>
            <a:r>
              <a:rPr lang="en-GB" b="1" dirty="0"/>
              <a:t>shadow effect </a:t>
            </a:r>
            <a:r>
              <a:rPr lang="en-GB" b="1" dirty="0">
                <a:sym typeface="Wingdings" panose="05000000000000000000" pitchFamily="2" charset="2"/>
              </a:rPr>
              <a:t> </a:t>
            </a:r>
            <a:r>
              <a:rPr lang="en-GB" dirty="0">
                <a:sym typeface="Wingdings" panose="05000000000000000000" pitchFamily="2" charset="2"/>
              </a:rPr>
              <a:t>As a simplification, heat fluxes are calculated on a convex perimeter</a:t>
            </a:r>
          </a:p>
          <a:p>
            <a:pPr marL="344487" lvl="1" indent="0" algn="just">
              <a:spcAft>
                <a:spcPts val="200"/>
              </a:spcAft>
              <a:buNone/>
            </a:pPr>
            <a:r>
              <a:rPr lang="en-GB" dirty="0">
                <a:sym typeface="Wingdings" panose="05000000000000000000" pitchFamily="2" charset="2"/>
              </a:rPr>
              <a:t>For I- or H-sections, the structural member is transformed into a rectangular-shape tubular section (in line with EN 1991-1-2 Annex G)</a:t>
            </a:r>
          </a:p>
          <a:p>
            <a:pPr marL="344487" lvl="1" indent="0" algn="just">
              <a:spcAft>
                <a:spcPts val="200"/>
              </a:spcAft>
              <a:buNone/>
            </a:pPr>
            <a:r>
              <a:rPr lang="en-GB" dirty="0">
                <a:sym typeface="Wingdings" panose="05000000000000000000" pitchFamily="2" charset="2"/>
              </a:rPr>
              <a:t>Then, the perimeter surface is sub-divided into faces 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1065882" y="4295089"/>
            <a:ext cx="1934272" cy="1676642"/>
          </a:xfrm>
          <a:prstGeom prst="rect">
            <a:avLst/>
          </a:prstGeom>
          <a:noFill/>
          <a:ln w="25400">
            <a:solidFill>
              <a:srgbClr val="0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fr-FR" altLang="fr-FR" sz="2400">
              <a:latin typeface="Times New Roman" panose="02020603050405020304" pitchFamily="18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257880" y="5081031"/>
            <a:ext cx="1620000" cy="144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fr-FR" altLang="fr-FR" sz="2400">
              <a:latin typeface="Times New Roman" panose="02020603050405020304" pitchFamily="18" charset="0"/>
            </a:endParaRPr>
          </a:p>
        </p:txBody>
      </p:sp>
      <p:cxnSp>
        <p:nvCxnSpPr>
          <p:cNvPr id="12" name="AutoShape 6"/>
          <p:cNvCxnSpPr>
            <a:cxnSpLocks noChangeShapeType="1"/>
          </p:cNvCxnSpPr>
          <p:nvPr/>
        </p:nvCxnSpPr>
        <p:spPr bwMode="auto">
          <a:xfrm flipH="1" flipV="1">
            <a:off x="3020095" y="5350231"/>
            <a:ext cx="443671" cy="81893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AutoShape 7"/>
          <p:cNvCxnSpPr>
            <a:cxnSpLocks noChangeShapeType="1"/>
          </p:cNvCxnSpPr>
          <p:nvPr/>
        </p:nvCxnSpPr>
        <p:spPr bwMode="auto">
          <a:xfrm flipH="1" flipV="1">
            <a:off x="2269077" y="6016182"/>
            <a:ext cx="1205105" cy="15298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474182" y="5567459"/>
            <a:ext cx="1535968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Equivalent </a:t>
            </a:r>
            <a:r>
              <a:rPr lang="fr-FR" sz="2000" dirty="0" err="1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rectangular</a:t>
            </a: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 </a:t>
            </a:r>
            <a:r>
              <a:rPr lang="fr-FR" sz="2000" dirty="0" err="1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envelope</a:t>
            </a:r>
            <a:endParaRPr lang="fr-FR" sz="2000" dirty="0">
              <a:solidFill>
                <a:schemeClr val="bg1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35" name="Text Box 28"/>
          <p:cNvSpPr txBox="1">
            <a:spLocks noChangeArrowheads="1"/>
          </p:cNvSpPr>
          <p:nvPr/>
        </p:nvSpPr>
        <p:spPr bwMode="auto">
          <a:xfrm>
            <a:off x="6059404" y="4413840"/>
            <a:ext cx="1609196" cy="1060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Model of the vertical  </a:t>
            </a:r>
            <a:r>
              <a:rPr lang="fr-FR" sz="2000" dirty="0" err="1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member</a:t>
            </a:r>
            <a:endParaRPr lang="fr-FR" sz="2000" dirty="0">
              <a:solidFill>
                <a:schemeClr val="bg1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36" name="ZoneTexte 35"/>
          <p:cNvSpPr txBox="1">
            <a:spLocks noChangeArrowheads="1"/>
          </p:cNvSpPr>
          <p:nvPr/>
        </p:nvSpPr>
        <p:spPr bwMode="auto">
          <a:xfrm>
            <a:off x="1075407" y="3937768"/>
            <a:ext cx="19446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Section</a:t>
            </a:r>
          </a:p>
        </p:txBody>
      </p:sp>
      <p:sp>
        <p:nvSpPr>
          <p:cNvPr id="37" name="ZoneTexte 36"/>
          <p:cNvSpPr txBox="1">
            <a:spLocks noChangeArrowheads="1"/>
          </p:cNvSpPr>
          <p:nvPr/>
        </p:nvSpPr>
        <p:spPr bwMode="auto">
          <a:xfrm>
            <a:off x="7807721" y="3924759"/>
            <a:ext cx="15843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3D </a:t>
            </a:r>
            <a:r>
              <a:rPr lang="fr-FR" sz="2000" dirty="0" err="1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view</a:t>
            </a:r>
            <a:endParaRPr lang="fr-FR" sz="2000" dirty="0">
              <a:solidFill>
                <a:schemeClr val="bg1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38" name="ZoneTexte 32"/>
          <p:cNvSpPr txBox="1"/>
          <p:nvPr/>
        </p:nvSpPr>
        <p:spPr>
          <a:xfrm>
            <a:off x="8373707" y="5881734"/>
            <a:ext cx="86518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FR" sz="2000" dirty="0" err="1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Face</a:t>
            </a:r>
            <a:r>
              <a:rPr lang="fr-FR" sz="2000" baseline="-25000" dirty="0" err="1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i</a:t>
            </a:r>
            <a:endParaRPr lang="fr-FR" sz="2000" baseline="-25000" dirty="0">
              <a:solidFill>
                <a:schemeClr val="bg1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0" y="467360"/>
            <a:ext cx="10941169" cy="1233424"/>
          </a:xfrm>
        </p:spPr>
        <p:txBody>
          <a:bodyPr/>
          <a:lstStyle/>
          <a:p>
            <a:r>
              <a:rPr lang="en-GB" dirty="0"/>
              <a:t>4.2. Geometrical method for exchanged heat fluxes</a:t>
            </a: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714375" y="1793295"/>
            <a:ext cx="70933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u="sng" dirty="0">
                <a:solidFill>
                  <a:schemeClr val="accent2">
                    <a:lumMod val="75000"/>
                  </a:schemeClr>
                </a:solidFill>
              </a:rPr>
              <a:t>Modelling of the vertical member</a:t>
            </a:r>
          </a:p>
        </p:txBody>
      </p:sp>
      <p:sp>
        <p:nvSpPr>
          <p:cNvPr id="43" name="Rectangle 2"/>
          <p:cNvSpPr>
            <a:spLocks noChangeArrowheads="1"/>
          </p:cNvSpPr>
          <p:nvPr/>
        </p:nvSpPr>
        <p:spPr bwMode="auto">
          <a:xfrm>
            <a:off x="1094006" y="4337818"/>
            <a:ext cx="216000" cy="1620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fr-FR" altLang="fr-FR" sz="2400">
              <a:latin typeface="Times New Roman" panose="02020603050405020304" pitchFamily="18" charset="0"/>
            </a:endParaRPr>
          </a:p>
        </p:txBody>
      </p:sp>
      <p:sp>
        <p:nvSpPr>
          <p:cNvPr id="45" name="Rectangle 2"/>
          <p:cNvSpPr>
            <a:spLocks noChangeArrowheads="1"/>
          </p:cNvSpPr>
          <p:nvPr/>
        </p:nvSpPr>
        <p:spPr bwMode="auto">
          <a:xfrm>
            <a:off x="2743232" y="4326839"/>
            <a:ext cx="216000" cy="1620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spcBef>
                <a:spcPct val="20000"/>
              </a:spcBef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fr-FR" altLang="fr-FR" sz="2400">
              <a:latin typeface="Times New Roman" panose="02020603050405020304" pitchFamily="18" charset="0"/>
            </a:endParaRPr>
          </a:p>
        </p:txBody>
      </p:sp>
      <p:cxnSp>
        <p:nvCxnSpPr>
          <p:cNvPr id="55" name="AutoShape 6"/>
          <p:cNvCxnSpPr>
            <a:cxnSpLocks noChangeShapeType="1"/>
            <a:endCxn id="40" idx="2"/>
          </p:cNvCxnSpPr>
          <p:nvPr/>
        </p:nvCxnSpPr>
        <p:spPr bwMode="auto">
          <a:xfrm flipH="1" flipV="1">
            <a:off x="7918918" y="5475272"/>
            <a:ext cx="587992" cy="44398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w="lg" len="lg"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1" name="Group 50"/>
          <p:cNvGrpSpPr/>
          <p:nvPr/>
        </p:nvGrpSpPr>
        <p:grpSpPr>
          <a:xfrm>
            <a:off x="7602904" y="4303451"/>
            <a:ext cx="317566" cy="1791021"/>
            <a:chOff x="7602904" y="4303451"/>
            <a:chExt cx="317566" cy="1791021"/>
          </a:xfrm>
        </p:grpSpPr>
        <p:sp>
          <p:nvSpPr>
            <p:cNvPr id="19" name="Rectangle 12"/>
            <p:cNvSpPr>
              <a:spLocks noChangeArrowheads="1"/>
            </p:cNvSpPr>
            <p:nvPr/>
          </p:nvSpPr>
          <p:spPr bwMode="auto">
            <a:xfrm rot="16200000">
              <a:off x="7692577" y="5869465"/>
              <a:ext cx="248079" cy="2019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fr-FR" altLang="fr-FR" sz="2400">
                <a:latin typeface="Times New Roman" panose="02020603050405020304" pitchFamily="18" charset="0"/>
              </a:endParaRPr>
            </a:p>
          </p:txBody>
        </p:sp>
        <p:sp>
          <p:nvSpPr>
            <p:cNvPr id="20" name="AutoShape 13"/>
            <p:cNvSpPr>
              <a:spLocks noChangeArrowheads="1"/>
            </p:cNvSpPr>
            <p:nvPr/>
          </p:nvSpPr>
          <p:spPr bwMode="auto">
            <a:xfrm rot="16200000">
              <a:off x="7485236" y="5863591"/>
              <a:ext cx="350434" cy="109861"/>
            </a:xfrm>
            <a:prstGeom prst="parallelogram">
              <a:avLst>
                <a:gd name="adj" fmla="val 4809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fr-FR" altLang="fr-FR" sz="2400">
                <a:latin typeface="Times New Roman" panose="02020603050405020304" pitchFamily="18" charset="0"/>
              </a:endParaRPr>
            </a:p>
          </p:txBody>
        </p:sp>
        <p:sp>
          <p:nvSpPr>
            <p:cNvPr id="21" name="Rectangle 14"/>
            <p:cNvSpPr>
              <a:spLocks noChangeArrowheads="1"/>
            </p:cNvSpPr>
            <p:nvPr/>
          </p:nvSpPr>
          <p:spPr bwMode="auto">
            <a:xfrm rot="16200000">
              <a:off x="7692577" y="5621385"/>
              <a:ext cx="248079" cy="2019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fr-FR" altLang="fr-FR" sz="2400">
                <a:latin typeface="Times New Roman" panose="02020603050405020304" pitchFamily="18" charset="0"/>
              </a:endParaRPr>
            </a:p>
          </p:txBody>
        </p:sp>
        <p:sp>
          <p:nvSpPr>
            <p:cNvPr id="22" name="AutoShape 15"/>
            <p:cNvSpPr>
              <a:spLocks noChangeArrowheads="1"/>
            </p:cNvSpPr>
            <p:nvPr/>
          </p:nvSpPr>
          <p:spPr bwMode="auto">
            <a:xfrm rot="16200000">
              <a:off x="7485236" y="5616245"/>
              <a:ext cx="350434" cy="109861"/>
            </a:xfrm>
            <a:prstGeom prst="parallelogram">
              <a:avLst>
                <a:gd name="adj" fmla="val 4809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fr-FR" altLang="fr-FR" sz="2400">
                <a:latin typeface="Times New Roman" panose="02020603050405020304" pitchFamily="18" charset="0"/>
              </a:endParaRPr>
            </a:p>
          </p:txBody>
        </p:sp>
        <p:sp>
          <p:nvSpPr>
            <p:cNvPr id="23" name="Rectangle 16"/>
            <p:cNvSpPr>
              <a:spLocks noChangeArrowheads="1"/>
            </p:cNvSpPr>
            <p:nvPr/>
          </p:nvSpPr>
          <p:spPr bwMode="auto">
            <a:xfrm rot="16200000">
              <a:off x="7692577" y="5373306"/>
              <a:ext cx="248079" cy="2019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fr-FR" altLang="fr-FR" sz="2400">
                <a:latin typeface="Times New Roman" panose="02020603050405020304" pitchFamily="18" charset="0"/>
              </a:endParaRPr>
            </a:p>
          </p:txBody>
        </p:sp>
        <p:sp>
          <p:nvSpPr>
            <p:cNvPr id="24" name="AutoShape 17"/>
            <p:cNvSpPr>
              <a:spLocks noChangeArrowheads="1"/>
            </p:cNvSpPr>
            <p:nvPr/>
          </p:nvSpPr>
          <p:spPr bwMode="auto">
            <a:xfrm rot="16200000">
              <a:off x="7485236" y="5368166"/>
              <a:ext cx="350434" cy="109861"/>
            </a:xfrm>
            <a:prstGeom prst="parallelogram">
              <a:avLst>
                <a:gd name="adj" fmla="val 4809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fr-FR" altLang="fr-FR" sz="2400">
                <a:latin typeface="Times New Roman" panose="02020603050405020304" pitchFamily="18" charset="0"/>
              </a:endParaRPr>
            </a:p>
          </p:txBody>
        </p:sp>
        <p:sp>
          <p:nvSpPr>
            <p:cNvPr id="25" name="Rectangle 18"/>
            <p:cNvSpPr>
              <a:spLocks noChangeArrowheads="1"/>
            </p:cNvSpPr>
            <p:nvPr/>
          </p:nvSpPr>
          <p:spPr bwMode="auto">
            <a:xfrm rot="16200000">
              <a:off x="7692577" y="5126961"/>
              <a:ext cx="248079" cy="2019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fr-FR" altLang="fr-FR" sz="2400">
                <a:latin typeface="Times New Roman" panose="02020603050405020304" pitchFamily="18" charset="0"/>
              </a:endParaRPr>
            </a:p>
          </p:txBody>
        </p:sp>
        <p:sp>
          <p:nvSpPr>
            <p:cNvPr id="26" name="AutoShape 19"/>
            <p:cNvSpPr>
              <a:spLocks noChangeArrowheads="1"/>
            </p:cNvSpPr>
            <p:nvPr/>
          </p:nvSpPr>
          <p:spPr bwMode="auto">
            <a:xfrm rot="16200000">
              <a:off x="7485236" y="5121821"/>
              <a:ext cx="350434" cy="109861"/>
            </a:xfrm>
            <a:prstGeom prst="parallelogram">
              <a:avLst>
                <a:gd name="adj" fmla="val 4809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fr-FR" altLang="fr-FR" sz="2400">
                <a:latin typeface="Times New Roman" panose="02020603050405020304" pitchFamily="18" charset="0"/>
              </a:endParaRPr>
            </a:p>
          </p:txBody>
        </p:sp>
        <p:sp>
          <p:nvSpPr>
            <p:cNvPr id="27" name="Rectangle 20"/>
            <p:cNvSpPr>
              <a:spLocks noChangeArrowheads="1"/>
            </p:cNvSpPr>
            <p:nvPr/>
          </p:nvSpPr>
          <p:spPr bwMode="auto">
            <a:xfrm rot="16200000">
              <a:off x="7692577" y="4878882"/>
              <a:ext cx="248079" cy="2019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fr-FR" altLang="fr-FR" sz="2400">
                <a:latin typeface="Times New Roman" panose="02020603050405020304" pitchFamily="18" charset="0"/>
              </a:endParaRPr>
            </a:p>
          </p:txBody>
        </p:sp>
        <p:sp>
          <p:nvSpPr>
            <p:cNvPr id="28" name="AutoShape 21"/>
            <p:cNvSpPr>
              <a:spLocks noChangeArrowheads="1"/>
            </p:cNvSpPr>
            <p:nvPr/>
          </p:nvSpPr>
          <p:spPr bwMode="auto">
            <a:xfrm rot="16200000">
              <a:off x="7485236" y="4873742"/>
              <a:ext cx="350434" cy="109861"/>
            </a:xfrm>
            <a:prstGeom prst="parallelogram">
              <a:avLst>
                <a:gd name="adj" fmla="val 4809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fr-FR" altLang="fr-FR" sz="2400">
                <a:latin typeface="Times New Roman" panose="02020603050405020304" pitchFamily="18" charset="0"/>
              </a:endParaRPr>
            </a:p>
          </p:txBody>
        </p:sp>
        <p:sp>
          <p:nvSpPr>
            <p:cNvPr id="29" name="Rectangle 22"/>
            <p:cNvSpPr>
              <a:spLocks noChangeArrowheads="1"/>
            </p:cNvSpPr>
            <p:nvPr/>
          </p:nvSpPr>
          <p:spPr bwMode="auto">
            <a:xfrm rot="16200000">
              <a:off x="7692577" y="4630803"/>
              <a:ext cx="248079" cy="2019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fr-FR" altLang="fr-FR" sz="2400">
                <a:latin typeface="Times New Roman" panose="02020603050405020304" pitchFamily="18" charset="0"/>
              </a:endParaRPr>
            </a:p>
          </p:txBody>
        </p:sp>
        <p:sp>
          <p:nvSpPr>
            <p:cNvPr id="31" name="Rectangle 24"/>
            <p:cNvSpPr>
              <a:spLocks noChangeArrowheads="1"/>
            </p:cNvSpPr>
            <p:nvPr/>
          </p:nvSpPr>
          <p:spPr bwMode="auto">
            <a:xfrm rot="16200000">
              <a:off x="7692577" y="4382724"/>
              <a:ext cx="248079" cy="20193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fr-FR" altLang="fr-FR" sz="2400" dirty="0">
                <a:latin typeface="Times New Roman" panose="02020603050405020304" pitchFamily="18" charset="0"/>
              </a:endParaRPr>
            </a:p>
          </p:txBody>
        </p:sp>
        <p:cxnSp>
          <p:nvCxnSpPr>
            <p:cNvPr id="33" name="AutoShape 26"/>
            <p:cNvCxnSpPr>
              <a:cxnSpLocks noChangeShapeType="1"/>
            </p:cNvCxnSpPr>
            <p:nvPr/>
          </p:nvCxnSpPr>
          <p:spPr bwMode="auto">
            <a:xfrm rot="16200000">
              <a:off x="7703872" y="4202483"/>
              <a:ext cx="0" cy="2019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4" name="AutoShape 27"/>
            <p:cNvCxnSpPr>
              <a:cxnSpLocks noChangeShapeType="1"/>
            </p:cNvCxnSpPr>
            <p:nvPr/>
          </p:nvCxnSpPr>
          <p:spPr bwMode="auto">
            <a:xfrm>
              <a:off x="7805575" y="4303741"/>
              <a:ext cx="114895" cy="5302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0" name="Rectangle 12"/>
            <p:cNvSpPr>
              <a:spLocks noChangeArrowheads="1"/>
            </p:cNvSpPr>
            <p:nvPr/>
          </p:nvSpPr>
          <p:spPr bwMode="auto">
            <a:xfrm rot="16200000">
              <a:off x="7694721" y="5374108"/>
              <a:ext cx="246065" cy="202329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fr-FR" altLang="fr-FR" sz="2400">
                <a:latin typeface="Times New Roman" panose="02020603050405020304" pitchFamily="18" charset="0"/>
              </a:endParaRPr>
            </a:p>
          </p:txBody>
        </p:sp>
        <p:sp>
          <p:nvSpPr>
            <p:cNvPr id="48" name="AutoShape 21"/>
            <p:cNvSpPr>
              <a:spLocks noChangeArrowheads="1"/>
            </p:cNvSpPr>
            <p:nvPr/>
          </p:nvSpPr>
          <p:spPr bwMode="auto">
            <a:xfrm rot="16200000">
              <a:off x="7485236" y="4625664"/>
              <a:ext cx="350434" cy="109861"/>
            </a:xfrm>
            <a:prstGeom prst="parallelogram">
              <a:avLst>
                <a:gd name="adj" fmla="val 4809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fr-FR" altLang="fr-FR" sz="2400">
                <a:latin typeface="Times New Roman" panose="02020603050405020304" pitchFamily="18" charset="0"/>
              </a:endParaRPr>
            </a:p>
          </p:txBody>
        </p:sp>
        <p:sp>
          <p:nvSpPr>
            <p:cNvPr id="49" name="AutoShape 21"/>
            <p:cNvSpPr>
              <a:spLocks noChangeArrowheads="1"/>
            </p:cNvSpPr>
            <p:nvPr/>
          </p:nvSpPr>
          <p:spPr bwMode="auto">
            <a:xfrm rot="16200000">
              <a:off x="7511081" y="4403428"/>
              <a:ext cx="298745" cy="109861"/>
            </a:xfrm>
            <a:prstGeom prst="parallelogram">
              <a:avLst>
                <a:gd name="adj" fmla="val 4809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endParaRPr lang="fr-FR" altLang="fr-FR" sz="2400">
                <a:latin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407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5" grpId="0" build="p"/>
      <p:bldP spid="4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0" y="467360"/>
            <a:ext cx="10941169" cy="1233424"/>
          </a:xfrm>
        </p:spPr>
        <p:txBody>
          <a:bodyPr/>
          <a:lstStyle/>
          <a:p>
            <a:r>
              <a:rPr lang="en-GB" dirty="0"/>
              <a:t>4.2. Geometrical method for exchanged heat fluxes</a:t>
            </a: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714375" y="1793295"/>
            <a:ext cx="70933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u="sng" dirty="0">
                <a:solidFill>
                  <a:schemeClr val="accent2">
                    <a:lumMod val="75000"/>
                  </a:schemeClr>
                </a:solidFill>
              </a:rPr>
              <a:t>Numerical integration</a:t>
            </a:r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033" y="2549788"/>
            <a:ext cx="6049282" cy="358443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4647" y="2560231"/>
            <a:ext cx="5048250" cy="13335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</p:spPr>
      </p:pic>
      <p:sp>
        <p:nvSpPr>
          <p:cNvPr id="47" name="Rectangle 3"/>
          <p:cNvSpPr txBox="1">
            <a:spLocks noChangeArrowheads="1"/>
          </p:cNvSpPr>
          <p:nvPr/>
        </p:nvSpPr>
        <p:spPr>
          <a:xfrm>
            <a:off x="6415315" y="4161453"/>
            <a:ext cx="5167085" cy="17535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100000"/>
              <a:buFont typeface="Arial" pitchFamily="34" charset="0"/>
              <a:buChar char="▪"/>
              <a:defRPr sz="20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Char char="▪"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6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Char char="▪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0237" lvl="1" indent="-285750" algn="just">
              <a:spcAft>
                <a:spcPts val="200"/>
              </a:spcAft>
              <a:buFontTx/>
              <a:buChar char="-"/>
            </a:pPr>
            <a:r>
              <a:rPr lang="en-GB" dirty="0"/>
              <a:t>Each “individual” radiative exchange is calculated (at each time step).</a:t>
            </a:r>
          </a:p>
          <a:p>
            <a:pPr marL="630237" lvl="1" indent="-285750" algn="just">
              <a:spcAft>
                <a:spcPts val="200"/>
              </a:spcAft>
              <a:buFontTx/>
              <a:buChar char="-"/>
            </a:pPr>
            <a:r>
              <a:rPr lang="en-GB" dirty="0"/>
              <a:t>Requires a program for real applications.</a:t>
            </a:r>
          </a:p>
          <a:p>
            <a:pPr marL="630237" lvl="1" indent="-285750" algn="just">
              <a:spcAft>
                <a:spcPts val="200"/>
              </a:spcAft>
              <a:buFontTx/>
              <a:buChar char="-"/>
            </a:pPr>
            <a:r>
              <a:rPr lang="en-GB" dirty="0"/>
              <a:t>Allows applying non-uniform conditions (radiative fluxes) on the section perimeter.</a:t>
            </a:r>
          </a:p>
        </p:txBody>
      </p:sp>
    </p:spTree>
    <p:extLst>
      <p:ext uri="{BB962C8B-B14F-4D97-AF65-F5344CB8AC3E}">
        <p14:creationId xmlns:p14="http://schemas.microsoft.com/office/powerpoint/2010/main" val="405584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utoUpdateAnimBg="0"/>
      <p:bldP spid="4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4.3. Simplified model</a:t>
            </a: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714375" y="1793295"/>
            <a:ext cx="114776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u="sng" dirty="0">
                <a:solidFill>
                  <a:schemeClr val="accent2">
                    <a:lumMod val="75000"/>
                  </a:schemeClr>
                </a:solidFill>
              </a:rPr>
              <a:t>Factor view between an infinitesimal surface and a cylinder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LU"/>
          </a:p>
        </p:txBody>
      </p:sp>
      <p:sp>
        <p:nvSpPr>
          <p:cNvPr id="3" name="Cylinder 2"/>
          <p:cNvSpPr/>
          <p:nvPr/>
        </p:nvSpPr>
        <p:spPr>
          <a:xfrm>
            <a:off x="1741714" y="3338286"/>
            <a:ext cx="1494972" cy="2365828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6" name="Parallelogram 5"/>
          <p:cNvSpPr/>
          <p:nvPr/>
        </p:nvSpPr>
        <p:spPr>
          <a:xfrm>
            <a:off x="532267" y="3882449"/>
            <a:ext cx="337003" cy="293972"/>
          </a:xfrm>
          <a:prstGeom prst="parallelogram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cxnSp>
        <p:nvCxnSpPr>
          <p:cNvPr id="8" name="Straight Connector 7"/>
          <p:cNvCxnSpPr/>
          <p:nvPr/>
        </p:nvCxnSpPr>
        <p:spPr>
          <a:xfrm>
            <a:off x="2474686" y="2728686"/>
            <a:ext cx="0" cy="355600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36"/>
          <p:cNvSpPr txBox="1">
            <a:spLocks noChangeArrowheads="1"/>
          </p:cNvSpPr>
          <p:nvPr/>
        </p:nvSpPr>
        <p:spPr bwMode="auto">
          <a:xfrm>
            <a:off x="855860" y="3762309"/>
            <a:ext cx="784736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dA</a:t>
            </a:r>
            <a:r>
              <a:rPr lang="fr-FR" sz="2000" baseline="-25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1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1494971" y="2909660"/>
            <a:ext cx="1959429" cy="114753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707572" y="2923722"/>
            <a:ext cx="787399" cy="52309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326469" y="4900134"/>
            <a:ext cx="1959429" cy="114753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539070" y="4914196"/>
            <a:ext cx="787399" cy="523095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672113" y="3521114"/>
            <a:ext cx="0" cy="2066886"/>
          </a:xfrm>
          <a:prstGeom prst="straightConnector1">
            <a:avLst/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6"/>
          <p:cNvSpPr txBox="1">
            <a:spLocks noChangeArrowheads="1"/>
          </p:cNvSpPr>
          <p:nvPr/>
        </p:nvSpPr>
        <p:spPr bwMode="auto">
          <a:xfrm>
            <a:off x="3687738" y="4348733"/>
            <a:ext cx="7847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h</a:t>
            </a:r>
            <a:endParaRPr lang="fr-FR" sz="2000" baseline="-25000" dirty="0">
              <a:solidFill>
                <a:schemeClr val="bg1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692604" y="3998563"/>
            <a:ext cx="0" cy="1332000"/>
          </a:xfrm>
          <a:prstGeom prst="straightConnector1">
            <a:avLst/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36"/>
          <p:cNvSpPr txBox="1">
            <a:spLocks noChangeArrowheads="1"/>
          </p:cNvSpPr>
          <p:nvPr/>
        </p:nvSpPr>
        <p:spPr bwMode="auto">
          <a:xfrm>
            <a:off x="717353" y="4419816"/>
            <a:ext cx="7847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y</a:t>
            </a:r>
            <a:endParaRPr lang="fr-FR" sz="2000" baseline="-25000" dirty="0">
              <a:solidFill>
                <a:schemeClr val="bg1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570651" y="2609522"/>
            <a:ext cx="795110" cy="576000"/>
          </a:xfrm>
          <a:prstGeom prst="straightConnector1">
            <a:avLst/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1667640" y="2672643"/>
            <a:ext cx="971039" cy="576364"/>
          </a:xfrm>
          <a:prstGeom prst="straightConnector1">
            <a:avLst/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ZoneTexte 36"/>
          <p:cNvSpPr txBox="1">
            <a:spLocks noChangeArrowheads="1"/>
          </p:cNvSpPr>
          <p:nvPr/>
        </p:nvSpPr>
        <p:spPr bwMode="auto">
          <a:xfrm>
            <a:off x="641775" y="2525961"/>
            <a:ext cx="7847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x</a:t>
            </a:r>
            <a:endParaRPr lang="fr-FR" sz="2000" baseline="-25000" dirty="0">
              <a:solidFill>
                <a:schemeClr val="bg1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50" name="ZoneTexte 36"/>
          <p:cNvSpPr txBox="1">
            <a:spLocks noChangeArrowheads="1"/>
          </p:cNvSpPr>
          <p:nvPr/>
        </p:nvSpPr>
        <p:spPr bwMode="auto">
          <a:xfrm>
            <a:off x="1913815" y="2439426"/>
            <a:ext cx="7847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s</a:t>
            </a:r>
            <a:endParaRPr lang="fr-FR" sz="2000" baseline="-25000" dirty="0">
              <a:solidFill>
                <a:schemeClr val="bg1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53" name="ZoneTexte 36"/>
          <p:cNvSpPr txBox="1">
            <a:spLocks noChangeArrowheads="1"/>
          </p:cNvSpPr>
          <p:nvPr/>
        </p:nvSpPr>
        <p:spPr bwMode="auto">
          <a:xfrm>
            <a:off x="1820921" y="4276276"/>
            <a:ext cx="7847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A</a:t>
            </a:r>
            <a:r>
              <a:rPr lang="fr-FR" sz="2000" baseline="-25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4335007" y="4506686"/>
                <a:ext cx="2213428" cy="17543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LU" i="1" smtClean="0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fr-LU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fr-LU" i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fr-CH" i="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LU" i="1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fr-LU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fr-CH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LU" i="1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fr-LU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fr-CH" i="1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LU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fr-LU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fr-LU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LU" i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p>
                          <m:r>
                            <a:rPr lang="fr-LU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LU" i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p>
                          <m:r>
                            <a:rPr lang="fr-LU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CH" i="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LU" i="1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fr-LU" i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p>
                          <m:r>
                            <a:rPr lang="fr-LU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fr-LU" i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  <m:sup>
                          <m:r>
                            <a:rPr lang="fr-LU" i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fr-CH" i="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LU" i="1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fr-LU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fr-LU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  <m:r>
                        <a:rPr lang="fr-LU" i="0">
                          <a:latin typeface="Cambria Math" panose="02040503050406030204" pitchFamily="18" charset="0"/>
                        </a:rPr>
                        <m:t>²</m:t>
                      </m:r>
                    </m:oMath>
                  </m:oMathPara>
                </a14:m>
                <a:endParaRPr lang="fr-LU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5007" y="4506686"/>
                <a:ext cx="2213428" cy="1754326"/>
              </a:xfrm>
              <a:prstGeom prst="rect">
                <a:avLst/>
              </a:prstGeom>
              <a:blipFill>
                <a:blip r:embed="rId2" cstate="print"/>
                <a:stretch>
                  <a:fillRect t="-24306"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4241799" y="2439426"/>
                <a:ext cx="7930554" cy="284494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L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sSub>
                            <m:sSubPr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LU" i="1">
                                  <a:latin typeface="Cambria Math" panose="02040503050406030204" pitchFamily="18" charset="0"/>
                                </a:rPr>
                                <m:t>𝑑𝐴</m:t>
                              </m:r>
                            </m:e>
                            <m:sub>
                              <m:r>
                                <a:rPr lang="fr-LU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fr-LU" i="0"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LU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fr-LU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fr-LU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𝐵</m:t>
                          </m:r>
                        </m:den>
                      </m:f>
                      <m:r>
                        <a:rPr lang="fr-LU" i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>
                            <a:rPr lang="fr-LU" i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fr-LU" i="0"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sSup>
                                <m:sSupPr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LU" i="1">
                                      <a:latin typeface="Cambria Math" panose="02040503050406030204" pitchFamily="18" charset="0"/>
                                    </a:rPr>
                                    <m:t>𝑐𝑜𝑠</m:t>
                                  </m:r>
                                </m:e>
                                <m:sup>
                                  <m:r>
                                    <a:rPr lang="fr-LU" i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²−</m:t>
                                      </m:r>
                                      <m: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num>
                                    <m:den>
                                      <m: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den>
                                  </m:f>
                                </m:e>
                              </m:d>
                              <m:r>
                                <a:rPr lang="fr-LU" i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LU" i="1">
                                      <a:latin typeface="Cambria Math" panose="02040503050406030204" pitchFamily="18" charset="0"/>
                                    </a:rPr>
                                    <m:t>𝑐𝑜𝑠</m:t>
                                  </m:r>
                                </m:e>
                                <m:sup>
                                  <m:r>
                                    <a:rPr lang="fr-LU" i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num>
                                    <m:den>
                                      <m: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+</m:t>
                                      </m:r>
                                      <m: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e>
                              <m:r>
                                <a:rPr lang="fr-LU" i="0">
                                  <a:latin typeface="Cambria Math" panose="02040503050406030204" pitchFamily="18" charset="0"/>
                                </a:rPr>
                                <m:t>&amp;−</m:t>
                              </m:r>
                              <m:r>
                                <a:rPr lang="fr-LU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num>
                                    <m:den>
                                      <m:rad>
                                        <m:radPr>
                                          <m:degHide m:val="on"/>
                                          <m:ctrlP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d>
                                            <m:dPr>
                                              <m:ctrlPr>
                                                <a:rPr lang="fr-LU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fr-LU" i="1">
                                                  <a:latin typeface="Cambria Math" panose="02040503050406030204" pitchFamily="18" charset="0"/>
                                                </a:rPr>
                                                <m:t>𝐴</m:t>
                                              </m:r>
                                              <m:r>
                                                <a:rPr lang="fr-LU" i="0">
                                                  <a:latin typeface="Cambria Math" panose="02040503050406030204" pitchFamily="18" charset="0"/>
                                                </a:rPr>
                                                <m:t>−1</m:t>
                                              </m:r>
                                            </m:e>
                                          </m:d>
                                          <m:r>
                                            <a:rPr lang="fr-LU" i="0">
                                              <a:latin typeface="Cambria Math" panose="02040503050406030204" pitchFamily="18" charset="0"/>
                                            </a:rPr>
                                            <m:t>²+4</m:t>
                                          </m:r>
                                          <m: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  <m:t>𝑌</m:t>
                                          </m:r>
                                          <m:r>
                                            <a:rPr lang="fr-LU" i="0">
                                              <a:latin typeface="Cambria Math" panose="02040503050406030204" pitchFamily="18" charset="0"/>
                                            </a:rPr>
                                            <m:t>²</m:t>
                                          </m:r>
                                        </m:e>
                                      </m:rad>
                                    </m:den>
                                  </m:f>
                                  <m:sSup>
                                    <m:sSupPr>
                                      <m:ctrlP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  <m:t>𝑐𝑜𝑠</m:t>
                                      </m:r>
                                    </m:e>
                                    <m:sup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  <m:t>𝑌</m:t>
                                          </m:r>
                                          <m:r>
                                            <a:rPr lang="fr-LU" i="0">
                                              <a:latin typeface="Cambria Math" panose="02040503050406030204" pitchFamily="18" charset="0"/>
                                            </a:rPr>
                                            <m:t>²−</m:t>
                                          </m:r>
                                          <m: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  <m:r>
                                            <a:rPr lang="fr-LU" i="0">
                                              <a:latin typeface="Cambria Math" panose="02040503050406030204" pitchFamily="18" charset="0"/>
                                            </a:rPr>
                                            <m:t>+1</m:t>
                                          </m:r>
                                        </m:num>
                                        <m:den>
                                          <m:rad>
                                            <m:radPr>
                                              <m:degHide m:val="on"/>
                                              <m:ctrlPr>
                                                <a:rPr lang="fr-LU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radPr>
                                            <m:deg/>
                                            <m:e>
                                              <m:r>
                                                <a:rPr lang="fr-LU" i="1">
                                                  <a:latin typeface="Cambria Math" panose="02040503050406030204" pitchFamily="18" charset="0"/>
                                                </a:rPr>
                                                <m:t>𝐵</m:t>
                                              </m:r>
                                            </m:e>
                                          </m:rad>
                                          <m:d>
                                            <m:dPr>
                                              <m:ctrlPr>
                                                <a:rPr lang="fr-LU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fr-LU" i="1">
                                                  <a:latin typeface="Cambria Math" panose="02040503050406030204" pitchFamily="18" charset="0"/>
                                                </a:rPr>
                                                <m:t>𝐴</m:t>
                                              </m:r>
                                              <m:r>
                                                <a:rPr lang="fr-LU" i="0">
                                                  <a:latin typeface="Cambria Math" panose="02040503050406030204" pitchFamily="18" charset="0"/>
                                                </a:rPr>
                                                <m:t>−1</m:t>
                                              </m:r>
                                            </m:e>
                                          </m:d>
                                        </m:den>
                                      </m:f>
                                    </m:e>
                                  </m:d>
                                </m:e>
                              </m:d>
                            </m:e>
                            <m:e>
                              <m:r>
                                <a:rPr lang="fr-LU" i="0">
                                  <a:latin typeface="Cambria Math" panose="02040503050406030204" pitchFamily="18" charset="0"/>
                                </a:rPr>
                                <m:t>&amp;−</m:t>
                              </m:r>
                              <m:rad>
                                <m:radPr>
                                  <m:degHide m:val="on"/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fr-LU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</m:rad>
                              <m:f>
                                <m:fPr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LU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  <m:r>
                                    <a:rPr lang="fr-LU" i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fr-LU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  <m:r>
                                    <a:rPr lang="fr-LU" i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d>
                                        <m:dPr>
                                          <m:ctrlP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  <m:r>
                                            <a:rPr lang="fr-LU" i="0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  <m:r>
                                            <a:rPr lang="fr-CH" b="0" i="0" smtClean="0"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fr-LU" i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e>
                                      </m:d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²+4</m:t>
                                      </m:r>
                                      <m: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</m:e>
                                  </m:rad>
                                </m:den>
                              </m:f>
                              <m:sSup>
                                <m:sSupPr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LU" i="1">
                                      <a:latin typeface="Cambria Math" panose="02040503050406030204" pitchFamily="18" charset="0"/>
                                    </a:rPr>
                                    <m:t>𝑐𝑜𝑠</m:t>
                                  </m:r>
                                </m:e>
                                <m:sup>
                                  <m:r>
                                    <a:rPr lang="fr-LU" i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  <m:t>𝐶</m:t>
                                      </m:r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num>
                                    <m:den>
                                      <m:rad>
                                        <m:radPr>
                                          <m:degHide m:val="on"/>
                                          <m:ctrlP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</m:rad>
                                      <m:d>
                                        <m:dPr>
                                          <m:ctrlP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  <m:t>𝐶</m:t>
                                          </m:r>
                                          <m:r>
                                            <a:rPr lang="fr-LU" i="0"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  <m:r>
                                            <a:rPr lang="fr-LU" i="0">
                                              <a:latin typeface="Cambria Math" panose="02040503050406030204" pitchFamily="18" charset="0"/>
                                            </a:rPr>
                                            <m:t>−1</m:t>
                                          </m:r>
                                        </m:e>
                                      </m:d>
                                    </m:den>
                                  </m:f>
                                </m:e>
                              </m:d>
                            </m:e>
                            <m:e>
                              <m:r>
                                <a:rPr lang="fr-LU" i="0">
                                  <a:latin typeface="Cambria Math" panose="02040503050406030204" pitchFamily="18" charset="0"/>
                                </a:rPr>
                                <m:t>&amp;+</m:t>
                              </m:r>
                              <m:r>
                                <a:rPr lang="fr-LU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  <m:sSup>
                                <m:sSupPr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LU" i="1">
                                      <a:latin typeface="Cambria Math" panose="02040503050406030204" pitchFamily="18" charset="0"/>
                                    </a:rPr>
                                    <m:t>𝑐𝑜𝑠</m:t>
                                  </m:r>
                                </m:e>
                                <m:sup>
                                  <m:r>
                                    <a:rPr lang="fr-LU" i="0"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num>
                                    <m:den>
                                      <m:rad>
                                        <m:radPr>
                                          <m:degHide m:val="on"/>
                                          <m:ctrlP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</m:e>
                                      </m:rad>
                                    </m:den>
                                  </m:f>
                                </m:e>
                              </m:d>
                            </m:e>
                          </m:eqArr>
                        </m:e>
                      </m:d>
                    </m:oMath>
                  </m:oMathPara>
                </a14:m>
                <a:endParaRPr lang="fr-LU" dirty="0"/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1799" y="2439426"/>
                <a:ext cx="7930554" cy="28449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Straight Arrow Connector 54"/>
          <p:cNvCxnSpPr/>
          <p:nvPr/>
        </p:nvCxnSpPr>
        <p:spPr>
          <a:xfrm flipH="1" flipV="1">
            <a:off x="2489200" y="3491022"/>
            <a:ext cx="747486" cy="15578"/>
          </a:xfrm>
          <a:prstGeom prst="straightConnector1">
            <a:avLst/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36"/>
          <p:cNvSpPr txBox="1">
            <a:spLocks noChangeArrowheads="1"/>
          </p:cNvSpPr>
          <p:nvPr/>
        </p:nvSpPr>
        <p:spPr bwMode="auto">
          <a:xfrm>
            <a:off x="2533946" y="3201954"/>
            <a:ext cx="78473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r</a:t>
            </a:r>
            <a:endParaRPr lang="fr-FR" sz="2000" baseline="-25000" dirty="0">
              <a:solidFill>
                <a:schemeClr val="bg1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757758" y="5576800"/>
            <a:ext cx="48246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4487" lvl="1" indent="0" algn="ctr">
              <a:spcAft>
                <a:spcPts val="200"/>
              </a:spcAft>
              <a:buNone/>
            </a:pPr>
            <a:r>
              <a:rPr lang="en-GB" sz="20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Valid only if the plane defined by dA</a:t>
            </a:r>
            <a:r>
              <a:rPr lang="en-GB" sz="2000" baseline="-250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1</a:t>
            </a:r>
            <a:r>
              <a:rPr lang="en-GB" sz="20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does not intersect the cylinder !</a:t>
            </a:r>
            <a:endParaRPr lang="en-GB" sz="2000" baseline="-25000" dirty="0">
              <a:solidFill>
                <a:schemeClr val="accent6">
                  <a:lumMod val="75000"/>
                </a:schemeClr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47196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 txBox="1">
            <a:spLocks/>
          </p:cNvSpPr>
          <p:nvPr/>
        </p:nvSpPr>
        <p:spPr>
          <a:xfrm>
            <a:off x="0" y="113239"/>
            <a:ext cx="12192000" cy="5916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/>
              <a:t>4. Analytical method and validation</a:t>
            </a:r>
          </a:p>
        </p:txBody>
      </p:sp>
      <p:sp>
        <p:nvSpPr>
          <p:cNvPr id="41" name="Title 12"/>
          <p:cNvSpPr>
            <a:spLocks noGrp="1"/>
          </p:cNvSpPr>
          <p:nvPr>
            <p:ph type="title"/>
          </p:nvPr>
        </p:nvSpPr>
        <p:spPr>
          <a:xfrm>
            <a:off x="1250831" y="467360"/>
            <a:ext cx="9739222" cy="1233424"/>
          </a:xfrm>
        </p:spPr>
        <p:txBody>
          <a:bodyPr/>
          <a:lstStyle/>
          <a:p>
            <a:r>
              <a:rPr lang="en-GB" dirty="0"/>
              <a:t>4.3. Simplified model</a:t>
            </a:r>
          </a:p>
        </p:txBody>
      </p:sp>
      <p:sp>
        <p:nvSpPr>
          <p:cNvPr id="42" name="Text Box 6"/>
          <p:cNvSpPr txBox="1">
            <a:spLocks noChangeArrowheads="1"/>
          </p:cNvSpPr>
          <p:nvPr/>
        </p:nvSpPr>
        <p:spPr bwMode="auto">
          <a:xfrm>
            <a:off x="714375" y="1793295"/>
            <a:ext cx="114776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hangingPunct="0"/>
            <a:r>
              <a:rPr lang="en-US" sz="2800" u="sng" dirty="0">
                <a:solidFill>
                  <a:schemeClr val="accent2">
                    <a:lumMod val="75000"/>
                  </a:schemeClr>
                </a:solidFill>
              </a:rPr>
              <a:t>Factor view between an infinitesimal surface and a ring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L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122057" y="2760628"/>
                <a:ext cx="7532914" cy="80823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sSub>
                            <m:sSubPr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LU" i="1">
                                  <a:latin typeface="Cambria Math" panose="02040503050406030204" pitchFamily="18" charset="0"/>
                                </a:rPr>
                                <m:t>𝑑𝐴</m:t>
                              </m:r>
                            </m:e>
                            <m:sub>
                              <m:r>
                                <a:rPr lang="fr-LU" i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fr-LU" i="0"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r-LU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fr-LU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fr-LU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𝐻</m:t>
                          </m:r>
                        </m:num>
                        <m:den>
                          <m:r>
                            <a:rPr lang="fr-LU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LU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  <m:r>
                                <a:rPr lang="fr-LU" i="0">
                                  <a:latin typeface="Cambria Math" panose="02040503050406030204" pitchFamily="18" charset="0"/>
                                </a:rPr>
                                <m:t>²+</m:t>
                              </m:r>
                              <m:sSubSup>
                                <m:sSubSupPr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LU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fr-LU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fr-LU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fr-LU" i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d>
                                    <m:dPr>
                                      <m:ctrlP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²+</m:t>
                                      </m:r>
                                      <m:sSubSup>
                                        <m:sSubSupPr>
                                          <m:ctrlP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fr-LU" i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  <m:sup>
                                          <m:r>
                                            <a:rPr lang="fr-LU" i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e>
                                  </m:d>
                                  <m:r>
                                    <a:rPr lang="fr-LU" i="0">
                                      <a:latin typeface="Cambria Math" panose="02040503050406030204" pitchFamily="18" charset="0"/>
                                    </a:rPr>
                                    <m:t>²−4</m:t>
                                  </m:r>
                                  <m:sSubSup>
                                    <m:sSubSupPr>
                                      <m:ctrlP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rad>
                            </m:den>
                          </m:f>
                          <m:r>
                            <a:rPr lang="fr-LU" i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fr-LU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LU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  <m:r>
                                <a:rPr lang="fr-LU" i="0">
                                  <a:latin typeface="Cambria Math" panose="02040503050406030204" pitchFamily="18" charset="0"/>
                                </a:rPr>
                                <m:t>²+</m:t>
                              </m:r>
                              <m:sSubSup>
                                <m:sSubSupPr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fr-LU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fr-LU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fr-LU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fr-LU" i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fr-LU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d>
                                    <m:dPr>
                                      <m:ctrlP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  <m:t>𝐻</m:t>
                                      </m:r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²+</m:t>
                                      </m:r>
                                      <m:sSubSup>
                                        <m:sSubSupPr>
                                          <m:ctrlP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fr-LU" i="1">
                                              <a:latin typeface="Cambria Math" panose="02040503050406030204" pitchFamily="18" charset="0"/>
                                            </a:rPr>
                                            <m:t>𝑅</m:t>
                                          </m:r>
                                        </m:e>
                                        <m:sub>
                                          <m:r>
                                            <a:rPr lang="fr-LU" i="0"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  <m:sup>
                                          <m:r>
                                            <a:rPr lang="fr-LU" i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e>
                                  </m:d>
                                  <m:r>
                                    <a:rPr lang="fr-LU" i="0">
                                      <a:latin typeface="Cambria Math" panose="02040503050406030204" pitchFamily="18" charset="0"/>
                                    </a:rPr>
                                    <m:t>²−4</m:t>
                                  </m:r>
                                  <m:sSubSup>
                                    <m:sSubSupPr>
                                      <m:ctrlP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fr-LU" i="1"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fr-LU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rad>
                            </m:den>
                          </m:f>
                        </m:e>
                      </m:d>
                    </m:oMath>
                  </m:oMathPara>
                </a14:m>
                <a:endParaRPr lang="fr-LU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2057" y="2760628"/>
                <a:ext cx="7532914" cy="808235"/>
              </a:xfrm>
              <a:prstGeom prst="rect">
                <a:avLst/>
              </a:prstGeom>
              <a:blipFill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389949" y="3605837"/>
                <a:ext cx="1342933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LU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fr-LU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h</m:t>
                          </m:r>
                        </m:num>
                        <m:den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𝑙</m:t>
                          </m:r>
                        </m:den>
                      </m:f>
                    </m:oMath>
                  </m:oMathPara>
                </a14:m>
                <a:endParaRPr lang="fr-CH" i="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LU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fr-LU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type m:val="lin"/>
                          <m:ctrlPr>
                            <a:rPr lang="fr-LU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𝑟</m:t>
                          </m:r>
                        </m:num>
                        <m:den>
                          <m:r>
                            <a:rPr lang="fr-LU" i="1">
                              <a:latin typeface="Cambria Math" panose="02040503050406030204" pitchFamily="18" charset="0"/>
                            </a:rPr>
                            <m:t>𝑙</m:t>
                          </m:r>
                        </m:den>
                      </m:f>
                    </m:oMath>
                  </m:oMathPara>
                </a14:m>
                <a:endParaRPr lang="fr-LU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9949" y="3605837"/>
                <a:ext cx="1342933" cy="646331"/>
              </a:xfrm>
              <a:prstGeom prst="rect">
                <a:avLst/>
              </a:prstGeom>
              <a:blipFill>
                <a:blip r:embed="rId3" cstate="print"/>
                <a:stretch>
                  <a:fillRect t="-66038" r="-28636" b="-100943"/>
                </a:stretch>
              </a:blipFill>
            </p:spPr>
            <p:txBody>
              <a:bodyPr/>
              <a:lstStyle/>
              <a:p>
                <a:r>
                  <a:rPr lang="fr-L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6453187" y="4343287"/>
            <a:ext cx="346917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4487" lvl="1" indent="0" algn="just">
              <a:spcAft>
                <a:spcPts val="200"/>
              </a:spcAft>
              <a:buNone/>
            </a:pPr>
            <a:r>
              <a:rPr lang="en-GB" sz="20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Valid only if </a:t>
            </a:r>
            <a:r>
              <a:rPr lang="en-GB" sz="2000" i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l</a:t>
            </a:r>
            <a:r>
              <a:rPr lang="en-GB" sz="20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&gt; r</a:t>
            </a:r>
            <a:r>
              <a:rPr lang="en-GB" sz="2000" baseline="-250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2</a:t>
            </a:r>
            <a:r>
              <a:rPr lang="en-GB" sz="2000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 !</a:t>
            </a:r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997F0595-BF99-4DD0-98E0-88AB457BAF69}"/>
              </a:ext>
            </a:extLst>
          </p:cNvPr>
          <p:cNvSpPr/>
          <p:nvPr/>
        </p:nvSpPr>
        <p:spPr>
          <a:xfrm>
            <a:off x="2989692" y="2885879"/>
            <a:ext cx="337003" cy="293972"/>
          </a:xfrm>
          <a:prstGeom prst="parallelogram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12" name="ZoneTexte 36">
            <a:extLst>
              <a:ext uri="{FF2B5EF4-FFF2-40B4-BE49-F238E27FC236}">
                <a16:creationId xmlns:a16="http://schemas.microsoft.com/office/drawing/2014/main" id="{87387BDC-98F2-4FF3-903A-19CA77DD6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7321" y="2797916"/>
            <a:ext cx="784736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dA</a:t>
            </a:r>
            <a:r>
              <a:rPr lang="fr-FR" sz="2000" baseline="-25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1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58BCCE3-7ED2-4DDD-97E9-3EFAF68DF892}"/>
              </a:ext>
            </a:extLst>
          </p:cNvPr>
          <p:cNvSpPr/>
          <p:nvPr/>
        </p:nvSpPr>
        <p:spPr>
          <a:xfrm>
            <a:off x="322007" y="3449375"/>
            <a:ext cx="2028825" cy="893912"/>
          </a:xfrm>
          <a:prstGeom prst="ellipse">
            <a:avLst/>
          </a:prstGeom>
          <a:pattFill prst="wdUpDiag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4DE9AEE8-CF9D-47A5-9ED1-F1E96FEBE2EE}"/>
              </a:ext>
            </a:extLst>
          </p:cNvPr>
          <p:cNvSpPr/>
          <p:nvPr/>
        </p:nvSpPr>
        <p:spPr>
          <a:xfrm>
            <a:off x="474408" y="3578255"/>
            <a:ext cx="1729776" cy="63168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CC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LU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7466850-5D2D-40B7-AF18-B49F7440277E}"/>
              </a:ext>
            </a:extLst>
          </p:cNvPr>
          <p:cNvCxnSpPr>
            <a:cxnSpLocks/>
            <a:endCxn id="3" idx="5"/>
          </p:cNvCxnSpPr>
          <p:nvPr/>
        </p:nvCxnSpPr>
        <p:spPr>
          <a:xfrm>
            <a:off x="1350707" y="3914662"/>
            <a:ext cx="703010" cy="29771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DDC0327-AF54-4481-A281-3D19608FC2B3}"/>
              </a:ext>
            </a:extLst>
          </p:cNvPr>
          <p:cNvCxnSpPr>
            <a:cxnSpLocks/>
          </p:cNvCxnSpPr>
          <p:nvPr/>
        </p:nvCxnSpPr>
        <p:spPr>
          <a:xfrm flipV="1">
            <a:off x="1350707" y="3598822"/>
            <a:ext cx="361950" cy="315840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36">
            <a:extLst>
              <a:ext uri="{FF2B5EF4-FFF2-40B4-BE49-F238E27FC236}">
                <a16:creationId xmlns:a16="http://schemas.microsoft.com/office/drawing/2014/main" id="{35AD57E4-A7EF-4FE0-8489-5ED0D8E6DB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063" y="3132271"/>
            <a:ext cx="784736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A</a:t>
            </a:r>
            <a:r>
              <a:rPr lang="fr-FR" sz="2000" baseline="-25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2</a:t>
            </a:r>
          </a:p>
        </p:txBody>
      </p:sp>
      <p:sp>
        <p:nvSpPr>
          <p:cNvPr id="22" name="ZoneTexte 36">
            <a:extLst>
              <a:ext uri="{FF2B5EF4-FFF2-40B4-BE49-F238E27FC236}">
                <a16:creationId xmlns:a16="http://schemas.microsoft.com/office/drawing/2014/main" id="{25772495-D210-4FE4-BEF3-58B01250EB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5624" y="3845606"/>
            <a:ext cx="784736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r</a:t>
            </a:r>
            <a:r>
              <a:rPr lang="fr-FR" sz="2000" baseline="-25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2</a:t>
            </a:r>
          </a:p>
        </p:txBody>
      </p:sp>
      <p:sp>
        <p:nvSpPr>
          <p:cNvPr id="23" name="ZoneTexte 36">
            <a:extLst>
              <a:ext uri="{FF2B5EF4-FFF2-40B4-BE49-F238E27FC236}">
                <a16:creationId xmlns:a16="http://schemas.microsoft.com/office/drawing/2014/main" id="{3C2824AB-1220-4072-906D-F4CCF8FD6D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51799" y="3462224"/>
            <a:ext cx="784736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r</a:t>
            </a:r>
            <a:r>
              <a:rPr lang="fr-FR" sz="2000" baseline="-25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1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EBA8D9F-DE2A-4205-9BA1-348E8FD5DE03}"/>
              </a:ext>
            </a:extLst>
          </p:cNvPr>
          <p:cNvCxnSpPr>
            <a:cxnSpLocks/>
          </p:cNvCxnSpPr>
          <p:nvPr/>
        </p:nvCxnSpPr>
        <p:spPr>
          <a:xfrm>
            <a:off x="1350707" y="3914662"/>
            <a:ext cx="1807486" cy="0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97E7E15-C525-4016-B244-54B9A21AA0CA}"/>
              </a:ext>
            </a:extLst>
          </p:cNvPr>
          <p:cNvCxnSpPr>
            <a:cxnSpLocks/>
          </p:cNvCxnSpPr>
          <p:nvPr/>
        </p:nvCxnSpPr>
        <p:spPr>
          <a:xfrm>
            <a:off x="3158193" y="2997941"/>
            <a:ext cx="0" cy="916721"/>
          </a:xfrm>
          <a:prstGeom prst="line">
            <a:avLst/>
          </a:prstGeom>
          <a:ln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B0A3BF5-D82F-4C99-A9C0-5FB5086C4703}"/>
              </a:ext>
            </a:extLst>
          </p:cNvPr>
          <p:cNvCxnSpPr>
            <a:cxnSpLocks/>
          </p:cNvCxnSpPr>
          <p:nvPr/>
        </p:nvCxnSpPr>
        <p:spPr>
          <a:xfrm flipH="1">
            <a:off x="2826734" y="3015402"/>
            <a:ext cx="0" cy="881797"/>
          </a:xfrm>
          <a:prstGeom prst="straightConnector1">
            <a:avLst/>
          </a:prstGeom>
          <a:ln>
            <a:solidFill>
              <a:schemeClr val="tx2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1B2BAD6-749B-4309-B847-2D7A4782C81D}"/>
              </a:ext>
            </a:extLst>
          </p:cNvPr>
          <p:cNvCxnSpPr>
            <a:cxnSpLocks/>
          </p:cNvCxnSpPr>
          <p:nvPr/>
        </p:nvCxnSpPr>
        <p:spPr>
          <a:xfrm flipV="1">
            <a:off x="1336419" y="4476025"/>
            <a:ext cx="1821774" cy="0"/>
          </a:xfrm>
          <a:prstGeom prst="straightConnector1">
            <a:avLst/>
          </a:prstGeom>
          <a:ln>
            <a:solidFill>
              <a:schemeClr val="tx2"/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6">
            <a:extLst>
              <a:ext uri="{FF2B5EF4-FFF2-40B4-BE49-F238E27FC236}">
                <a16:creationId xmlns:a16="http://schemas.microsoft.com/office/drawing/2014/main" id="{44B46A5F-7AA9-4EB5-884E-DAAE86DF7C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9207" y="3302325"/>
            <a:ext cx="784736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h</a:t>
            </a:r>
            <a:endParaRPr lang="fr-FR" sz="2000" baseline="-25000" dirty="0">
              <a:solidFill>
                <a:schemeClr val="bg1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2161898D-3ACF-4ED0-926D-DE651929AA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8009" y="4072642"/>
            <a:ext cx="784736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2000" dirty="0">
                <a:solidFill>
                  <a:schemeClr val="bg1">
                    <a:lumMod val="50000"/>
                  </a:schemeClr>
                </a:solidFill>
                <a:latin typeface="Book Antiqua" panose="02040602050305030304" pitchFamily="18" charset="0"/>
              </a:rPr>
              <a:t>l</a:t>
            </a:r>
            <a:endParaRPr lang="fr-FR" sz="2000" baseline="-25000" dirty="0">
              <a:solidFill>
                <a:schemeClr val="bg1">
                  <a:lumMod val="50000"/>
                </a:schemeClr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071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utoUpdateAnimBg="0"/>
    </p:bldLst>
  </p:timing>
</p:sld>
</file>

<file path=ppt/theme/theme1.xml><?xml version="1.0" encoding="utf-8"?>
<a:theme xmlns:a="http://schemas.openxmlformats.org/drawingml/2006/main" name="Banded Design Yellow 16x9">
  <a:themeElements>
    <a:clrScheme name="Banded_Design_Yellow">
      <a:dk1>
        <a:srgbClr val="323232"/>
      </a:dk1>
      <a:lt1>
        <a:sysClr val="window" lastClr="FFFFFF"/>
      </a:lt1>
      <a:dk2>
        <a:srgbClr val="000000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anded_Design_Yellow">
      <a:dk1>
        <a:srgbClr val="595959"/>
      </a:dk1>
      <a:lt1>
        <a:sysClr val="window" lastClr="FFFFFF"/>
      </a:lt1>
      <a:dk2>
        <a:srgbClr val="323232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Yellow">
      <a:dk1>
        <a:srgbClr val="595959"/>
      </a:dk1>
      <a:lt1>
        <a:sysClr val="window" lastClr="FFFFFF"/>
      </a:lt1>
      <a:dk2>
        <a:srgbClr val="323232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66677B1-365E-411F-9971-C788BC2975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Yellow banded design presentation (widescreen)</Template>
  <TotalTime>0</TotalTime>
  <Words>1953</Words>
  <Application>Microsoft Office PowerPoint</Application>
  <PresentationFormat>Widescreen</PresentationFormat>
  <Paragraphs>537</Paragraphs>
  <Slides>25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Arial</vt:lpstr>
      <vt:lpstr>Book Antiqua</vt:lpstr>
      <vt:lpstr>Calibri</vt:lpstr>
      <vt:lpstr>Cambria Math</vt:lpstr>
      <vt:lpstr>Symbol</vt:lpstr>
      <vt:lpstr>Times</vt:lpstr>
      <vt:lpstr>Times New Roman</vt:lpstr>
      <vt:lpstr>Wingdings</vt:lpstr>
      <vt:lpstr>Banded Design Yellow 16x9</vt:lpstr>
      <vt:lpstr>Équation</vt:lpstr>
      <vt:lpstr>LOCAFI+</vt:lpstr>
      <vt:lpstr>4.1. Concept of Virtual Solid Flame</vt:lpstr>
      <vt:lpstr>4.1. Concept of Virtual Solid Flame</vt:lpstr>
      <vt:lpstr>4.1. Concept of Virtual Solid Flame</vt:lpstr>
      <vt:lpstr>4.2. Geometrical method for exchanged heat fluxes</vt:lpstr>
      <vt:lpstr>4.2. Geometrical method for exchanged heat fluxes</vt:lpstr>
      <vt:lpstr>4.2. Geometrical method for exchanged heat fluxes</vt:lpstr>
      <vt:lpstr>4.3. Simplified model</vt:lpstr>
      <vt:lpstr>4.3. Simplified model</vt:lpstr>
      <vt:lpstr>4.3. Simplified model</vt:lpstr>
      <vt:lpstr>4.3. Simplified model</vt:lpstr>
      <vt:lpstr>4.3. Simplified model</vt:lpstr>
      <vt:lpstr>4.3. Simplified model</vt:lpstr>
      <vt:lpstr>4.3. Simplified model</vt:lpstr>
      <vt:lpstr>4.3. Simplified model</vt:lpstr>
      <vt:lpstr>4.3. Simplified model</vt:lpstr>
      <vt:lpstr>4.3. Simplified model</vt:lpstr>
      <vt:lpstr>4.3. Simplified model</vt:lpstr>
      <vt:lpstr>4.3. Simplified model</vt:lpstr>
      <vt:lpstr>4.3. Simplified model</vt:lpstr>
      <vt:lpstr>4.4. Contour plots</vt:lpstr>
      <vt:lpstr>4.4. Contour plots</vt:lpstr>
      <vt:lpstr>4.4. Contour plots</vt:lpstr>
      <vt:lpstr>4.4. Contour plots</vt:lpstr>
      <vt:lpstr>4.5. 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2017-10-16T11:41:22Z</dcterms:created>
  <dcterms:modified xsi:type="dcterms:W3CDTF">2018-03-07T09:46:57Z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TC029009979991</vt:lpwstr>
  </property>
</Properties>
</file>